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3"/>
  </p:notesMasterIdLst>
  <p:handoutMasterIdLst>
    <p:handoutMasterId r:id="rId24"/>
  </p:handoutMasterIdLst>
  <p:sldIdLst>
    <p:sldId id="588" r:id="rId3"/>
    <p:sldId id="589" r:id="rId4"/>
    <p:sldId id="544" r:id="rId5"/>
    <p:sldId id="545" r:id="rId6"/>
    <p:sldId id="546" r:id="rId7"/>
    <p:sldId id="547" r:id="rId8"/>
    <p:sldId id="548" r:id="rId9"/>
    <p:sldId id="549" r:id="rId10"/>
    <p:sldId id="550" r:id="rId11"/>
    <p:sldId id="551" r:id="rId12"/>
    <p:sldId id="553" r:id="rId13"/>
    <p:sldId id="554" r:id="rId14"/>
    <p:sldId id="555" r:id="rId15"/>
    <p:sldId id="556" r:id="rId16"/>
    <p:sldId id="557" r:id="rId17"/>
    <p:sldId id="558" r:id="rId18"/>
    <p:sldId id="559" r:id="rId19"/>
    <p:sldId id="590" r:id="rId20"/>
    <p:sldId id="591" r:id="rId21"/>
    <p:sldId id="481" r:id="rId2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19198A67-E9CC-4295-B729-073A6317D6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8734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B1FD925-AF26-4065-971F-18AF3114A6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4547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AAD2F40D-6CD9-4D91-A98B-4030094589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8356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C8BE8D3-91B3-4F75-931A-03A39F0EEF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14203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9412656-01C6-437A-8A18-AE3148B119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7531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hyperlink" Target="https://it-kariera.mon.bg/e-learn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urcemaking.com/refactoring/smell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184618/what-is-the-best-comment-in-source-code-you-have-ever-encountered?answertab=vot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921308" y="518271"/>
            <a:ext cx="8645003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Лош програмен код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388907"/>
            <a:ext cx="5897384" cy="2760448"/>
            <a:chOff x="745783" y="3388907"/>
            <a:chExt cx="5897384" cy="2760448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5135638" y="3388907"/>
              <a:ext cx="1507529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</a:t>
              </a:r>
            </a:p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3" name="Picture 2" descr="http://cdn.slidesharecdn.com/ss_thumbnails/code-smells-130917082754-phpapp01-thumbnail-4.jpg?cb=137942476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39" y="3397377"/>
            <a:ext cx="4525072" cy="2626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5"/>
          <p:cNvSpPr>
            <a:spLocks noGrp="1"/>
          </p:cNvSpPr>
          <p:nvPr>
            <p:ph type="subTitle" idx="1"/>
          </p:nvPr>
        </p:nvSpPr>
        <p:spPr>
          <a:xfrm>
            <a:off x="3750919" y="1614924"/>
            <a:ext cx="7828177" cy="685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bg-BG" sz="3600" dirty="0"/>
              <a:t>Или кога е наложителна преработка на кода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585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Многократна промяна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715963" lvl="1" indent="-338138"/>
            <a:r>
              <a:rPr lang="bg-BG" dirty="0"/>
              <a:t>Клас, който често се променя по различни начини / причини</a:t>
            </a:r>
            <a:endParaRPr lang="en-US" dirty="0"/>
          </a:p>
          <a:p>
            <a:pPr marL="715963" lvl="1" indent="-338138"/>
            <a:r>
              <a:rPr lang="bg-BG" dirty="0"/>
              <a:t>Нарушава</a:t>
            </a:r>
            <a:r>
              <a:rPr lang="en-US" dirty="0"/>
              <a:t> SRP </a:t>
            </a:r>
            <a:r>
              <a:rPr lang="bg-BG" dirty="0"/>
              <a:t>принципа </a:t>
            </a:r>
            <a:r>
              <a:rPr lang="en-US" dirty="0"/>
              <a:t>(single responsibility principle)</a:t>
            </a:r>
          </a:p>
          <a:p>
            <a:pPr marL="715963" lvl="1" indent="-338138"/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да се отдели класа</a:t>
            </a:r>
            <a:endParaRPr lang="en-US" dirty="0"/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Принудителни промени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715963" lvl="1" indent="-338138"/>
            <a:r>
              <a:rPr lang="bg-BG" dirty="0"/>
              <a:t>Една промяна налага промени в много класове</a:t>
            </a:r>
            <a:endParaRPr lang="en-US" dirty="0"/>
          </a:p>
          <a:p>
            <a:pPr marL="981075" lvl="2" indent="-298450"/>
            <a:r>
              <a:rPr lang="bg-BG" dirty="0"/>
              <a:t>Трудно е да бъдат намерени, лесно е да се пропусне някой</a:t>
            </a:r>
            <a:endParaRPr lang="en-US" dirty="0"/>
          </a:p>
          <a:p>
            <a:pPr marL="715963" lvl="1" indent="-338138"/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местене на методи и полета, подреждане на кода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1544397" cy="1110780"/>
          </a:xfrm>
        </p:spPr>
        <p:txBody>
          <a:bodyPr>
            <a:normAutofit/>
          </a:bodyPr>
          <a:lstStyle/>
          <a:p>
            <a:r>
              <a:rPr lang="ru-RU"/>
              <a:t>Лош код: Блокажи за промени (Change Preventers)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16C8B02-D11A-4308-B74C-023F242F1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14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Сложност на условията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noProof="1"/>
              <a:t>Увеличава общата сложност (</a:t>
            </a:r>
            <a:r>
              <a:rPr lang="en-US" noProof="1"/>
              <a:t>Cyclomatic</a:t>
            </a:r>
            <a:r>
              <a:rPr lang="en-US" dirty="0"/>
              <a:t> complexity</a:t>
            </a:r>
            <a:r>
              <a:rPr lang="bg-BG" dirty="0"/>
              <a:t>, броят на различните пътища, по които може да бъде изпълнен кода</a:t>
            </a:r>
            <a:r>
              <a:rPr lang="en-US" dirty="0"/>
              <a:t>)</a:t>
            </a:r>
          </a:p>
          <a:p>
            <a:pPr lvl="1"/>
            <a:r>
              <a:rPr lang="bg-BG" dirty="0"/>
              <a:t>Симптоми</a:t>
            </a:r>
            <a:r>
              <a:rPr lang="en-US" dirty="0"/>
              <a:t>: </a:t>
            </a:r>
            <a:r>
              <a:rPr lang="bg-BG" dirty="0"/>
              <a:t>много влагания </a:t>
            </a:r>
            <a:r>
              <a:rPr lang="en-US" dirty="0"/>
              <a:t>(arrow code) </a:t>
            </a:r>
            <a:r>
              <a:rPr lang="bg-BG" dirty="0"/>
              <a:t>и </a:t>
            </a:r>
            <a:r>
              <a:rPr lang="bg-BG" dirty="0" err="1"/>
              <a:t>бъгливи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/>
              <a:t>-</a:t>
            </a:r>
            <a:r>
              <a:rPr lang="bg-BG" dirty="0" err="1"/>
              <a:t>ове</a:t>
            </a:r>
            <a:endParaRPr lang="en-US" dirty="0"/>
          </a:p>
          <a:p>
            <a:pPr lvl="1"/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отделяне на метод</a:t>
            </a:r>
            <a:r>
              <a:rPr lang="en-US" dirty="0"/>
              <a:t>, </a:t>
            </a:r>
            <a:r>
              <a:rPr lang="bg-BG" dirty="0"/>
              <a:t>шаблон „</a:t>
            </a:r>
            <a:r>
              <a:rPr lang="en-US" dirty="0"/>
              <a:t>Strategy</a:t>
            </a:r>
            <a:r>
              <a:rPr lang="bg-BG" dirty="0"/>
              <a:t>“</a:t>
            </a:r>
            <a:r>
              <a:rPr lang="en-US" dirty="0"/>
              <a:t>, </a:t>
            </a:r>
            <a:r>
              <a:rPr lang="bg-BG" dirty="0"/>
              <a:t>„</a:t>
            </a:r>
            <a:r>
              <a:rPr lang="en-US" dirty="0"/>
              <a:t>State</a:t>
            </a:r>
            <a:r>
              <a:rPr lang="bg-BG" dirty="0"/>
              <a:t>“ или</a:t>
            </a:r>
            <a:r>
              <a:rPr lang="en-US" dirty="0"/>
              <a:t> </a:t>
            </a:r>
            <a:r>
              <a:rPr lang="bg-BG" dirty="0"/>
              <a:t>„</a:t>
            </a:r>
            <a:r>
              <a:rPr lang="en-US" dirty="0"/>
              <a:t>Decorator</a:t>
            </a:r>
            <a:r>
              <a:rPr lang="bg-BG" dirty="0"/>
              <a:t>“</a:t>
            </a:r>
            <a:endParaRPr lang="en-US" dirty="0"/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Зле написани тестове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Лошо написаните тестове може да възпрепятстват промените</a:t>
            </a:r>
            <a:endParaRPr lang="en-US" dirty="0"/>
          </a:p>
          <a:p>
            <a:pPr lvl="1"/>
            <a:r>
              <a:rPr lang="bg-BG" dirty="0"/>
              <a:t>Много силни зависимости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Лош код</a:t>
            </a:r>
            <a:r>
              <a:rPr lang="en-US" dirty="0"/>
              <a:t>: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Блокажи за промени </a:t>
            </a:r>
            <a:r>
              <a:rPr lang="en-US" dirty="0"/>
              <a:t>(2)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98F24B8-083F-40FC-A800-6DF3A6701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32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Мързеливи класове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Класове, които не правят достатъчно, за да оправдаят своето съществуване трябва да бъдат премахнати</a:t>
            </a:r>
            <a:endParaRPr lang="en-US" dirty="0"/>
          </a:p>
          <a:p>
            <a:pPr lvl="1"/>
            <a:r>
              <a:rPr lang="bg-BG" dirty="0"/>
              <a:t>Всеки клас иска време и усилие да бъда разбран и поддържан</a:t>
            </a:r>
            <a:endParaRPr lang="en-US" dirty="0"/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Класове с данни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Класове само с полета и свойства</a:t>
            </a:r>
            <a:endParaRPr lang="en-US" dirty="0"/>
          </a:p>
          <a:p>
            <a:pPr lvl="1"/>
            <a:r>
              <a:rPr lang="bg-BG" dirty="0"/>
              <a:t>Липсващо валидиране</a:t>
            </a:r>
            <a:r>
              <a:rPr lang="en-US" dirty="0"/>
              <a:t>? </a:t>
            </a:r>
            <a:r>
              <a:rPr lang="bg-BG" dirty="0"/>
              <a:t>Програмният код е в други класове</a:t>
            </a:r>
            <a:r>
              <a:rPr lang="en-US" dirty="0"/>
              <a:t>?</a:t>
            </a:r>
          </a:p>
          <a:p>
            <a:pPr lvl="1"/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да се премести свързаната с данните логика в класа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Лош код</a:t>
            </a:r>
            <a:r>
              <a:rPr lang="en-US" dirty="0"/>
              <a:t>: 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Излишества (</a:t>
            </a:r>
            <a:r>
              <a:rPr lang="en-US" noProof="1"/>
              <a:t>Dispensables</a:t>
            </a:r>
            <a:r>
              <a:rPr lang="bg-BG" noProof="1"/>
              <a:t>)</a:t>
            </a:r>
            <a:endParaRPr lang="en-US" noProof="1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AF49A20-0DA4-448D-92AE-67637A7BF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4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Повторения на код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Нарушава </a:t>
            </a:r>
            <a:r>
              <a:rPr lang="en-US" dirty="0"/>
              <a:t>DRY </a:t>
            </a:r>
            <a:r>
              <a:rPr lang="bg-BG" dirty="0"/>
              <a:t>принципа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Резултат е от </a:t>
            </a:r>
            <a:r>
              <a:rPr lang="en-US" dirty="0"/>
              <a:t>copy-pasted </a:t>
            </a:r>
            <a:r>
              <a:rPr lang="bg-BG" dirty="0"/>
              <a:t>код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отделяне на метод</a:t>
            </a:r>
            <a:r>
              <a:rPr lang="en-US" dirty="0"/>
              <a:t>, </a:t>
            </a:r>
            <a:r>
              <a:rPr lang="bg-BG" dirty="0"/>
              <a:t>клас</a:t>
            </a:r>
            <a:r>
              <a:rPr lang="en-US" dirty="0"/>
              <a:t>, pull-up </a:t>
            </a:r>
            <a:r>
              <a:rPr lang="bg-BG" dirty="0"/>
              <a:t>метод</a:t>
            </a:r>
            <a:r>
              <a:rPr lang="en-US" dirty="0"/>
              <a:t>, </a:t>
            </a:r>
            <a:r>
              <a:rPr lang="bg-BG" dirty="0"/>
              <a:t>шаблон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Template Method</a:t>
            </a: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Ненужен код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bg-BG" dirty="0"/>
              <a:t>такъв, който никога не се ползва</a:t>
            </a:r>
            <a:r>
              <a:rPr lang="en-US" dirty="0"/>
              <a:t>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Обикновено се открива от инструментите за статистически анализ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Спекулативни обобщения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„</a:t>
            </a:r>
            <a:r>
              <a:rPr lang="bg-BG" dirty="0"/>
              <a:t>Някой ден може да ни потрябва</a:t>
            </a:r>
            <a:r>
              <a:rPr lang="en-US" dirty="0"/>
              <a:t> …"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YAGNI</a:t>
            </a:r>
            <a:r>
              <a:rPr lang="bg-BG" dirty="0"/>
              <a:t> принципа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Лош код</a:t>
            </a:r>
            <a:r>
              <a:rPr lang="en-US" dirty="0"/>
              <a:t>: 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Излишества </a:t>
            </a:r>
            <a:r>
              <a:rPr lang="en-US" dirty="0"/>
              <a:t>(2)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194EC61-8EF1-474F-AB86-96F856F61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6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Завист за чужди екстри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Feature envy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Метод, който изглежда по-заинтересуван от друг клас, различен от този, в който е метода</a:t>
            </a:r>
            <a:endParaRPr lang="en-US" dirty="0"/>
          </a:p>
          <a:p>
            <a:pPr lvl="1"/>
            <a:r>
              <a:rPr lang="bg-BG" dirty="0"/>
              <a:t>Дръжте заедно нещата, които взаимно се променят</a:t>
            </a:r>
            <a:endParaRPr lang="en-US" dirty="0"/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Неуместно интимничене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Inappropriate intimacy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Класове, които знаят твърде много един за друг</a:t>
            </a:r>
            <a:endParaRPr lang="en-US" dirty="0"/>
          </a:p>
          <a:p>
            <a:pPr lvl="1"/>
            <a:r>
              <a:rPr lang="bg-BG" dirty="0"/>
              <a:t>Проблеми</a:t>
            </a:r>
            <a:r>
              <a:rPr lang="en-US" dirty="0"/>
              <a:t>: </a:t>
            </a:r>
            <a:r>
              <a:rPr lang="bg-BG" dirty="0"/>
              <a:t>при наследяване</a:t>
            </a:r>
            <a:r>
              <a:rPr lang="en-US" dirty="0"/>
              <a:t>, </a:t>
            </a:r>
            <a:r>
              <a:rPr lang="bg-BG" dirty="0"/>
              <a:t>двупосочна връзка</a:t>
            </a:r>
            <a:endParaRPr lang="en-US" dirty="0"/>
          </a:p>
          <a:p>
            <a:pPr lvl="1"/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местете на методи </a:t>
            </a:r>
            <a:r>
              <a:rPr lang="en-US" dirty="0"/>
              <a:t>/ </a:t>
            </a:r>
            <a:r>
              <a:rPr lang="bg-BG" dirty="0"/>
              <a:t>полета</a:t>
            </a:r>
            <a:r>
              <a:rPr lang="en-US" dirty="0"/>
              <a:t>, </a:t>
            </a:r>
            <a:r>
              <a:rPr lang="bg-BG" dirty="0"/>
              <a:t>извличане на клас</a:t>
            </a:r>
            <a:r>
              <a:rPr lang="en-US" dirty="0"/>
              <a:t>, </a:t>
            </a:r>
            <a:r>
              <a:rPr lang="bg-BG" dirty="0"/>
              <a:t>промяна на връзката в еднопосочна</a:t>
            </a:r>
            <a:r>
              <a:rPr lang="en-US" dirty="0"/>
              <a:t>, </a:t>
            </a:r>
            <a:r>
              <a:rPr lang="bg-BG" dirty="0"/>
              <a:t>делегиране вместо наследяване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Лош код: Сглобки (</a:t>
            </a:r>
            <a:r>
              <a:rPr lang="en-US"/>
              <a:t>Couplers) 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CCE28AC-E867-465B-8BED-8F1D1C45C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85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Законът на Деметра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Law of Demeter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LoD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bg-BG" dirty="0"/>
              <a:t>Даден обект трябва да очаква възможно най-малко определена структура на свойства или каквото и да е</a:t>
            </a:r>
            <a:endParaRPr lang="en-US" dirty="0"/>
          </a:p>
          <a:p>
            <a:pPr lvl="1"/>
            <a:r>
              <a:rPr lang="bg-BG" dirty="0"/>
              <a:t>Лош пример</a:t>
            </a:r>
            <a:r>
              <a:rPr lang="en-US" dirty="0"/>
              <a:t>: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customer.Wallet.RemoveMoney()</a:t>
            </a:r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Индиректно разкриване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Indecent exposure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Някои класове или членове са </a:t>
            </a:r>
            <a:r>
              <a:rPr lang="en-US" dirty="0"/>
              <a:t>public </a:t>
            </a:r>
            <a:r>
              <a:rPr lang="bg-BG" dirty="0"/>
              <a:t>без да е нужно</a:t>
            </a:r>
            <a:endParaRPr lang="en-US" dirty="0"/>
          </a:p>
          <a:p>
            <a:pPr lvl="1"/>
            <a:r>
              <a:rPr lang="bg-BG" dirty="0"/>
              <a:t>Нарушава капсулирането</a:t>
            </a:r>
          </a:p>
          <a:p>
            <a:pPr lvl="1"/>
            <a:r>
              <a:rPr lang="bg-BG" dirty="0"/>
              <a:t>Може да доведе до неуместно интимничене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Лош код</a:t>
            </a:r>
            <a:r>
              <a:rPr lang="en-US" dirty="0"/>
              <a:t>: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Сглобки </a:t>
            </a:r>
            <a:r>
              <a:rPr lang="en-US" dirty="0"/>
              <a:t>(2)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91213AE-1A0F-42A7-A6D3-C5ADDE33D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00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Верижни съобщения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Something.Another.SomeOther.Other.YetAnother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Тясна зависимост между клиент</a:t>
            </a:r>
            <a:br>
              <a:rPr lang="en-US" dirty="0"/>
            </a:br>
            <a:r>
              <a:rPr lang="bg-BG" dirty="0"/>
              <a:t>и структурата за достъп</a:t>
            </a: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Посредник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Делегиране, отишло твърде далеч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Понякога може да го премахнем или вградим</a:t>
            </a: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Скитащи данни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Да се предават данни само защото са нужни на някой друг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Премахваме посредническите данни</a:t>
            </a:r>
            <a:r>
              <a:rPr lang="en-US" dirty="0"/>
              <a:t>, </a:t>
            </a:r>
            <a:r>
              <a:rPr lang="bg-BG" dirty="0"/>
              <a:t>извличаме клас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Лош код</a:t>
            </a:r>
            <a:r>
              <a:rPr lang="en-US" dirty="0"/>
              <a:t>: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Сглобки </a:t>
            </a:r>
            <a:r>
              <a:rPr lang="en-US" dirty="0"/>
              <a:t>(3)</a:t>
            </a:r>
          </a:p>
        </p:txBody>
      </p:sp>
      <p:pic>
        <p:nvPicPr>
          <p:cNvPr id="1026" name="Picture 2" descr="graphics/07fig0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643" y="2402305"/>
            <a:ext cx="4138180" cy="1676400"/>
          </a:xfrm>
          <a:prstGeom prst="roundRect">
            <a:avLst>
              <a:gd name="adj" fmla="val 2438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1471" y="4277567"/>
            <a:ext cx="2235352" cy="1192725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D158075-25ED-48B8-89AD-3DD4094BB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76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Изкуствени зависимост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Artificial coupling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bg-BG" dirty="0"/>
              <a:t>Неща, които не зависят едно от друго, няма нужда изкуствено да се обвързват в зависимост</a:t>
            </a:r>
            <a:endParaRPr lang="en-US" dirty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Скрита временна зависимост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Hidden temporal coupling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bg-BG" dirty="0"/>
              <a:t>Не трябва да предполагаме реда на операциите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bg-BG" dirty="0"/>
              <a:t>Например</a:t>
            </a:r>
            <a:r>
              <a:rPr lang="en-US" dirty="0"/>
              <a:t> </a:t>
            </a:r>
            <a:r>
              <a:rPr lang="bg-BG" dirty="0"/>
              <a:t>класът </a:t>
            </a:r>
            <a:r>
              <a:rPr lang="en-US" dirty="0"/>
              <a:t>pizza </a:t>
            </a:r>
            <a:r>
              <a:rPr lang="bg-BG" dirty="0"/>
              <a:t>не трябва да знае стъпките за правене на пица</a:t>
            </a:r>
            <a:r>
              <a:rPr lang="en-US" dirty="0"/>
              <a:t> -&gt;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Template Method</a:t>
            </a:r>
            <a:r>
              <a:rPr lang="en-US" dirty="0"/>
              <a:t> </a:t>
            </a:r>
            <a:r>
              <a:rPr lang="bg-BG" dirty="0"/>
              <a:t>шаблон</a:t>
            </a:r>
            <a:endParaRPr lang="en-US" dirty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Скрити зависимости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Hidden dependencies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bg-BG" dirty="0"/>
              <a:t>Класовете трябва да обявяват своите зависимости още в конструктора си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dirty="0"/>
              <a:t> </a:t>
            </a:r>
            <a:r>
              <a:rPr lang="bg-BG" dirty="0"/>
              <a:t>е връзката</a:t>
            </a:r>
            <a:r>
              <a:rPr lang="en-US" dirty="0"/>
              <a:t> / </a:t>
            </a:r>
            <a:r>
              <a:rPr lang="bg-BG" dirty="0"/>
              <a:t>принципа на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Dependency Inversion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Лош код</a:t>
            </a:r>
            <a:r>
              <a:rPr lang="en-US" dirty="0"/>
              <a:t>: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Сглобки </a:t>
            </a:r>
            <a:r>
              <a:rPr lang="en-US" dirty="0"/>
              <a:t>(4)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DE3C0BC-4E2D-40C7-81B2-B0DD407D8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80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dirty="0"/>
              <a:t>Видове лош програмен код</a:t>
            </a:r>
            <a:r>
              <a:rPr lang="en-US" dirty="0"/>
              <a:t>:</a:t>
            </a:r>
          </a:p>
          <a:p>
            <a:pPr lvl="2"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Разводняване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(</a:t>
            </a:r>
            <a:r>
              <a:rPr lang="en-US" dirty="0"/>
              <a:t>bloaters</a:t>
            </a:r>
            <a:r>
              <a:rPr lang="bg-BG" dirty="0"/>
              <a:t>)</a:t>
            </a:r>
            <a:endParaRPr lang="en-US" dirty="0"/>
          </a:p>
          <a:p>
            <a:pPr lvl="2"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Неясноти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(</a:t>
            </a:r>
            <a:r>
              <a:rPr lang="en-US" dirty="0"/>
              <a:t>obfuscators</a:t>
            </a:r>
            <a:r>
              <a:rPr lang="bg-BG" dirty="0"/>
              <a:t>)</a:t>
            </a:r>
            <a:endParaRPr lang="en-US" dirty="0"/>
          </a:p>
          <a:p>
            <a:pPr lvl="2"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Злоупотреби на ООП </a:t>
            </a:r>
            <a:r>
              <a:rPr lang="bg-BG" dirty="0"/>
              <a:t>(</a:t>
            </a:r>
            <a:r>
              <a:rPr lang="en-US" dirty="0"/>
              <a:t>OO abusers</a:t>
            </a:r>
            <a:r>
              <a:rPr lang="bg-BG" dirty="0"/>
              <a:t>)</a:t>
            </a:r>
            <a:endParaRPr lang="en-US" dirty="0"/>
          </a:p>
          <a:p>
            <a:pPr lvl="2"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Блокажи за промени </a:t>
            </a:r>
            <a:r>
              <a:rPr lang="bg-BG" dirty="0"/>
              <a:t>(</a:t>
            </a:r>
            <a:r>
              <a:rPr lang="en-US" dirty="0"/>
              <a:t>change preventers</a:t>
            </a:r>
            <a:r>
              <a:rPr lang="bg-BG" dirty="0"/>
              <a:t>)</a:t>
            </a:r>
            <a:endParaRPr lang="en-US" dirty="0"/>
          </a:p>
          <a:p>
            <a:pPr lvl="2">
              <a:lnSpc>
                <a:spcPct val="110000"/>
              </a:lnSpc>
            </a:pP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Излишества </a:t>
            </a:r>
            <a:r>
              <a:rPr lang="bg-BG" noProof="1"/>
              <a:t>(</a:t>
            </a:r>
            <a:r>
              <a:rPr lang="en-US" noProof="1"/>
              <a:t>dispensables)</a:t>
            </a:r>
          </a:p>
          <a:p>
            <a:pPr lvl="2"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Сглобки </a:t>
            </a:r>
            <a:r>
              <a:rPr lang="bg-BG" dirty="0"/>
              <a:t>(</a:t>
            </a:r>
            <a:r>
              <a:rPr lang="en-US" dirty="0"/>
              <a:t>couplers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6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1066800"/>
            <a:ext cx="3559806" cy="26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1E0F8D2-B55D-4FD1-9E9D-DE9505477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33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Лош програмен код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693180" y="3198168"/>
            <a:ext cx="802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err="1"/>
              <a:t>case</a:t>
            </a:r>
            <a:r>
              <a:rPr lang="bg-B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298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dirty="0"/>
              <a:t>Видове лош програмен код</a:t>
            </a:r>
            <a:r>
              <a:rPr lang="en-US" dirty="0"/>
              <a:t>:</a:t>
            </a:r>
          </a:p>
          <a:p>
            <a:pPr lvl="2"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Разводняване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bloaters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Неясноти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obfuscators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Злоупотреби на ООП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OO abusers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Блокажи за промени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change preventers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10000"/>
              </a:lnSpc>
            </a:pP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Излишества (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dispensables)</a:t>
            </a:r>
          </a:p>
          <a:p>
            <a:pPr lvl="2"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Сглобки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couplers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00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A462C37-EFCB-4781-9273-01D08C457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C229D93A-E04E-4EC7-8D55-A129D82D2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Лош програмен код </a:t>
            </a:r>
            <a:r>
              <a:rPr lang="en-US" dirty="0"/>
              <a:t>== </a:t>
            </a:r>
            <a:r>
              <a:rPr lang="bg-BG" dirty="0"/>
              <a:t>определени структури в кода, които подсказват, че е наложителна преработка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/>
              <a:t>Видове лош програмен код</a:t>
            </a:r>
            <a:r>
              <a:rPr lang="en-US" dirty="0"/>
              <a:t>:</a:t>
            </a:r>
          </a:p>
          <a:p>
            <a:pPr lvl="2"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Разводняване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bloaters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Неясноти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obfuscators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Злоупотреби на ООП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OO abusers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Блокажи за промени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change preventers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10000"/>
              </a:lnSpc>
            </a:pP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Излишества (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dispensables)</a:t>
            </a:r>
          </a:p>
          <a:p>
            <a:pPr lvl="2">
              <a:lnSpc>
                <a:spcPct val="11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Сглобки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couplers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Лош програмен код (Code Smells)</a:t>
            </a:r>
            <a:endParaRPr lang="en-US" dirty="0"/>
          </a:p>
        </p:txBody>
      </p:sp>
      <p:pic>
        <p:nvPicPr>
          <p:cNvPr id="7" name="Picture 2" descr="http://us.123rf.com/400wm/400/400/dragon_fang/dragon_fang0909/dragon_fang090900066/5582009-a-young-man-holding-his-nose-because-of-a-bad-smell-isolated-against-a-white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394" y="2303786"/>
            <a:ext cx="2887018" cy="32650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83290" y="5988851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https://sourcemaking.com/refactoring/smells</a:t>
            </a:r>
            <a:endParaRPr lang="en-US" sz="2800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28DAC4A5-203C-4A7A-BCD7-981DE6D06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9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Дълги методи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По-добре е методите да са по-къси</a:t>
            </a:r>
            <a:r>
              <a:rPr lang="en-US" dirty="0"/>
              <a:t> (</a:t>
            </a:r>
            <a:r>
              <a:rPr lang="bg-BG" dirty="0"/>
              <a:t>по-лесно именуване, по-разбираеми са</a:t>
            </a:r>
            <a:r>
              <a:rPr lang="en-US" dirty="0"/>
              <a:t>, </a:t>
            </a:r>
            <a:r>
              <a:rPr lang="bg-BG" dirty="0"/>
              <a:t>по-малко повторения на код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Големи класове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Твърде много променливи в екземплярите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Нарушават принципа </a:t>
            </a:r>
            <a:r>
              <a:rPr lang="en-US" dirty="0"/>
              <a:t>„</a:t>
            </a:r>
            <a:r>
              <a:rPr lang="bg-BG" dirty="0"/>
              <a:t>Една-едничка цел</a:t>
            </a:r>
            <a:r>
              <a:rPr lang="en-US" dirty="0"/>
              <a:t>" </a:t>
            </a:r>
            <a:r>
              <a:rPr lang="bg-BG" dirty="0"/>
              <a:t>(</a:t>
            </a:r>
            <a:r>
              <a:rPr lang="en-US" dirty="0"/>
              <a:t>Single Responsibility</a:t>
            </a:r>
            <a:r>
              <a:rPr lang="bg-BG" dirty="0"/>
              <a:t>)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Мания за прости данни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/>
              <a:t>(</a:t>
            </a:r>
            <a:r>
              <a:rPr lang="bg-BG" sz="3200" dirty="0"/>
              <a:t>за прекаленото им използване</a:t>
            </a:r>
            <a:r>
              <a:rPr lang="en-US" sz="3200" dirty="0"/>
              <a:t>)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Прекаляване с прости типове</a:t>
            </a:r>
            <a:r>
              <a:rPr lang="en-US" dirty="0"/>
              <a:t>, </a:t>
            </a:r>
            <a:r>
              <a:rPr lang="bg-BG" dirty="0"/>
              <a:t>вместо добра абстракция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Може да бъдат обособени в свой клас с вградено валидиране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Лош код</a:t>
            </a:r>
            <a:r>
              <a:rPr lang="en-US" dirty="0"/>
              <a:t>: </a:t>
            </a:r>
            <a:r>
              <a:rPr lang="bg-BG" dirty="0"/>
              <a:t>Разводнявания (</a:t>
            </a:r>
            <a:r>
              <a:rPr lang="en-US" dirty="0"/>
              <a:t>Bloaters</a:t>
            </a:r>
            <a:r>
              <a:rPr lang="bg-BG" dirty="0"/>
              <a:t>)</a:t>
            </a:r>
            <a:endParaRPr lang="en-US" dirty="0"/>
          </a:p>
        </p:txBody>
      </p:sp>
      <p:pic>
        <p:nvPicPr>
          <p:cNvPr id="7" name="Picture 2" descr="http://www.temaiken.org.ar/files/items/imagenes/Hipopotamo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339" y="2347278"/>
            <a:ext cx="2877296" cy="17271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4E19580-8DD7-49E3-AB9D-941D6E7D2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8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Дълъг списък с параметри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dirty="0"/>
              <a:t> /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dirty="0"/>
              <a:t> /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ref</a:t>
            </a:r>
            <a:r>
              <a:rPr lang="en-US" dirty="0"/>
              <a:t>)</a:t>
            </a:r>
          </a:p>
          <a:p>
            <a:pPr lvl="1">
              <a:spcAft>
                <a:spcPts val="0"/>
              </a:spcAft>
            </a:pPr>
            <a:r>
              <a:rPr lang="bg-BG" dirty="0"/>
              <a:t>Може да подсказва процедурно вместо ОО програмиране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bg-BG" dirty="0"/>
              <a:t>Може би методът върши твърде много неща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Групички от данни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Aft>
                <a:spcPts val="0"/>
              </a:spcAft>
            </a:pPr>
            <a:r>
              <a:rPr lang="bg-BG" dirty="0"/>
              <a:t>Набор от данни, винаги използвани заедно без да са групирани</a:t>
            </a:r>
          </a:p>
          <a:p>
            <a:pPr lvl="1">
              <a:spcAft>
                <a:spcPts val="0"/>
              </a:spcAft>
            </a:pPr>
            <a:r>
              <a:rPr lang="bg-BG" dirty="0"/>
              <a:t>Например полетата на кредитна карта в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Order</a:t>
            </a:r>
            <a:r>
              <a:rPr lang="en-US" dirty="0"/>
              <a:t> </a:t>
            </a:r>
            <a:r>
              <a:rPr lang="bg-BG" dirty="0"/>
              <a:t>класа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Избухване в комбинации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Aft>
                <a:spcPts val="0"/>
              </a:spcAft>
            </a:pPr>
            <a:r>
              <a:rPr lang="bg-BG" dirty="0"/>
              <a:t>Напр.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ListCars()</a:t>
            </a:r>
            <a:r>
              <a:rPr lang="en-US" dirty="0"/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ListByRegion()</a:t>
            </a:r>
            <a:r>
              <a:rPr lang="en-US" dirty="0"/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ListByManufacturer()</a:t>
            </a:r>
            <a:r>
              <a:rPr lang="en-US" dirty="0"/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ListByManufacturerAndRegion()</a:t>
            </a:r>
            <a:r>
              <a:rPr lang="bg-BG" noProof="1"/>
              <a:t> и т.н.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bg-BG" dirty="0"/>
              <a:t>Решение може да е шаблона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Interpreter</a:t>
            </a:r>
            <a:r>
              <a:rPr lang="en-US" dirty="0"/>
              <a:t> (LINQ)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Лош код</a:t>
            </a:r>
            <a:r>
              <a:rPr lang="en-US" dirty="0"/>
              <a:t>: </a:t>
            </a:r>
            <a:r>
              <a:rPr lang="bg-BG" dirty="0"/>
              <a:t>Разводнявания </a:t>
            </a:r>
            <a:r>
              <a:rPr lang="en-US" dirty="0"/>
              <a:t>(2)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51CA15B-B001-45DC-B0EA-F2690662D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1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Чудати решения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Странни решения на често срещани проблеми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Непоследователност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Заменете алгоритъма или използвайте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Adapter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Клас, който нищо не прави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Слейте го с друг клас или го премахнете</a:t>
            </a: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Задължителен начален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/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завършващ програмен код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Изисква винаги няколко реда код, преди да се ползва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параметър-обект</a:t>
            </a:r>
            <a:r>
              <a:rPr lang="en-US" dirty="0"/>
              <a:t>, factory </a:t>
            </a:r>
            <a:r>
              <a:rPr lang="bg-BG" dirty="0"/>
              <a:t>метод</a:t>
            </a:r>
            <a:r>
              <a:rPr lang="en-US" dirty="0"/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IDisposable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Лош код</a:t>
            </a:r>
            <a:r>
              <a:rPr lang="en-US" dirty="0"/>
              <a:t>: </a:t>
            </a:r>
            <a:r>
              <a:rPr lang="bg-BG" dirty="0"/>
              <a:t>Разводнявания </a:t>
            </a:r>
            <a:r>
              <a:rPr lang="en-US" dirty="0"/>
              <a:t>(3)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1A7DD77-FFA9-433F-9840-C9546C96B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71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Обхват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Целта на кода е неясна и се нуждае от коментар</a:t>
            </a:r>
            <a:r>
              <a:rPr lang="en-US" dirty="0"/>
              <a:t> (</a:t>
            </a:r>
            <a:r>
              <a:rPr lang="bg-BG" dirty="0"/>
              <a:t>лошо</a:t>
            </a:r>
            <a:r>
              <a:rPr lang="en-US" dirty="0"/>
              <a:t>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Програмният код е твърде дълъг, за да е обозрим </a:t>
            </a:r>
            <a:r>
              <a:rPr lang="en-US" dirty="0"/>
              <a:t>(</a:t>
            </a:r>
            <a:r>
              <a:rPr lang="bg-BG" dirty="0"/>
              <a:t>лошо</a:t>
            </a:r>
            <a:r>
              <a:rPr lang="en-US" dirty="0"/>
              <a:t>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частичен клас</a:t>
            </a:r>
            <a:r>
              <a:rPr lang="en-US" dirty="0"/>
              <a:t>, </a:t>
            </a:r>
            <a:r>
              <a:rPr lang="bg-BG" dirty="0"/>
              <a:t>нов клас</a:t>
            </a:r>
            <a:r>
              <a:rPr lang="en-US" dirty="0"/>
              <a:t>, </a:t>
            </a:r>
            <a:r>
              <a:rPr lang="bg-BG" dirty="0"/>
              <a:t>подреждане на кода</a:t>
            </a: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Коментари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Трябва да обясняват</a:t>
            </a:r>
            <a:r>
              <a:rPr lang="en-US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ЗАЩО</a:t>
            </a:r>
            <a:r>
              <a:rPr lang="en-US" dirty="0"/>
              <a:t>, </a:t>
            </a:r>
            <a:r>
              <a:rPr lang="bg-BG" dirty="0"/>
              <a:t>а не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КАКВО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или</a:t>
            </a:r>
            <a:r>
              <a:rPr lang="en-US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КАК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Добрите коментари</a:t>
            </a:r>
            <a:r>
              <a:rPr lang="en-US" dirty="0"/>
              <a:t>: </a:t>
            </a:r>
            <a:r>
              <a:rPr lang="bg-BG" dirty="0"/>
              <a:t>дават повече информация</a:t>
            </a:r>
            <a:r>
              <a:rPr lang="en-US" dirty="0"/>
              <a:t>, </a:t>
            </a:r>
            <a:r>
              <a:rPr lang="bg-BG" dirty="0"/>
              <a:t>препратки към ресурси</a:t>
            </a:r>
            <a:r>
              <a:rPr lang="en-US" dirty="0"/>
              <a:t>,</a:t>
            </a:r>
            <a:r>
              <a:rPr lang="bg-BG" dirty="0"/>
              <a:t> обясняват алгоритъм, причини или контекст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bg-BG" dirty="0"/>
              <a:t>Препратка</a:t>
            </a:r>
            <a:r>
              <a:rPr lang="en-US" dirty="0"/>
              <a:t>: </a:t>
            </a:r>
            <a:r>
              <a:rPr lang="bg-BG" dirty="0">
                <a:hlinkClick r:id="rId2"/>
              </a:rPr>
              <a:t>Смехотворни коментари</a:t>
            </a: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Лош код</a:t>
            </a:r>
            <a:r>
              <a:rPr lang="en-US" dirty="0"/>
              <a:t>: </a:t>
            </a:r>
            <a:r>
              <a:rPr lang="bg-BG" dirty="0"/>
              <a:t>Неясноти</a:t>
            </a:r>
            <a:r>
              <a:rPr lang="en-US" dirty="0"/>
              <a:t> </a:t>
            </a:r>
            <a:r>
              <a:rPr lang="bg-BG" dirty="0"/>
              <a:t>(</a:t>
            </a:r>
            <a:r>
              <a:rPr lang="en-US" dirty="0"/>
              <a:t>Obfuscators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8818FEE-69CB-4F1A-AEC2-FD1E7521C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8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30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Къси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неподходящи имена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Aft>
                <a:spcPts val="300"/>
              </a:spcAft>
            </a:pPr>
            <a:r>
              <a:rPr lang="bg-BG" dirty="0"/>
              <a:t>Трябва да са подходящи, говорвящи и еднотипно</a:t>
            </a:r>
            <a:r>
              <a:rPr lang="en-US" dirty="0"/>
              <a:t> </a:t>
            </a:r>
            <a:r>
              <a:rPr lang="bg-BG" dirty="0"/>
              <a:t>използвани</a:t>
            </a:r>
            <a:endParaRPr lang="en-US" dirty="0"/>
          </a:p>
          <a:p>
            <a:pPr>
              <a:spcAft>
                <a:spcPts val="30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Вертикално отделяне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Aft>
                <a:spcPts val="300"/>
              </a:spcAft>
            </a:pPr>
            <a:r>
              <a:rPr lang="bg-BG" dirty="0"/>
              <a:t>Трябва да декларирате променливите точно преди първата им употреба, за да се избегне </a:t>
            </a:r>
            <a:r>
              <a:rPr lang="bg-BG" dirty="0" err="1"/>
              <a:t>скролирането</a:t>
            </a:r>
            <a:endParaRPr lang="en-US" dirty="0"/>
          </a:p>
          <a:p>
            <a:pPr lvl="1">
              <a:spcAft>
                <a:spcPts val="300"/>
              </a:spcAft>
            </a:pPr>
            <a:r>
              <a:rPr lang="bg-BG" dirty="0"/>
              <a:t>Или използвайте малки функции</a:t>
            </a:r>
            <a:endParaRPr lang="en-US" dirty="0"/>
          </a:p>
          <a:p>
            <a:pPr>
              <a:spcAft>
                <a:spcPts val="30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Непоследователност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Aft>
                <a:spcPts val="300"/>
              </a:spcAft>
            </a:pPr>
            <a:r>
              <a:rPr lang="bg-BG" dirty="0"/>
              <a:t>Следвайте</a:t>
            </a:r>
            <a:r>
              <a:rPr lang="en-US" dirty="0"/>
              <a:t> POLA (</a:t>
            </a:r>
            <a:r>
              <a:rPr lang="bg-BG" dirty="0"/>
              <a:t>Принципа на най-малкото чудене</a:t>
            </a:r>
            <a:r>
              <a:rPr lang="en-US" dirty="0"/>
              <a:t>)</a:t>
            </a:r>
          </a:p>
          <a:p>
            <a:pPr lvl="1">
              <a:spcAft>
                <a:spcPts val="300"/>
              </a:spcAft>
            </a:pPr>
            <a:r>
              <a:rPr lang="bg-BG" dirty="0"/>
              <a:t>Непоследователността е объркваща и разсейваща</a:t>
            </a:r>
            <a:endParaRPr lang="en-US" dirty="0"/>
          </a:p>
          <a:p>
            <a:pPr>
              <a:spcAft>
                <a:spcPts val="30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Неясни намерения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Aft>
                <a:spcPts val="300"/>
              </a:spcAft>
            </a:pPr>
            <a:r>
              <a:rPr lang="bg-BG" dirty="0"/>
              <a:t>Кодът трябва да е толкова обяснителен, колкото е възможно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Лош код</a:t>
            </a:r>
            <a:r>
              <a:rPr lang="en-US" dirty="0"/>
              <a:t>: </a:t>
            </a:r>
            <a:r>
              <a:rPr lang="bg-BG" dirty="0"/>
              <a:t>Неясноти </a:t>
            </a:r>
            <a:r>
              <a:rPr lang="en-US" dirty="0"/>
              <a:t>(2)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E1286B5-038B-4552-A2A5-70DDC5E1B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72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Използване на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switch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израз с обекти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Aft>
                <a:spcPts val="0"/>
              </a:spcAft>
            </a:pPr>
            <a:r>
              <a:rPr lang="bg-BG" dirty="0"/>
              <a:t>Може да бъде заменено с полиморфизъм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Временни полета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Aft>
                <a:spcPts val="0"/>
              </a:spcAft>
            </a:pPr>
            <a:r>
              <a:rPr lang="bg-BG" dirty="0"/>
              <a:t>Когато се предават данни между методи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Клас, зависещ от подклас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Aft>
                <a:spcPts val="0"/>
              </a:spcAft>
            </a:pPr>
            <a:r>
              <a:rPr lang="bg-BG" dirty="0"/>
              <a:t>Класовете не могат да бъдат разделени</a:t>
            </a:r>
            <a:r>
              <a:rPr lang="en-US" dirty="0"/>
              <a:t> (</a:t>
            </a:r>
            <a:r>
              <a:rPr lang="bg-BG" dirty="0" err="1"/>
              <a:t>взаимозависими</a:t>
            </a:r>
            <a:r>
              <a:rPr lang="bg-BG" dirty="0"/>
              <a:t> са</a:t>
            </a:r>
            <a:r>
              <a:rPr lang="en-US" dirty="0"/>
              <a:t>)</a:t>
            </a:r>
          </a:p>
          <a:p>
            <a:pPr lvl="1">
              <a:spcAft>
                <a:spcPts val="0"/>
              </a:spcAft>
            </a:pPr>
            <a:r>
              <a:rPr lang="bg-BG" dirty="0"/>
              <a:t>Може да наруши принципа за заместване на </a:t>
            </a:r>
            <a:r>
              <a:rPr lang="bg-BG" dirty="0" err="1"/>
              <a:t>Лисков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Неподходящо статично поле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Aft>
                <a:spcPts val="0"/>
              </a:spcAft>
            </a:pPr>
            <a:r>
              <a:rPr lang="bg-BG" dirty="0"/>
              <a:t>Силно </a:t>
            </a:r>
            <a:r>
              <a:rPr lang="bg-BG" dirty="0" err="1"/>
              <a:t>сдвояване</a:t>
            </a:r>
            <a:r>
              <a:rPr lang="bg-BG" dirty="0"/>
              <a:t> между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static</a:t>
            </a:r>
            <a:r>
              <a:rPr lang="en-US" dirty="0"/>
              <a:t> </a:t>
            </a:r>
            <a:r>
              <a:rPr lang="bg-BG" dirty="0"/>
              <a:t>и викащия го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bg-BG" dirty="0"/>
              <a:t>Което е </a:t>
            </a:r>
            <a:r>
              <a:rPr lang="en-US" dirty="0"/>
              <a:t>static, </a:t>
            </a:r>
            <a:r>
              <a:rPr lang="bg-BG" dirty="0"/>
              <a:t>не може да се подмени или използва за друго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06419" cy="1110780"/>
          </a:xfrm>
        </p:spPr>
        <p:txBody>
          <a:bodyPr>
            <a:normAutofit/>
          </a:bodyPr>
          <a:lstStyle/>
          <a:p>
            <a:r>
              <a:rPr lang="ru-RU"/>
              <a:t>Лош код: Злоупотреби на ООП (OO Abusers)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14DE0DE7-9B12-40A2-996C-221AD787B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69200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7173</TotalTime>
  <Words>1391</Words>
  <Application>Microsoft Office PowerPoint</Application>
  <PresentationFormat>Custom</PresentationFormat>
  <Paragraphs>202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Лош програмен код (Code Smells)</vt:lpstr>
      <vt:lpstr>Лош код: Разводнявания (Bloaters)</vt:lpstr>
      <vt:lpstr>Лош код: Разводнявания (2)</vt:lpstr>
      <vt:lpstr>Лош код: Разводнявания (3)</vt:lpstr>
      <vt:lpstr>Лош код: Неясноти (Obfuscators)</vt:lpstr>
      <vt:lpstr>Лош код: Неясноти (2)</vt:lpstr>
      <vt:lpstr>Лош код: Злоупотреби на ООП (OO Abusers)</vt:lpstr>
      <vt:lpstr>Лош код: Блокажи за промени (Change Preventers)</vt:lpstr>
      <vt:lpstr>Лош код: Блокажи за промени (2)</vt:lpstr>
      <vt:lpstr>Лош код: Излишества (Dispensables)</vt:lpstr>
      <vt:lpstr>Лош код: Излишества (2)</vt:lpstr>
      <vt:lpstr>Лош код: Сглобки (Couplers) </vt:lpstr>
      <vt:lpstr>Лош код: Сглобки (2)</vt:lpstr>
      <vt:lpstr>Лош код: Сглобки (3)</vt:lpstr>
      <vt:lpstr>Лош код: Сглобки (4)</vt:lpstr>
      <vt:lpstr>Обобщение</vt:lpstr>
      <vt:lpstr>Лош програмен код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Refactoring</dc:title>
  <dc:subject>C# Basics Course</dc:subject>
  <dc:creator>Software University Foundation</dc:creator>
  <cp:keywords>refactoring; quality code; programming; course; SoftUni; Software University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2019-12-17T12:19:56Z</dcterms:modified>
  <cp:category>programming; quality code; software engineering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