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2"/>
  </p:sldMasterIdLst>
  <p:notesMasterIdLst>
    <p:notesMasterId r:id="rId14"/>
  </p:notesMasterIdLst>
  <p:handoutMasterIdLst>
    <p:handoutMasterId r:id="rId15"/>
  </p:handoutMasterIdLst>
  <p:sldIdLst>
    <p:sldId id="394" r:id="rId3"/>
    <p:sldId id="571" r:id="rId4"/>
    <p:sldId id="625" r:id="rId5"/>
    <p:sldId id="626" r:id="rId6"/>
    <p:sldId id="627" r:id="rId7"/>
    <p:sldId id="628" r:id="rId8"/>
    <p:sldId id="629" r:id="rId9"/>
    <p:sldId id="630" r:id="rId10"/>
    <p:sldId id="631" r:id="rId11"/>
    <p:sldId id="594" r:id="rId12"/>
    <p:sldId id="481" r:id="rId13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Въведение" id="{517C4104-282E-4008-BF4D-34C749318CCB}">
          <p14:sldIdLst>
            <p14:sldId id="394"/>
            <p14:sldId id="571"/>
            <p14:sldId id="625"/>
            <p14:sldId id="626"/>
            <p14:sldId id="627"/>
            <p14:sldId id="628"/>
            <p14:sldId id="629"/>
            <p14:sldId id="630"/>
            <p14:sldId id="631"/>
          </p14:sldIdLst>
        </p14:section>
        <p14:section name="Заключение" id="{C46BDAD4-11E6-4D0D-BD63-2D0470553818}">
          <p14:sldIdLst>
            <p14:sldId id="594"/>
            <p14:sldId id="4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2A"/>
    <a:srgbClr val="FFF0D9"/>
    <a:srgbClr val="F0F5FA"/>
    <a:srgbClr val="1A8AFA"/>
    <a:srgbClr val="0097CC"/>
    <a:srgbClr val="FDFFFF"/>
    <a:srgbClr val="603A14"/>
    <a:srgbClr val="E85C0E"/>
    <a:srgbClr val="BAB398"/>
    <a:srgbClr val="ADA48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533" autoAdjust="0"/>
  </p:normalViewPr>
  <p:slideViewPr>
    <p:cSldViewPr>
      <p:cViewPr varScale="1">
        <p:scale>
          <a:sx n="82" d="100"/>
          <a:sy n="82" d="100"/>
        </p:scale>
        <p:origin x="576" y="67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315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Created by the </a:t>
            </a:r>
            <a:r>
              <a:rPr lang="en-US" sz="1000" b="1" dirty="0"/>
              <a:t>Software University Foundation</a:t>
            </a:r>
            <a:r>
              <a:rPr lang="en-US" sz="1000" dirty="0"/>
              <a:t> – </a:t>
            </a:r>
            <a:r>
              <a:rPr lang="en-US" sz="1000" u="sng" dirty="0">
                <a:hlinkClick r:id="rId2"/>
              </a:rPr>
              <a:t>https://softuni.foundation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17-Dec-19</a:t>
            </a:fld>
            <a:endParaRPr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2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3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  <p:sp>
        <p:nvSpPr>
          <p:cNvPr id="5" name="Slide Notes Placeholder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3" name="Date Placeholder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17-Dec-19</a:t>
            </a:fld>
            <a:endParaRPr lang="en-US"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8942D00E-0E04-4816-9677-239E8A60AD1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702302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206F99B0-A5E2-4035-AC19-C6C5748D950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432185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EA760124-8A04-46B4-B056-C52D420EEF8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935079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A1F77E7D-137A-4983-A2EA-1192BF61A56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136211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mpany Web Site Placeholder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  <p:sp>
        <p:nvSpPr>
          <p:cNvPr id="34" name="Company Name Placeholder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3" name="Author Web Site Placeholder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24988"/>
            <a:ext cx="3187613" cy="369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2" name="Author Position Placeholder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68556"/>
            <a:ext cx="3187614" cy="375194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5" name="Author Name Placeholder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76826"/>
            <a:ext cx="3187613" cy="49964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Slide Picture Placeholder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" name="Presentation Subtitle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" name="Presentation Title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5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2" name="Slide Content Placeholder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04822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995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Subtitle"/>
          <p:cNvSpPr>
            <a:spLocks noGrp="1"/>
          </p:cNvSpPr>
          <p:nvPr>
            <p:ph type="body" idx="1" hasCustomPrompt="1"/>
          </p:nvPr>
        </p:nvSpPr>
        <p:spPr>
          <a:xfrm>
            <a:off x="912812" y="5754968"/>
            <a:ext cx="10363200" cy="719034"/>
          </a:xfrm>
        </p:spPr>
        <p:txBody>
          <a:bodyPr wrap="square"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912812" y="4953000"/>
            <a:ext cx="10363200" cy="820600"/>
          </a:xfrm>
        </p:spPr>
        <p:txBody>
          <a:bodyPr wrap="square"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574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97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23173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3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4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5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6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7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8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9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0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1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16" name="Rectangle 15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bg-BG" sz="6600" b="1" dirty="0">
                <a:solidFill>
                  <a:srgbClr val="F3BE60"/>
                </a:solidFill>
              </a:rPr>
              <a:t>Въпроси</a:t>
            </a:r>
            <a:r>
              <a:rPr lang="en-US" sz="6600" b="1" dirty="0">
                <a:solidFill>
                  <a:srgbClr val="F3BE60"/>
                </a:solidFill>
              </a:rPr>
              <a:t>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B65-F193-4484-85C5-7FFA430216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14">
            <a:off x="504277" y="2018007"/>
            <a:ext cx="2849278" cy="3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0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218565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Text Placeholder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Slide Title Placeholder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1634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hdr="0" ftr="0" dt="0"/>
  <p:txStyles>
    <p:titleStyle>
      <a:lvl1pPr algn="l" defTabSz="1218565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1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7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5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t-kariera.mon.bg/e-learning/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://creativecommons.org/licenses/by-nc-sa/4.0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https://creativecommons.org/licenses/by-nc-sa/4.0" TargetMode="External"/><Relationship Id="rId7" Type="http://schemas.openxmlformats.org/officeDocument/2006/relationships/hyperlink" Target="https://mon.b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hyperlink" Target="https://softuni.foundation/" TargetMode="External"/><Relationship Id="rId10" Type="http://schemas.openxmlformats.org/officeDocument/2006/relationships/image" Target="../media/image18.jpeg"/><Relationship Id="rId4" Type="http://schemas.openxmlformats.org/officeDocument/2006/relationships/image" Target="../media/image15.png"/><Relationship Id="rId9" Type="http://schemas.openxmlformats.org/officeDocument/2006/relationships/hyperlink" Target="https://it-kariera.mon.bg/e-learni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4"/>
          <p:cNvSpPr txBox="1">
            <a:spLocks/>
          </p:cNvSpPr>
          <p:nvPr/>
        </p:nvSpPr>
        <p:spPr>
          <a:xfrm>
            <a:off x="531812" y="762000"/>
            <a:ext cx="11034499" cy="1737844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r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rgbClr val="F6D18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SQL </a:t>
            </a:r>
            <a:r>
              <a:rPr lang="bg-BG" dirty="0"/>
              <a:t>инжекция и ползване на параметризирани команди</a:t>
            </a:r>
            <a:endParaRPr lang="en-US" dirty="0"/>
          </a:p>
        </p:txBody>
      </p:sp>
      <p:sp>
        <p:nvSpPr>
          <p:cNvPr id="22" name="Subtitle 5"/>
          <p:cNvSpPr txBox="1">
            <a:spLocks/>
          </p:cNvSpPr>
          <p:nvPr/>
        </p:nvSpPr>
        <p:spPr>
          <a:xfrm>
            <a:off x="3503612" y="1915602"/>
            <a:ext cx="8062699" cy="13350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r" defTabSz="1218987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sz="4000" b="0" kern="1200" cap="none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 sz="3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None/>
              <a:defRPr sz="30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None/>
              <a:defRPr sz="28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2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None/>
              <a:defRPr sz="26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6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0ADD6E4-664D-4B27-BE61-5A56E60D9702}"/>
              </a:ext>
            </a:extLst>
          </p:cNvPr>
          <p:cNvGrpSpPr/>
          <p:nvPr/>
        </p:nvGrpSpPr>
        <p:grpSpPr>
          <a:xfrm>
            <a:off x="745783" y="3502824"/>
            <a:ext cx="5968924" cy="2646531"/>
            <a:chOff x="745783" y="3502824"/>
            <a:chExt cx="5968924" cy="2646531"/>
          </a:xfrm>
        </p:grpSpPr>
        <p:pic>
          <p:nvPicPr>
            <p:cNvPr id="24" name="Picture 23" descr="http://softuni.bg">
              <a:extLst>
                <a:ext uri="{FF2B5EF4-FFF2-40B4-BE49-F238E27FC236}">
                  <a16:creationId xmlns:a16="http://schemas.microsoft.com/office/drawing/2014/main" id="{09FAB067-40A6-4A38-93D1-07FB4AB7C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60812" y="3624633"/>
              <a:ext cx="1828798" cy="2006988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F5A4366-F5D6-4393-BD7A-141ED3660C17}"/>
                </a:ext>
              </a:extLst>
            </p:cNvPr>
            <p:cNvSpPr txBox="1"/>
            <p:nvPr/>
          </p:nvSpPr>
          <p:spPr>
            <a:xfrm rot="576164">
              <a:off x="4864137" y="3502824"/>
              <a:ext cx="1850570" cy="6178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bg-BG" sz="2000" b="1" spc="50" dirty="0">
                  <a:ln w="9525" cmpd="sng">
                    <a:solidFill>
                      <a:srgbClr val="FFA72A"/>
                    </a:solidFill>
                    <a:prstDash val="solid"/>
                  </a:ln>
                  <a:solidFill>
                    <a:srgbClr val="FFF0D9"/>
                  </a:solidFill>
                  <a:effectLst>
                    <a:glow rad="38100">
                      <a:srgbClr val="F0A22E">
                        <a:alpha val="40000"/>
                      </a:srgbClr>
                    </a:glow>
                  </a:effectLst>
                </a:rPr>
                <a:t>Разработка на</a:t>
              </a:r>
              <a:br>
                <a:rPr lang="bg-BG" sz="2000" b="1" spc="50" dirty="0">
                  <a:ln w="9525" cmpd="sng">
                    <a:solidFill>
                      <a:srgbClr val="FFA72A"/>
                    </a:solidFill>
                    <a:prstDash val="solid"/>
                  </a:ln>
                  <a:solidFill>
                    <a:srgbClr val="FFF0D9"/>
                  </a:solidFill>
                  <a:effectLst>
                    <a:glow rad="38100">
                      <a:srgbClr val="F0A22E">
                        <a:alpha val="40000"/>
                      </a:srgbClr>
                    </a:glow>
                  </a:effectLst>
                </a:rPr>
              </a:br>
              <a:r>
                <a:rPr lang="bg-BG" sz="2000" b="1" spc="50" dirty="0">
                  <a:ln w="9525" cmpd="sng">
                    <a:solidFill>
                      <a:srgbClr val="FFA72A"/>
                    </a:solidFill>
                    <a:prstDash val="solid"/>
                  </a:ln>
                  <a:solidFill>
                    <a:srgbClr val="FFF0D9"/>
                  </a:solidFill>
                  <a:effectLst>
                    <a:glow rad="38100">
                      <a:srgbClr val="F0A22E">
                        <a:alpha val="40000"/>
                      </a:srgbClr>
                    </a:glow>
                  </a:effectLst>
                </a:rPr>
                <a:t>софтуер</a:t>
              </a:r>
              <a:endParaRPr lang="en-US" sz="2000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rgbClr val="F0A22E">
                      <a:alpha val="40000"/>
                    </a:srgbClr>
                  </a:glow>
                </a:effectLst>
              </a:endParaRPr>
            </a:p>
          </p:txBody>
        </p:sp>
        <p:pic>
          <p:nvPicPr>
            <p:cNvPr id="26" name="Picture 4" title="CC-BY-NC-SA License">
              <a:hlinkClick r:id="rId4" tooltip="This work is licensed under the &quot;Creative Commons Attribution-NonCommercial-ShareAlike 4.0 International&quot; license"/>
              <a:extLst>
                <a:ext uri="{FF2B5EF4-FFF2-40B4-BE49-F238E27FC236}">
                  <a16:creationId xmlns:a16="http://schemas.microsoft.com/office/drawing/2014/main" id="{56E2204D-C57C-439A-9210-E0B131EC6C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45783" y="4076772"/>
              <a:ext cx="2175525" cy="761165"/>
            </a:xfrm>
            <a:prstGeom prst="roundRect">
              <a:avLst>
                <a:gd name="adj" fmla="val 3940"/>
              </a:avLst>
            </a:prstGeom>
            <a:solidFill>
              <a:srgbClr val="231F20">
                <a:alpha val="50000"/>
              </a:srgbClr>
            </a:solidFill>
            <a:ln>
              <a:solidFill>
                <a:schemeClr val="accent1">
                  <a:lumMod val="75000"/>
                  <a:alpha val="50000"/>
                </a:schemeClr>
              </a:solidFill>
            </a:ln>
          </p:spPr>
        </p:pic>
        <p:sp>
          <p:nvSpPr>
            <p:cNvPr id="27" name="Text Placeholder 7">
              <a:extLst>
                <a:ext uri="{FF2B5EF4-FFF2-40B4-BE49-F238E27FC236}">
                  <a16:creationId xmlns:a16="http://schemas.microsoft.com/office/drawing/2014/main" id="{DEC0E384-8CE2-4278-814B-20BBC04E211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3" y="4998598"/>
              <a:ext cx="3187614" cy="444343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300" b="1" kern="1200" dirty="0" smtClean="0">
                  <a:solidFill>
                    <a:srgbClr val="F4B36C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noProof="1"/>
                <a:t>Учителски</a:t>
              </a:r>
              <a:r>
                <a:rPr lang="bg-BG"/>
                <a:t> екип</a:t>
              </a:r>
            </a:p>
          </p:txBody>
        </p:sp>
        <p:sp>
          <p:nvSpPr>
            <p:cNvPr id="28" name="Text Placeholder 10">
              <a:extLst>
                <a:ext uri="{FF2B5EF4-FFF2-40B4-BE49-F238E27FC236}">
                  <a16:creationId xmlns:a16="http://schemas.microsoft.com/office/drawing/2014/main" id="{6B9D00F6-6C28-4C4E-8777-DB21EB7CFB3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403725"/>
              <a:ext cx="3187613" cy="382788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000" b="1" kern="12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/>
                <a:t>Обучение за ИТ кариера</a:t>
              </a:r>
            </a:p>
          </p:txBody>
        </p:sp>
        <p:sp>
          <p:nvSpPr>
            <p:cNvPr id="29" name="Text Placeholder 11">
              <a:extLst>
                <a:ext uri="{FF2B5EF4-FFF2-40B4-BE49-F238E27FC236}">
                  <a16:creationId xmlns:a16="http://schemas.microsoft.com/office/drawing/2014/main" id="{F4228145-6F82-4534-95DE-2617A32E17B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690893"/>
              <a:ext cx="3810000" cy="458462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1800" b="1" kern="1200" dirty="0" smtClean="0">
                  <a:solidFill>
                    <a:srgbClr val="F27A44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>
                  <a:hlinkClick r:id="rId6"/>
                </a:rPr>
                <a:t>https://it-kariera.mon.bg/e-learning/</a:t>
              </a:r>
              <a:endParaRPr lang="en-GB"/>
            </a:p>
          </p:txBody>
        </p:sp>
      </p:grpSp>
      <p:pic>
        <p:nvPicPr>
          <p:cNvPr id="12" name="Picture Placeholder 2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417" t="-1115" r="-4533" b="1115"/>
          <a:stretch/>
        </p:blipFill>
        <p:spPr>
          <a:xfrm>
            <a:off x="6767513" y="3124200"/>
            <a:ext cx="4722812" cy="3048000"/>
          </a:xfr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8379">
            <a:off x="6879316" y="4029823"/>
            <a:ext cx="3134069" cy="2381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726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SQL </a:t>
            </a:r>
            <a:r>
              <a:rPr lang="bg-BG" dirty="0"/>
              <a:t>инжекция и ползване на параметризирани команди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9384" y="6400802"/>
            <a:ext cx="10482604" cy="363552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https://it-kariera.mon.bg/e-learning/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178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Content"/>
          <p:cNvSpPr>
            <a:spLocks noGrp="1"/>
          </p:cNvSpPr>
          <p:nvPr>
            <p:ph idx="1"/>
          </p:nvPr>
        </p:nvSpPr>
        <p:spPr>
          <a:xfrm>
            <a:off x="146037" y="1066799"/>
            <a:ext cx="11891975" cy="5654677"/>
          </a:xfrm>
        </p:spPr>
        <p:txBody>
          <a:bodyPr>
            <a:normAutofit/>
          </a:bodyPr>
          <a:lstStyle/>
          <a:p>
            <a:r>
              <a:rPr lang="bg-BG" sz="2900" dirty="0"/>
              <a:t>Настоящият курс </a:t>
            </a:r>
            <a:r>
              <a:rPr lang="en-US" sz="2900" dirty="0"/>
              <a:t>(</a:t>
            </a:r>
            <a:r>
              <a:rPr lang="bg-BG" sz="2900" dirty="0"/>
              <a:t>презентации</a:t>
            </a:r>
            <a:r>
              <a:rPr lang="en-US" sz="2900" dirty="0"/>
              <a:t>, </a:t>
            </a:r>
            <a:r>
              <a:rPr lang="bg-BG" sz="2900" dirty="0"/>
              <a:t>примери</a:t>
            </a:r>
            <a:r>
              <a:rPr lang="en-US" sz="2900" dirty="0"/>
              <a:t>, </a:t>
            </a:r>
            <a:r>
              <a:rPr lang="bg-BG" sz="2900" dirty="0"/>
              <a:t>задачи, упражнения и др.</a:t>
            </a:r>
            <a:r>
              <a:rPr lang="en-US" sz="2900" dirty="0"/>
              <a:t>)</a:t>
            </a:r>
            <a:r>
              <a:rPr lang="bg-BG" sz="2900" dirty="0"/>
              <a:t> е разработен за нуждите на Национална програма "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Обучение за ИТ кариера</a:t>
            </a:r>
            <a:r>
              <a:rPr lang="bg-BG" sz="2900" dirty="0"/>
              <a:t>" на МОН за подготовка по професия "Приложен програмист"</a:t>
            </a:r>
          </a:p>
          <a:p>
            <a:endParaRPr lang="bg-BG" sz="2900" dirty="0"/>
          </a:p>
          <a:p>
            <a:endParaRPr lang="bg-BG" sz="2900" dirty="0"/>
          </a:p>
          <a:p>
            <a:r>
              <a:rPr lang="bg-BG" sz="2900" dirty="0"/>
              <a:t>Курсът е базиран на учебно съдържание и методика, предоставени от 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фондация "Софтуерен университет" </a:t>
            </a:r>
            <a:r>
              <a:rPr lang="bg-BG" sz="2900" dirty="0"/>
              <a:t>и се разпространява под свободен</a:t>
            </a:r>
            <a:r>
              <a:rPr lang="bg-BG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2900" dirty="0"/>
              <a:t>лиценз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</a:rPr>
              <a:t> CC-BY-NC-SA</a:t>
            </a:r>
            <a:endParaRPr lang="bg-BG" sz="2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oup Logos">
            <a:extLst>
              <a:ext uri="{FF2B5EF4-FFF2-40B4-BE49-F238E27FC236}">
                <a16:creationId xmlns:a16="http://schemas.microsoft.com/office/drawing/2014/main" id="{40A26E2B-FAAA-4165-9B90-2760644E8132}"/>
              </a:ext>
            </a:extLst>
          </p:cNvPr>
          <p:cNvGrpSpPr/>
          <p:nvPr/>
        </p:nvGrpSpPr>
        <p:grpSpPr>
          <a:xfrm>
            <a:off x="2970212" y="5553269"/>
            <a:ext cx="6016452" cy="873381"/>
            <a:chOff x="2970212" y="5562600"/>
            <a:chExt cx="6016452" cy="873381"/>
          </a:xfrm>
        </p:grpSpPr>
        <p:pic>
          <p:nvPicPr>
            <p:cNvPr id="22" name="Logo CC-BY-NC-SA">
              <a:hlinkClick r:id="rId3"/>
              <a:extLst>
                <a:ext uri="{FF2B5EF4-FFF2-40B4-BE49-F238E27FC236}">
                  <a16:creationId xmlns:a16="http://schemas.microsoft.com/office/drawing/2014/main" id="{F7FF078B-D7E3-4FDC-B697-3E0B738E7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1612" y="5562600"/>
              <a:ext cx="2435052" cy="873380"/>
            </a:xfrm>
            <a:prstGeom prst="rect">
              <a:avLst/>
            </a:prstGeom>
          </p:spPr>
        </p:pic>
        <p:pic>
          <p:nvPicPr>
            <p:cNvPr id="20" name="Logo SoftUni Foundation" descr="A picture containing plate, drawing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99622D04-ADD1-4DB1-A02F-2D61BE27A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212" y="5562600"/>
              <a:ext cx="3121158" cy="873381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</p:grpSp>
      <p:grpSp>
        <p:nvGrpSpPr>
          <p:cNvPr id="5" name="Group Logos">
            <a:extLst>
              <a:ext uri="{FF2B5EF4-FFF2-40B4-BE49-F238E27FC236}">
                <a16:creationId xmlns:a16="http://schemas.microsoft.com/office/drawing/2014/main" id="{0602D838-02AF-4A2B-9E34-F6768ABCBB84}"/>
              </a:ext>
            </a:extLst>
          </p:cNvPr>
          <p:cNvGrpSpPr/>
          <p:nvPr/>
        </p:nvGrpSpPr>
        <p:grpSpPr>
          <a:xfrm>
            <a:off x="3112083" y="2715207"/>
            <a:ext cx="5709475" cy="970203"/>
            <a:chOff x="3112083" y="2705876"/>
            <a:chExt cx="5709475" cy="970203"/>
          </a:xfrm>
        </p:grpSpPr>
        <p:pic>
          <p:nvPicPr>
            <p:cNvPr id="10" name="Logo IT Career" descr="A close up of a logo&#10;&#10;Description automatically generated">
              <a:hlinkClick r:id="rId7"/>
              <a:extLst>
                <a:ext uri="{FF2B5EF4-FFF2-40B4-BE49-F238E27FC236}">
                  <a16:creationId xmlns:a16="http://schemas.microsoft.com/office/drawing/2014/main" id="{C6B4761B-EE8B-460E-A5AF-6A003F255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083" y="2705879"/>
              <a:ext cx="2837416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12" name="Logo Ministry of Education">
              <a:hlinkClick r:id="rId9"/>
              <a:extLst>
                <a:ext uri="{FF2B5EF4-FFF2-40B4-BE49-F238E27FC236}">
                  <a16:creationId xmlns:a16="http://schemas.microsoft.com/office/drawing/2014/main" id="{E65F853D-4D5F-404D-B9AA-6840D1102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718" y="2705876"/>
              <a:ext cx="2104840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8815" y="40341"/>
            <a:ext cx="11849197" cy="1110780"/>
          </a:xfrm>
        </p:spPr>
        <p:txBody>
          <a:bodyPr>
            <a:normAutofit/>
          </a:bodyPr>
          <a:lstStyle/>
          <a:p>
            <a:r>
              <a:rPr lang="bg-BG" dirty="0"/>
              <a:t>Министерство на образованието и науката (МОН)</a:t>
            </a:r>
            <a:endParaRPr lang="en-US" dirty="0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63829EC8-C070-44C4-8644-17196CE138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849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Съдържание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04212" y="2057400"/>
            <a:ext cx="3429001" cy="4421449"/>
          </a:xfrm>
          <a:prstGeom prst="rect">
            <a:avLst/>
          </a:prstGeom>
        </p:spPr>
      </p:pic>
      <p:sp>
        <p:nvSpPr>
          <p:cNvPr id="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90413" y="1191467"/>
            <a:ext cx="11804822" cy="5530010"/>
          </a:xfrm>
        </p:spPr>
        <p:txBody>
          <a:bodyPr>
            <a:normAutofit/>
          </a:bodyPr>
          <a:lstStyle/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en-US" dirty="0"/>
              <a:t>SQL </a:t>
            </a:r>
            <a:r>
              <a:rPr lang="bg-BG" dirty="0"/>
              <a:t>инжекция</a:t>
            </a:r>
          </a:p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bg-BG" dirty="0"/>
              <a:t>Параметризирани команди</a:t>
            </a:r>
          </a:p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endParaRPr lang="en-US" dirty="0"/>
          </a:p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endParaRPr lang="bg-BG" dirty="0"/>
          </a:p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6937" y="3352800"/>
            <a:ext cx="3675769" cy="26040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368" y="3581400"/>
            <a:ext cx="3117587" cy="3041840"/>
          </a:xfrm>
          <a:prstGeom prst="rect">
            <a:avLst/>
          </a:prstGeom>
        </p:spPr>
      </p:pic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B03CD3D4-5F9F-4BA5-A6EC-095E2C7F02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63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SQL </a:t>
            </a:r>
            <a:r>
              <a:rPr lang="bg-BG" dirty="0"/>
              <a:t>инжекция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1446212" y="5754968"/>
            <a:ext cx="8938472" cy="553348"/>
          </a:xfrm>
        </p:spPr>
        <p:txBody>
          <a:bodyPr/>
          <a:lstStyle/>
          <a:p>
            <a:r>
              <a:rPr lang="bg-BG" sz="3100" dirty="0"/>
              <a:t>Какво е</a:t>
            </a:r>
            <a:r>
              <a:rPr lang="en-US" sz="3100" dirty="0"/>
              <a:t> SQL </a:t>
            </a:r>
            <a:r>
              <a:rPr lang="bg-BG" sz="3100" dirty="0"/>
              <a:t>инжекцията? Как да се защитим?</a:t>
            </a:r>
            <a:endParaRPr lang="en-US" sz="3100" dirty="0"/>
          </a:p>
        </p:txBody>
      </p:sp>
      <p:pic>
        <p:nvPicPr>
          <p:cNvPr id="1026" name="Picture 2" descr="Image result for sql injection">
            <a:extLst>
              <a:ext uri="{FF2B5EF4-FFF2-40B4-BE49-F238E27FC236}">
                <a16:creationId xmlns:a16="http://schemas.microsoft.com/office/drawing/2014/main" id="{98D29FA8-635C-4DA7-B278-71AB6A918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012" y="945096"/>
            <a:ext cx="7162802" cy="3452470"/>
          </a:xfrm>
          <a:prstGeom prst="roundRect">
            <a:avLst>
              <a:gd name="adj" fmla="val 1190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F14B32A7-7B0B-4F6D-BF19-67D51B4FACB5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742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Какво е </a:t>
            </a:r>
            <a:r>
              <a:rPr lang="en-US" dirty="0"/>
              <a:t>SQL </a:t>
            </a:r>
            <a:r>
              <a:rPr lang="bg-BG" dirty="0"/>
              <a:t>инжекцията</a:t>
            </a:r>
            <a:r>
              <a:rPr lang="en-US" dirty="0"/>
              <a:t>? (1)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141413" y="1447800"/>
            <a:ext cx="9905998" cy="4538871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bool IsPasswordValid(string username, string password)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{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string sql = 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</a:t>
            </a: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sym typeface="Wingdings" pitchFamily="2" charset="2"/>
              </a:rPr>
              <a:t>  $"SELECT COUNT(*) FROM Users " +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  $"</a:t>
            </a: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sym typeface="Wingdings" pitchFamily="2" charset="2"/>
              </a:rPr>
              <a:t>WHERE UserName =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'{username}'</a:t>
            </a: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sym typeface="Wingdings" pitchFamily="2" charset="2"/>
              </a:rPr>
              <a:t> AND</a:t>
            </a: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" +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  $"</a:t>
            </a: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sym typeface="Wingdings" pitchFamily="2" charset="2"/>
              </a:rPr>
              <a:t>PasswordHash =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'{CalcSHA1(password)}'</a:t>
            </a: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";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</a:t>
            </a:r>
            <a:r>
              <a:rPr lang="bg-BG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SqlCommand </a:t>
            </a: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cmd</a:t>
            </a:r>
            <a:r>
              <a:rPr lang="bg-BG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= new SqlCommand(</a:t>
            </a: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sql</a:t>
            </a:r>
            <a:r>
              <a:rPr lang="bg-BG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, </a:t>
            </a: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dbC</a:t>
            </a:r>
            <a:r>
              <a:rPr lang="bg-BG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on</a:t>
            </a: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nection</a:t>
            </a:r>
            <a:r>
              <a:rPr lang="bg-BG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);</a:t>
            </a:r>
            <a:endParaRPr lang="en-US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  <a:sym typeface="Wingdings" pitchFamily="2" charset="2"/>
            </a:endParaRP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endParaRPr lang="bg-BG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  <a:sym typeface="Wingdings" pitchFamily="2" charset="2"/>
            </a:endParaRP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int matchedUsersCount = (int) cmd</a:t>
            </a:r>
            <a:r>
              <a:rPr lang="bg-BG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.Execute</a:t>
            </a: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Scalar</a:t>
            </a:r>
            <a:r>
              <a:rPr lang="bg-BG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();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return matchedUsersCount &gt; 0;</a:t>
            </a:r>
            <a:endParaRPr lang="bg-BG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  <a:sym typeface="Wingdings" pitchFamily="2" charset="2"/>
            </a:endParaRP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}</a:t>
            </a:r>
            <a:endParaRPr lang="en-US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  <a:sym typeface="Wingdings" pitchFamily="2" charset="2"/>
            </a:endParaRP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0B8BEE83-C5F0-4F04-976A-67838B7260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27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Какво е </a:t>
            </a:r>
            <a:r>
              <a:rPr lang="en-US" dirty="0"/>
              <a:t>SQL </a:t>
            </a:r>
            <a:r>
              <a:rPr lang="bg-BG" dirty="0"/>
              <a:t>инжекцията</a:t>
            </a:r>
            <a:r>
              <a:rPr lang="en-US" dirty="0"/>
              <a:t>? (2)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89726" y="1981200"/>
            <a:ext cx="10876686" cy="3083921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bool normalLogin =</a:t>
            </a:r>
          </a:p>
          <a:p>
            <a:pPr eaLnBrk="0" hangingPunct="0">
              <a:lnSpc>
                <a:spcPct val="9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IsPasswordValid("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peter</a:t>
            </a: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", "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qwerty123</a:t>
            </a: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"); // true</a:t>
            </a:r>
          </a:p>
          <a:p>
            <a:pPr eaLnBrk="0" hangingPunct="0">
              <a:lnSpc>
                <a:spcPct val="9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endParaRPr lang="en-US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  <a:sym typeface="Wingdings" pitchFamily="2" charset="2"/>
            </a:endParaRPr>
          </a:p>
          <a:p>
            <a:pPr eaLnBrk="0" hangingPunct="0">
              <a:lnSpc>
                <a:spcPct val="9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bool sqlInjectedLogin = </a:t>
            </a:r>
          </a:p>
          <a:p>
            <a:pPr eaLnBrk="0" hangingPunct="0">
              <a:lnSpc>
                <a:spcPct val="9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IsPasswordValid("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' or 1=1 --</a:t>
            </a: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", "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qwerty123</a:t>
            </a: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"); // true</a:t>
            </a:r>
          </a:p>
          <a:p>
            <a:pPr eaLnBrk="0" hangingPunct="0">
              <a:lnSpc>
                <a:spcPct val="9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endParaRPr lang="en-US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  <a:sym typeface="Wingdings" pitchFamily="2" charset="2"/>
            </a:endParaRPr>
          </a:p>
          <a:p>
            <a:pPr eaLnBrk="0" hangingPunct="0">
              <a:lnSpc>
                <a:spcPct val="9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bool evilHackerCreatesNewUser = </a:t>
            </a:r>
          </a:p>
          <a:p>
            <a:pPr eaLnBrk="0" hangingPunct="0">
              <a:lnSpc>
                <a:spcPct val="9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IsPasswordValid("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' INSERT INTO Users VALUES('hacker','') --</a:t>
            </a: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",</a:t>
            </a:r>
          </a:p>
          <a:p>
            <a:pPr eaLnBrk="0" hangingPunct="0">
              <a:lnSpc>
                <a:spcPct val="9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"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qwerty123</a:t>
            </a: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");</a:t>
            </a:r>
            <a:endParaRPr lang="bg-BG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  <a:sym typeface="Wingdings" pitchFamily="2" charset="2"/>
            </a:endParaRP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09A4E372-A97E-4E36-8D32-15C6BD4FA8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29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bg-BG" dirty="0"/>
              <a:t>Следните </a:t>
            </a:r>
            <a:r>
              <a:rPr lang="en-US" dirty="0"/>
              <a:t>SQL </a:t>
            </a:r>
            <a:r>
              <a:rPr lang="bg-BG" dirty="0"/>
              <a:t>команди се изпълняват: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bg-BG" dirty="0"/>
              <a:t>Обичайна проверка на паролата</a:t>
            </a:r>
            <a:r>
              <a:rPr lang="en-US" dirty="0"/>
              <a:t> (</a:t>
            </a:r>
            <a:r>
              <a:rPr lang="bg-BG" dirty="0"/>
              <a:t>без</a:t>
            </a:r>
            <a:r>
              <a:rPr lang="en-US" dirty="0"/>
              <a:t> SQL </a:t>
            </a:r>
            <a:r>
              <a:rPr lang="bg-BG" dirty="0"/>
              <a:t>инжекция)</a:t>
            </a:r>
            <a:r>
              <a:rPr lang="en-US" dirty="0"/>
              <a:t>:</a:t>
            </a:r>
          </a:p>
          <a:p>
            <a:pPr lvl="1">
              <a:lnSpc>
                <a:spcPct val="100000"/>
              </a:lnSpc>
            </a:pPr>
            <a:endParaRPr lang="en-US" sz="2600" dirty="0"/>
          </a:p>
          <a:p>
            <a:pPr lvl="1">
              <a:lnSpc>
                <a:spcPct val="100000"/>
              </a:lnSpc>
              <a:spcBef>
                <a:spcPts val="3000"/>
              </a:spcBef>
            </a:pPr>
            <a:r>
              <a:rPr lang="en-US" dirty="0"/>
              <a:t>SQL-</a:t>
            </a:r>
            <a:r>
              <a:rPr lang="bg-BG" dirty="0"/>
              <a:t>инжектирана проверка за парола</a:t>
            </a:r>
            <a:r>
              <a:rPr lang="en-US" dirty="0"/>
              <a:t>:</a:t>
            </a:r>
          </a:p>
          <a:p>
            <a:pPr lvl="1">
              <a:lnSpc>
                <a:spcPct val="100000"/>
              </a:lnSpc>
            </a:pPr>
            <a:endParaRPr lang="en-US" sz="2600" dirty="0"/>
          </a:p>
          <a:p>
            <a:pPr lvl="1">
              <a:lnSpc>
                <a:spcPct val="100000"/>
              </a:lnSpc>
              <a:spcBef>
                <a:spcPts val="3000"/>
              </a:spcBef>
            </a:pPr>
            <a:r>
              <a:rPr lang="en-US" dirty="0"/>
              <a:t>SQL-</a:t>
            </a:r>
            <a:r>
              <a:rPr lang="bg-BG" dirty="0"/>
              <a:t>инжектирана</a:t>
            </a:r>
            <a:r>
              <a:rPr lang="en-US" dirty="0"/>
              <a:t> INSERT </a:t>
            </a:r>
            <a:r>
              <a:rPr lang="bg-BG" dirty="0"/>
              <a:t>команда</a:t>
            </a:r>
            <a:r>
              <a:rPr lang="en-US" dirty="0"/>
              <a:t>:</a:t>
            </a:r>
            <a:endParaRPr lang="bg-BG" dirty="0"/>
          </a:p>
          <a:p>
            <a:pPr lvl="1">
              <a:lnSpc>
                <a:spcPct val="100000"/>
              </a:lnSpc>
              <a:spcBef>
                <a:spcPts val="3000"/>
              </a:spcBef>
            </a:pPr>
            <a:endParaRPr lang="bg-BG" sz="2600" dirty="0"/>
          </a:p>
          <a:p>
            <a:pPr lvl="1">
              <a:lnSpc>
                <a:spcPct val="100000"/>
              </a:lnSpc>
            </a:pPr>
            <a:endParaRPr lang="bg-BG" sz="2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Как работи </a:t>
            </a:r>
            <a:r>
              <a:rPr lang="en-US" dirty="0"/>
              <a:t>SQL </a:t>
            </a:r>
            <a:r>
              <a:rPr lang="bg-BG" dirty="0"/>
              <a:t>инжекцията</a:t>
            </a:r>
            <a:r>
              <a:rPr lang="en-US" dirty="0"/>
              <a:t>?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065212" y="2534674"/>
            <a:ext cx="8991600" cy="707886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SELECT COUNT(*) FROM Users WHERE UserName = '</a:t>
            </a:r>
            <a:r>
              <a:rPr lang="en-US" sz="20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peter</a:t>
            </a: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'</a:t>
            </a:r>
            <a:b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</a:b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and PasswordHash = 'XOwXWxZePV5iyeE86Ejvb+rIG/8='</a:t>
            </a:r>
            <a:endParaRPr lang="bg-BG" sz="20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  <a:sym typeface="Wingdings" pitchFamily="2" charset="2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065212" y="3918227"/>
            <a:ext cx="8991600" cy="707886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SELECT COUNT(*) FROM Users WHERE UserName = '</a:t>
            </a:r>
            <a:r>
              <a:rPr lang="en-US" sz="20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' or 1=1</a:t>
            </a:r>
            <a:br>
              <a:rPr lang="en-US" sz="20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</a:br>
            <a:r>
              <a:rPr lang="en-US" sz="20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-- </a:t>
            </a: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' and PasswordHash = 'XOwXWxZePV5iyeE86Ejvb+rIG/8='</a:t>
            </a:r>
            <a:endParaRPr lang="bg-BG" sz="20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  <a:sym typeface="Wingdings" pitchFamily="2" charset="2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065212" y="5492018"/>
            <a:ext cx="8991600" cy="1015663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SELECT COUNT(*) FROM Users WHERE UserName = '</a:t>
            </a:r>
            <a:r>
              <a:rPr lang="en-US" sz="20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'</a:t>
            </a:r>
            <a:br>
              <a:rPr lang="en-US" sz="20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</a:br>
            <a:r>
              <a:rPr lang="en-US" sz="20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INSERT INTO Users VALUES('hacker','')</a:t>
            </a:r>
            <a:br>
              <a:rPr lang="en-US" sz="20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</a:br>
            <a:r>
              <a:rPr lang="en-US" sz="20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--</a:t>
            </a: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' and PasswordHash = 'XOwXWxZePV5iyeE86Ejvb+rIG/8='</a:t>
            </a:r>
            <a:endParaRPr lang="bg-BG" sz="20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  <a:sym typeface="Wingdings" pitchFamily="2" charset="2"/>
            </a:endParaRPr>
          </a:p>
        </p:txBody>
      </p:sp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AF83BF7E-BB11-447E-B987-8D14325C82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327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bg-BG" dirty="0"/>
              <a:t>Начини за защита от </a:t>
            </a:r>
            <a:r>
              <a:rPr lang="en-US" dirty="0"/>
              <a:t>SQL </a:t>
            </a:r>
            <a:r>
              <a:rPr lang="bg-BG" dirty="0"/>
              <a:t>инжекции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SQL-</a:t>
            </a:r>
            <a:r>
              <a:rPr lang="bg-BG" dirty="0"/>
              <a:t>избягване на всички данни идващи „отвън“ приложението</a:t>
            </a:r>
            <a:r>
              <a:rPr lang="en-US" dirty="0"/>
              <a:t>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2"/>
            <a:r>
              <a:rPr lang="bg-BG" dirty="0"/>
              <a:t>Не се препоръчва: Само в краен случай!</a:t>
            </a:r>
            <a:endParaRPr lang="en-US" dirty="0"/>
          </a:p>
          <a:p>
            <a:pPr lvl="1"/>
            <a:r>
              <a:rPr lang="bg-BG" dirty="0"/>
              <a:t>Предпочитан подход</a:t>
            </a:r>
            <a:r>
              <a:rPr lang="en-US" dirty="0"/>
              <a:t>:</a:t>
            </a:r>
          </a:p>
          <a:p>
            <a:pPr lvl="2"/>
            <a:r>
              <a:rPr lang="bg-BG" dirty="0"/>
              <a:t>Чрез параметризирани заявки</a:t>
            </a:r>
            <a:r>
              <a:rPr lang="en-US" dirty="0"/>
              <a:t> </a:t>
            </a:r>
            <a:r>
              <a:rPr lang="bg-BG" dirty="0"/>
              <a:t>/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parameterized queries</a:t>
            </a:r>
            <a:r>
              <a:rPr lang="bg-BG" dirty="0"/>
              <a:t>/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2"/>
            <a:r>
              <a:rPr lang="bg-BG" dirty="0"/>
              <a:t>Отделя се </a:t>
            </a:r>
            <a:r>
              <a:rPr lang="en-US" dirty="0"/>
              <a:t>SQL </a:t>
            </a:r>
            <a:r>
              <a:rPr lang="bg-BG" dirty="0"/>
              <a:t>командата от нейните аргументи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Защита от </a:t>
            </a:r>
            <a:r>
              <a:rPr lang="en-US" dirty="0"/>
              <a:t>SQL </a:t>
            </a:r>
            <a:r>
              <a:rPr lang="bg-BG" dirty="0"/>
              <a:t>инжекция</a:t>
            </a:r>
            <a:endParaRPr lang="en-US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065212" y="2438400"/>
            <a:ext cx="9067800" cy="1785104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string escapedUsername = username.Replace("'", "''");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string sql = 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  "</a:t>
            </a:r>
            <a:r>
              <a:rPr lang="en-US" sz="20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SELECT COUNT(*) FROM Users </a:t>
            </a: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" +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  "</a:t>
            </a:r>
            <a:r>
              <a:rPr lang="en-US" sz="20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WHERE UserName = '</a:t>
            </a: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" + escapedUsername + "</a:t>
            </a:r>
            <a:r>
              <a:rPr lang="en-US" sz="20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' and </a:t>
            </a: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" +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  "</a:t>
            </a:r>
            <a:r>
              <a:rPr lang="en-US" sz="20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PasswordHash = '</a:t>
            </a: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" + CalcSHA1(password) + "</a:t>
            </a:r>
            <a:r>
              <a:rPr lang="en-US" sz="20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'</a:t>
            </a: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";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11115F5D-2F54-45BD-972D-9F660CDE8B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891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latin typeface="Consolas" pitchFamily="49" charset="0"/>
                <a:cs typeface="Consolas" pitchFamily="49" charset="0"/>
              </a:rPr>
              <a:t>SqlParameter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bg-BG" dirty="0"/>
              <a:t>Какво са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SqlParameter</a:t>
            </a:r>
            <a:r>
              <a:rPr lang="bg-BG" dirty="0"/>
              <a:t>?</a:t>
            </a:r>
          </a:p>
          <a:p>
            <a:pPr lvl="1">
              <a:spcBef>
                <a:spcPts val="0"/>
              </a:spcBef>
            </a:pPr>
            <a:r>
              <a:rPr lang="bg-BG" dirty="0"/>
              <a:t>SQL заявките и съхранените процедури могат да имат входни и изходни параметри</a:t>
            </a:r>
          </a:p>
          <a:p>
            <a:pPr lvl="1">
              <a:spcBef>
                <a:spcPts val="0"/>
              </a:spcBef>
            </a:pPr>
            <a:r>
              <a:rPr lang="bg-BG" dirty="0"/>
              <a:t>Достъпват се чрез</a:t>
            </a:r>
            <a:r>
              <a:rPr lang="en-US" dirty="0"/>
              <a:t>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Parameters</a:t>
            </a:r>
            <a:r>
              <a:rPr lang="bg-BG" dirty="0"/>
              <a:t> свойството на класа </a:t>
            </a:r>
            <a:r>
              <a:rPr lang="bg-BG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SqlCommand</a:t>
            </a:r>
            <a:endParaRPr lang="bg-BG" dirty="0"/>
          </a:p>
          <a:p>
            <a:pPr>
              <a:spcAft>
                <a:spcPts val="0"/>
              </a:spcAft>
            </a:pPr>
            <a:r>
              <a:rPr lang="bg-BG" dirty="0"/>
              <a:t>Свойства на</a:t>
            </a:r>
            <a:r>
              <a:rPr lang="en-US" dirty="0"/>
              <a:t>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SqlParameter</a:t>
            </a:r>
            <a:r>
              <a:rPr lang="bg-BG" dirty="0"/>
              <a:t>:</a:t>
            </a:r>
          </a:p>
          <a:p>
            <a:pPr lvl="1">
              <a:spcBef>
                <a:spcPts val="0"/>
              </a:spcBef>
            </a:pPr>
            <a:r>
              <a:rPr lang="bg-BG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ParameterName</a:t>
            </a:r>
            <a:r>
              <a:rPr lang="bg-BG" dirty="0"/>
              <a:t> – име на параметъра</a:t>
            </a:r>
          </a:p>
          <a:p>
            <a:pPr lvl="1">
              <a:spcBef>
                <a:spcPts val="0"/>
              </a:spcBef>
            </a:pPr>
            <a:r>
              <a:rPr lang="bg-BG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DbType</a:t>
            </a:r>
            <a:r>
              <a:rPr lang="bg-BG" dirty="0"/>
              <a:t> – </a:t>
            </a:r>
            <a:r>
              <a:rPr lang="en-US" dirty="0"/>
              <a:t>SQL </a:t>
            </a:r>
            <a:r>
              <a:rPr lang="bg-BG" dirty="0"/>
              <a:t>тип (</a:t>
            </a:r>
            <a:r>
              <a:rPr lang="bg-BG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NVarChar</a:t>
            </a:r>
            <a:r>
              <a:rPr lang="bg-BG" dirty="0"/>
              <a:t>, </a:t>
            </a:r>
            <a:r>
              <a:rPr lang="bg-BG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Timestamp</a:t>
            </a:r>
            <a:r>
              <a:rPr lang="bg-BG" dirty="0"/>
              <a:t>, …)</a:t>
            </a:r>
          </a:p>
          <a:p>
            <a:pPr lvl="1">
              <a:spcBef>
                <a:spcPts val="0"/>
              </a:spcBef>
            </a:pPr>
            <a:r>
              <a:rPr lang="bg-BG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Size</a:t>
            </a:r>
            <a:r>
              <a:rPr lang="bg-BG" dirty="0"/>
              <a:t> – размер на типа (ако е приложимо)</a:t>
            </a:r>
          </a:p>
          <a:p>
            <a:pPr lvl="1">
              <a:spcBef>
                <a:spcPts val="0"/>
              </a:spcBef>
            </a:pPr>
            <a:r>
              <a:rPr lang="bg-BG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Direction</a:t>
            </a:r>
            <a:r>
              <a:rPr lang="bg-BG" dirty="0"/>
              <a:t> – вход/изход</a:t>
            </a:r>
          </a:p>
        </p:txBody>
      </p:sp>
      <p:pic>
        <p:nvPicPr>
          <p:cNvPr id="5" name="Picture 2" descr="C:\Users\Peter\Pictures\Kartinki Telerik\warp.jpg"/>
          <p:cNvPicPr>
            <a:picLocks noChangeAspect="1" noChangeArrowheads="1"/>
          </p:cNvPicPr>
          <p:nvPr/>
        </p:nvPicPr>
        <p:blipFill>
          <a:blip r:embed="rId2" cstate="screen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8612" y="4038600"/>
            <a:ext cx="2575297" cy="2236443"/>
          </a:xfrm>
          <a:prstGeom prst="roundRect">
            <a:avLst>
              <a:gd name="adj" fmla="val 50000"/>
            </a:avLst>
          </a:prstGeom>
          <a:noFill/>
          <a:effectLst>
            <a:softEdge rad="317500"/>
          </a:effectLst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54AE388A-1267-421E-AAE7-0F7CC63F7C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184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Пример: Параметризирани команди</a:t>
            </a:r>
            <a:endParaRPr lang="en-US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31812" y="1284848"/>
            <a:ext cx="11125200" cy="5115952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void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InsertProject</a:t>
            </a: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(string name, string description, DateTime startDate)</a:t>
            </a:r>
          </a:p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{</a:t>
            </a:r>
          </a:p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SqlCommand cmd = new SqlCommand("INSERT INTO Projects " + </a:t>
            </a:r>
          </a:p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  "(Name, Description, StartDate, EndDate) VALUES " +</a:t>
            </a:r>
          </a:p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  "(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@name</a:t>
            </a: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,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@desc</a:t>
            </a: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,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@start</a:t>
            </a: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,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@end</a:t>
            </a: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)", dbCon);</a:t>
            </a:r>
          </a:p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</a:t>
            </a:r>
          </a:p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cmd.Parameters.AddWithValue("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@name</a:t>
            </a: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", name);</a:t>
            </a:r>
          </a:p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cmd.Parameters.AddWithValue("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@desc</a:t>
            </a: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", description);</a:t>
            </a:r>
          </a:p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cmd.Parameters.AddWithValue("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@start</a:t>
            </a: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", startDate);</a:t>
            </a:r>
          </a:p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</a:t>
            </a:r>
          </a:p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  cmd.ExecuteNonQuery();</a:t>
            </a:r>
          </a:p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  <a:sym typeface="Wingdings" pitchFamily="2" charset="2"/>
              </a:rPr>
              <a:t>}</a:t>
            </a:r>
            <a:endParaRPr lang="bg-BG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  <a:sym typeface="Wingdings" pitchFamily="2" charset="2"/>
            </a:endParaRP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29636E06-CF69-4614-A10C-EB2E69CC7E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142244"/>
      </p:ext>
    </p:extLst>
  </p:cSld>
  <p:clrMapOvr>
    <a:masterClrMapping/>
  </p:clrMapOvr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Software-University-Foundation</Template>
  <TotalTime>7182</TotalTime>
  <Words>723</Words>
  <Application>Microsoft Office PowerPoint</Application>
  <PresentationFormat>Custom</PresentationFormat>
  <Paragraphs>106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Consolas</vt:lpstr>
      <vt:lpstr>Wingdings</vt:lpstr>
      <vt:lpstr>Wingdings 2</vt:lpstr>
      <vt:lpstr>SoftUni 16x9</vt:lpstr>
      <vt:lpstr>PowerPoint Presentation</vt:lpstr>
      <vt:lpstr>Съдържание</vt:lpstr>
      <vt:lpstr>SQL инжекция</vt:lpstr>
      <vt:lpstr>Какво е SQL инжекцията? (1)</vt:lpstr>
      <vt:lpstr>Какво е SQL инжекцията? (2)</vt:lpstr>
      <vt:lpstr>Как работи SQL инжекцията?</vt:lpstr>
      <vt:lpstr>Защита от SQL инжекция</vt:lpstr>
      <vt:lpstr>SqlParameter</vt:lpstr>
      <vt:lpstr>Пример: Параметризирани команди</vt:lpstr>
      <vt:lpstr>SQL инжекция и ползване на параметризирани команди</vt:lpstr>
      <vt:lpstr>Министерство на образованието и науката (МОН)</vt:lpstr>
    </vt:vector>
  </TitlesOfParts>
  <Manager/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Defining Classes</dc:title>
  <dc:subject>C# Basics Course</dc:subject>
  <dc:creator>Software University Foundation</dc:creator>
  <cp:keywords>C#; class; object; fields; methods; properties; constructors; static</cp:keywords>
  <dc:description>Фондация "Софтуерен университет" - http://softuni.foundation</dc:description>
  <cp:lastModifiedBy>Svetlin Nakov</cp:lastModifiedBy>
  <cp:revision>296</cp:revision>
  <dcterms:created xsi:type="dcterms:W3CDTF">2014-01-02T17:00:34Z</dcterms:created>
  <dcterms:modified xsi:type="dcterms:W3CDTF">2019-12-17T12:29:18Z</dcterms:modified>
  <cp:category>programming; software engineering; C#; OOP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