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629" r:id="rId4"/>
    <p:sldId id="633" r:id="rId5"/>
    <p:sldId id="625" r:id="rId6"/>
    <p:sldId id="626" r:id="rId7"/>
    <p:sldId id="627" r:id="rId8"/>
    <p:sldId id="628" r:id="rId9"/>
    <p:sldId id="630" r:id="rId10"/>
    <p:sldId id="631" r:id="rId11"/>
    <p:sldId id="632" r:id="rId12"/>
    <p:sldId id="59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5F7CF48-ECAE-42F5-9E26-61DECC53CF6C}">
          <p14:sldIdLst>
            <p14:sldId id="394"/>
            <p14:sldId id="629"/>
            <p14:sldId id="633"/>
            <p14:sldId id="625"/>
            <p14:sldId id="626"/>
            <p14:sldId id="627"/>
            <p14:sldId id="628"/>
            <p14:sldId id="630"/>
            <p14:sldId id="631"/>
            <p14:sldId id="632"/>
          </p14:sldIdLst>
        </p14:section>
        <p14:section name="Заключение" id="{F97A3DD5-C613-4716-AF76-28D1B0054EF6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6FFC84-6461-4E42-99A0-E509E6CE79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3196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646C40A-95DA-40DA-A6F4-384B2305E8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4355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798AC7-1CB2-4457-82F7-0AF70231B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204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A71FE70-F548-4BD6-96D3-FB38DB4342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2272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CABBB8-7473-4958-AEEC-5EB05A332D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826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055812" y="762000"/>
            <a:ext cx="9510499" cy="15092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CRUD </a:t>
            </a:r>
            <a:r>
              <a:rPr lang="bg-BG" dirty="0"/>
              <a:t>операции чрез </a:t>
            </a:r>
            <a:r>
              <a:rPr lang="en-US" dirty="0"/>
              <a:t>ORM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Изтриването се случва чрез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Remove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()</a:t>
            </a:r>
            <a:r>
              <a:rPr lang="en-US" dirty="0"/>
              <a:t> </a:t>
            </a:r>
            <a:r>
              <a:rPr lang="bg-BG" dirty="0"/>
              <a:t>изпълнен върху конкретна колекция от данни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SaveChanges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()</a:t>
            </a:r>
            <a:r>
              <a:rPr lang="en-US" dirty="0"/>
              <a:t> </a:t>
            </a:r>
            <a:r>
              <a:rPr lang="bg-BG" dirty="0"/>
              <a:t>метода изпълнява самото изтриване в БД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Изтриване на съществуващи данни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60412" y="3595783"/>
            <a:ext cx="10366376" cy="20005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employee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softUniEntities.Employees.First();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softUniEntities.Employees.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(employee);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softUniEntities.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SaveChanges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851673" y="3096114"/>
            <a:ext cx="3714739" cy="1351991"/>
          </a:xfrm>
          <a:prstGeom prst="wedgeRoundRectCallout">
            <a:avLst>
              <a:gd name="adj1" fmla="val -59647"/>
              <a:gd name="adj2" fmla="val 5554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Маркира дадения ред за изтриване при следващото запазване</a:t>
            </a:r>
            <a:endParaRPr lang="en-US" sz="2600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021608" y="5154560"/>
            <a:ext cx="3500539" cy="941440"/>
          </a:xfrm>
          <a:prstGeom prst="wedgeRoundRectCallout">
            <a:avLst>
              <a:gd name="adj1" fmla="val -67309"/>
              <a:gd name="adj2" fmla="val -2575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Изпълнява</a:t>
            </a:r>
            <a:r>
              <a:rPr lang="en-US" sz="26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SQL DELETE </a:t>
            </a:r>
            <a:r>
              <a:rPr lang="bg-BG" sz="26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командата</a:t>
            </a:r>
            <a:endParaRPr lang="en-US" sz="2600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574B0CA-6DD3-4A7A-9B8D-843BCE45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CRUD </a:t>
            </a:r>
            <a:r>
              <a:rPr lang="bg-BG" dirty="0"/>
              <a:t>операции чрез </a:t>
            </a:r>
            <a:r>
              <a:rPr lang="en-US" dirty="0"/>
              <a:t>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0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D75D2B8-6982-4FC0-AF45-499146EDA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 </a:t>
            </a:r>
            <a:r>
              <a:rPr lang="bg-BG" dirty="0"/>
              <a:t>операции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586719"/>
            <a:ext cx="7467600" cy="3001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 </a:t>
            </a:r>
            <a:r>
              <a:rPr lang="en-US" dirty="0" err="1"/>
              <a:t>MiniORM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7B4653D-AEB2-4E6A-8894-5A367756E7E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9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noProof="1"/>
              <a:t>RUD – </a:t>
            </a:r>
            <a:r>
              <a:rPr lang="bg-BG" dirty="0"/>
              <a:t>Създаване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Create</a:t>
            </a:r>
            <a:r>
              <a:rPr lang="bg-BG" dirty="0"/>
              <a:t>/</a:t>
            </a:r>
            <a:r>
              <a:rPr lang="en-US" dirty="0"/>
              <a:t> - </a:t>
            </a:r>
            <a:r>
              <a:rPr lang="bg-BG" dirty="0"/>
              <a:t>пример: добавяне на нов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noProof="1"/>
              <a:t>UD – </a:t>
            </a:r>
            <a:r>
              <a:rPr lang="bg-BG" dirty="0"/>
              <a:t>Прочитане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Read</a:t>
            </a:r>
            <a:r>
              <a:rPr lang="bg-BG" dirty="0"/>
              <a:t>/ - пример: прочитане на запис от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noProof="1"/>
              <a:t>D – </a:t>
            </a:r>
            <a:r>
              <a:rPr lang="bg-BG" dirty="0"/>
              <a:t>Променяне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bg-BG" dirty="0"/>
              <a:t>/ - пример: промяна на един или няколко елемента от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CRU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noProof="1"/>
              <a:t> – </a:t>
            </a:r>
            <a:r>
              <a:rPr lang="bg-BG" dirty="0"/>
              <a:t>Изтриване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Delete</a:t>
            </a:r>
            <a:r>
              <a:rPr lang="bg-BG" dirty="0"/>
              <a:t>/ - пример: изтриване на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</a:t>
            </a:r>
            <a:r>
              <a:rPr lang="en-US" dirty="0"/>
              <a:t>CRUD</a:t>
            </a:r>
            <a:r>
              <a:rPr lang="bg-BG" dirty="0"/>
              <a:t> операциите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FFDE249-66D3-4F43-8815-B7230E39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Прочитане на информация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 базата данни чрез </a:t>
            </a:r>
            <a:r>
              <a:rPr lang="en-US" dirty="0" err="1"/>
              <a:t>MiniORM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19" y="1244412"/>
            <a:ext cx="5335588" cy="3556188"/>
          </a:xfrm>
          <a:prstGeom prst="roundRect">
            <a:avLst>
              <a:gd name="adj" fmla="val 8184"/>
            </a:avLst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F4EE669-0D15-414D-AAC2-8AD5AA7FCEC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Създайте инстанция на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DbContext</a:t>
            </a:r>
            <a:r>
              <a:rPr lang="en-US" dirty="0"/>
              <a:t>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В конструктора вие може да подадете низ за връзка към БД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DbContext</a:t>
            </a:r>
            <a:r>
              <a:rPr lang="en-US" dirty="0"/>
              <a:t> </a:t>
            </a:r>
            <a:r>
              <a:rPr lang="bg-BG" dirty="0"/>
              <a:t>свойства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bg-BG" dirty="0"/>
              <a:t>Всички класове на данни</a:t>
            </a:r>
            <a:r>
              <a:rPr lang="en-US" dirty="0"/>
              <a:t> (</a:t>
            </a:r>
            <a:r>
              <a:rPr lang="bg-BG" dirty="0"/>
              <a:t>таблици</a:t>
            </a:r>
            <a:r>
              <a:rPr lang="en-US" dirty="0"/>
              <a:t>) </a:t>
            </a:r>
            <a:r>
              <a:rPr lang="bg-BG" dirty="0"/>
              <a:t>са налични като свойства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DbSet&lt;Employee&gt;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Employees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get;}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dirty="0" err="1"/>
              <a:t>DbContext</a:t>
            </a:r>
            <a:r>
              <a:rPr lang="en-US" dirty="0"/>
              <a:t> </a:t>
            </a:r>
            <a:r>
              <a:rPr lang="bg-BG" dirty="0"/>
              <a:t>класа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062036" y="1828800"/>
            <a:ext cx="10061576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context = new ItCareerDbContext(connectionString);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CA9CD34-88E0-40E1-8796-FF2B8E6D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Изпълнение на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LINQ-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към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Данни</a:t>
            </a:r>
            <a:r>
              <a:rPr lang="en-US" dirty="0"/>
              <a:t> </a:t>
            </a:r>
            <a:r>
              <a:rPr lang="bg-BG" dirty="0"/>
              <a:t>заявка чрез клас от данни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Employees</a:t>
            </a:r>
            <a:r>
              <a:rPr lang="en-US" dirty="0"/>
              <a:t> </a:t>
            </a:r>
            <a:r>
              <a:rPr lang="bg-BG" dirty="0"/>
              <a:t>свойство в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DbContext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Прочитане на информацията чрез</a:t>
            </a:r>
            <a:r>
              <a:rPr lang="en-US" dirty="0"/>
              <a:t> LINQ </a:t>
            </a:r>
            <a:r>
              <a:rPr lang="bg-BG" dirty="0"/>
              <a:t>заявка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712118" y="4492921"/>
            <a:ext cx="8764588" cy="19205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class ItCareerDbContext : DbContext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chemeClr val="tx2">
                    <a:lumMod val="75000"/>
                  </a:schemeClr>
                </a:solidFill>
              </a:rPr>
              <a:t>  public DbSet&lt;Employee&gt; Employees { get; 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public DbSet&lt;Project&gt; Projects { get; 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public DbSet&lt;Department&gt; Departments { get; 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712118" y="1825097"/>
            <a:ext cx="8764588" cy="19205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context = new ItCareerDbContext(connectionString)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employees = context.Employees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.Where(e =&gt; e.JobTitle == "Design Engineer")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.ToArray();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FD1A848-EA89-40FB-8181-1481FBF7F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Можем и да ползваме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разширяващите методи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заявка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bg-BG" dirty="0"/>
              <a:t>Намиране на елемент по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Прочитане на информация с </a:t>
            </a:r>
            <a:r>
              <a:rPr lang="en-US" dirty="0"/>
              <a:t>LINQ </a:t>
            </a:r>
            <a:r>
              <a:rPr lang="bg-BG" dirty="0"/>
              <a:t>заявка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29932" y="4916472"/>
            <a:ext cx="10728960" cy="12557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context = new SoftUniEntities()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project = context.Projects.Single(e =&gt; e.Id == 2);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Console.WriteLine(project.Name);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29932" y="1868472"/>
            <a:ext cx="10728960" cy="20313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context = new SoftUniDbContext(connectionString)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employees = context.Employees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.Where(c =&gt; c.JobTitle == "Design Engineering")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.Select(c =&gt; c.FirstName)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.ToList();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B5AE778-748B-430F-88CA-EBE55E85A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noProof="1"/>
              <a:t>За да създадете нов запис в таблицата в БД, ползвайте метод</a:t>
            </a:r>
            <a:r>
              <a:rPr lang="en-US" noProof="1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Add(…)</a:t>
            </a:r>
            <a:r>
              <a:rPr lang="bg-BG" noProof="1"/>
              <a:t> на съответния</a:t>
            </a:r>
            <a:r>
              <a:rPr lang="en-US" dirty="0"/>
              <a:t> </a:t>
            </a:r>
            <a:r>
              <a:rPr lang="en-US" noProof="1"/>
              <a:t>DbSet: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Създаване на нови данни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519236" y="2590800"/>
            <a:ext cx="8689976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project = new Project()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Name = "Judge System"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context.Projects.Add(project);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context.SaveChanges();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751012" y="5524500"/>
            <a:ext cx="8686800" cy="11049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43278" y="5611767"/>
            <a:ext cx="4270376" cy="535755"/>
          </a:xfrm>
          <a:prstGeom prst="wedgeRoundRectCallout">
            <a:avLst>
              <a:gd name="adj1" fmla="val -57576"/>
              <a:gd name="adj2" fmla="val -53450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Изпълняваме </a:t>
            </a:r>
            <a:r>
              <a:rPr lang="en-US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SQL </a:t>
            </a:r>
            <a:r>
              <a:rPr lang="bg-BG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заявките</a:t>
            </a:r>
            <a:endParaRPr lang="en-US" sz="26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367846" y="1973708"/>
            <a:ext cx="2841366" cy="838200"/>
          </a:xfrm>
          <a:prstGeom prst="wedgeRoundRectCallout">
            <a:avLst>
              <a:gd name="adj1" fmla="val -65298"/>
              <a:gd name="adj2" fmla="val 4960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Създаваме нов</a:t>
            </a:r>
            <a:r>
              <a:rPr lang="en-US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Project</a:t>
            </a:r>
            <a:r>
              <a:rPr lang="en-US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обект</a:t>
            </a:r>
            <a:endParaRPr lang="en-US" sz="26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180731" y="4218858"/>
            <a:ext cx="4572000" cy="535755"/>
          </a:xfrm>
          <a:prstGeom prst="wedgeRoundRectCallout">
            <a:avLst>
              <a:gd name="adj1" fmla="val -40204"/>
              <a:gd name="adj2" fmla="val 8717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Добавяме обекта към</a:t>
            </a:r>
            <a:r>
              <a:rPr lang="en-US" sz="26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DbSet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65CC7C44-AB60-4A3C-A5F0-5CC1D6391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DbContext</a:t>
            </a:r>
            <a:r>
              <a:rPr lang="en-US" dirty="0"/>
              <a:t> </a:t>
            </a:r>
            <a:r>
              <a:rPr lang="bg-BG" dirty="0"/>
              <a:t>позволява обновяване на свойствата на данните и запазването им в БД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Просто заредете данните</a:t>
            </a:r>
            <a:r>
              <a:rPr lang="en-US" dirty="0"/>
              <a:t>, </a:t>
            </a:r>
            <a:r>
              <a:rPr lang="bg-BG" dirty="0"/>
              <a:t>променете ги и извикайте</a:t>
            </a:r>
            <a:r>
              <a:rPr lang="en-US" dirty="0"/>
              <a:t> </a:t>
            </a:r>
            <a:r>
              <a:rPr lang="en-US" sz="34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SaveChanges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()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DbContext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автоматично следи промените върху данните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Обновяване на съществуващи данни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912812" y="4346138"/>
            <a:ext cx="10501199" cy="16927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employee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context.Employees.First();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employee.FirstName = "Alex";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context.SaveChanges();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605567" y="5648581"/>
            <a:ext cx="2514600" cy="886202"/>
          </a:xfrm>
          <a:prstGeom prst="wedgeRoundRectCallout">
            <a:avLst>
              <a:gd name="adj1" fmla="val -68252"/>
              <a:gd name="adj2" fmla="val -3145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Изпълнява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SQL UPDATE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627812" y="4178791"/>
            <a:ext cx="2590800" cy="914400"/>
          </a:xfrm>
          <a:prstGeom prst="wedgeRoundRectCallout">
            <a:avLst>
              <a:gd name="adj1" fmla="val -69668"/>
              <a:gd name="adj2" fmla="val 4013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SELECT </a:t>
            </a: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на първата поръчка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2059FEC-EAF6-4A3D-A568-36AEFDA6B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7185</TotalTime>
  <Words>731</Words>
  <Application>Microsoft Office PowerPoint</Application>
  <PresentationFormat>Custom</PresentationFormat>
  <Paragraphs>115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CRUD операции</vt:lpstr>
      <vt:lpstr>Какво са CRUD операциите?</vt:lpstr>
      <vt:lpstr>Прочитане на информация</vt:lpstr>
      <vt:lpstr>Използване на DbContext класа</vt:lpstr>
      <vt:lpstr>Прочитане на информацията чрез LINQ заявка</vt:lpstr>
      <vt:lpstr>Прочитане на информация с LINQ заявка</vt:lpstr>
      <vt:lpstr>Създаване на нови данни</vt:lpstr>
      <vt:lpstr>Обновяване на съществуващи данни</vt:lpstr>
      <vt:lpstr>Изтриване на съществуващи данни</vt:lpstr>
      <vt:lpstr>CRUD операции чрез ORM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2019-12-17T12:31:20Z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