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20"/>
  </p:notesMasterIdLst>
  <p:handoutMasterIdLst>
    <p:handoutMasterId r:id="rId21"/>
  </p:handoutMasterIdLst>
  <p:sldIdLst>
    <p:sldId id="394" r:id="rId3"/>
    <p:sldId id="629" r:id="rId4"/>
    <p:sldId id="633" r:id="rId5"/>
    <p:sldId id="635" r:id="rId6"/>
    <p:sldId id="636" r:id="rId7"/>
    <p:sldId id="637" r:id="rId8"/>
    <p:sldId id="638" r:id="rId9"/>
    <p:sldId id="648" r:id="rId10"/>
    <p:sldId id="647" r:id="rId11"/>
    <p:sldId id="639" r:id="rId12"/>
    <p:sldId id="649" r:id="rId13"/>
    <p:sldId id="650" r:id="rId14"/>
    <p:sldId id="644" r:id="rId15"/>
    <p:sldId id="645" r:id="rId16"/>
    <p:sldId id="646" r:id="rId17"/>
    <p:sldId id="594" r:id="rId18"/>
    <p:sldId id="481" r:id="rId19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ъведение" id="{6EF1C8B3-ADCA-47F1-9DE4-799A968AF0B9}">
          <p14:sldIdLst>
            <p14:sldId id="394"/>
            <p14:sldId id="629"/>
            <p14:sldId id="633"/>
            <p14:sldId id="635"/>
            <p14:sldId id="636"/>
            <p14:sldId id="637"/>
            <p14:sldId id="638"/>
            <p14:sldId id="648"/>
            <p14:sldId id="647"/>
            <p14:sldId id="639"/>
            <p14:sldId id="649"/>
            <p14:sldId id="650"/>
            <p14:sldId id="644"/>
            <p14:sldId id="645"/>
            <p14:sldId id="646"/>
          </p14:sldIdLst>
        </p14:section>
        <p14:section name="Заключение" id="{2929E8CA-BA74-4608-AB69-76F17A5609E6}">
          <p14:sldIdLst>
            <p14:sldId id="594"/>
            <p14:sldId id="4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17-Dec-19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17-Dec-19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">
            <a:extLst>
              <a:ext uri="{FF2B5EF4-FFF2-40B4-BE49-F238E27FC236}">
                <a16:creationId xmlns:a16="http://schemas.microsoft.com/office/drawing/2014/main" id="{743ADE7D-7CC6-46AC-999C-99A341B1202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8502254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4F6EA-423E-42DF-9292-215E7D886C4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DBFBDEB6-3737-4519-955E-5CFFBEF3C75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133361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24495E18-FD2D-4FF2-9B50-BA0C0039664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1295545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BCA7B36F-D747-44FB-B9F7-F67659C109B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448848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4F6EA-423E-42DF-9292-215E7D886C4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9D143EBA-391C-417A-A1AD-91709D6843F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708677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4F6EA-423E-42DF-9292-215E7D886C4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5F543E07-78BB-4495-9909-9F840CA5065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0382398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4F6EA-423E-42DF-9292-215E7D886C4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6952BAA2-880B-4A48-9FCD-92313FD40C5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085124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4F6EA-423E-42DF-9292-215E7D886C4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3AD4FC8F-3226-49FC-BC60-B4B562E723C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338543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4F6EA-423E-42DF-9292-215E7D886C4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42687253-AE7F-49C2-9F62-F31560ED9F3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521996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4F6EA-423E-42DF-9292-215E7D886C4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895718AF-023D-4D90-B6D4-F3CE980F7DE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8377662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4F6EA-423E-42DF-9292-215E7D886C4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884D0447-76BF-4200-8CF7-F550009D26B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2128789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B4F6EA-423E-42DF-9292-215E7D886C4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43E2A379-B46A-4728-92CA-458A8ACADBF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401618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17.jpeg"/><Relationship Id="rId4" Type="http://schemas.openxmlformats.org/officeDocument/2006/relationships/image" Target="../media/image14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>
            <a:spLocks/>
          </p:cNvSpPr>
          <p:nvPr/>
        </p:nvSpPr>
        <p:spPr>
          <a:xfrm>
            <a:off x="1065212" y="762000"/>
            <a:ext cx="10501099" cy="150924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CRUD </a:t>
            </a:r>
            <a:r>
              <a:rPr lang="bg-BG" dirty="0"/>
              <a:t>приложение с </a:t>
            </a:r>
            <a:r>
              <a:rPr lang="en-US" dirty="0"/>
              <a:t>ORM</a:t>
            </a:r>
          </a:p>
        </p:txBody>
      </p:sp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502824"/>
            <a:ext cx="5968924" cy="2646531"/>
            <a:chOff x="745783" y="3502824"/>
            <a:chExt cx="5968924" cy="2646531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576164">
              <a:off x="4864137" y="3502824"/>
              <a:ext cx="1850570" cy="6178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Разработка на</a:t>
              </a:r>
              <a:b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</a:b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софтуер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4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6"/>
                </a:rPr>
                <a:t>https://it-kariera.mon.bg/e-learning/</a:t>
              </a:r>
              <a:endParaRPr lang="en-GB"/>
            </a:p>
          </p:txBody>
        </p:sp>
      </p:grpSp>
      <p:pic>
        <p:nvPicPr>
          <p:cNvPr id="12" name="Picture Placeholder 2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417" t="-1115" r="-4533" b="1115"/>
          <a:stretch/>
        </p:blipFill>
        <p:spPr>
          <a:xfrm>
            <a:off x="6767513" y="3124200"/>
            <a:ext cx="4722812" cy="3048000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8379">
            <a:off x="6879316" y="4029823"/>
            <a:ext cx="3134069" cy="238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411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sz="4000" dirty="0">
                <a:latin typeface="+mj-lt"/>
              </a:rPr>
              <a:t>Създайте подпапка </a:t>
            </a:r>
            <a:r>
              <a:rPr lang="en-US" sz="4000" dirty="0">
                <a:latin typeface="+mj-lt"/>
              </a:rPr>
              <a:t>Model </a:t>
            </a:r>
            <a:r>
              <a:rPr lang="bg-BG" sz="4000" dirty="0">
                <a:latin typeface="+mj-lt"/>
              </a:rPr>
              <a:t>в </a:t>
            </a:r>
            <a:r>
              <a:rPr lang="en-US" sz="4000" dirty="0">
                <a:latin typeface="+mj-lt"/>
              </a:rPr>
              <a:t>Data, </a:t>
            </a:r>
            <a:r>
              <a:rPr lang="bg-BG" sz="4000" dirty="0">
                <a:latin typeface="+mj-lt"/>
              </a:rPr>
              <a:t>а в нея модел клас</a:t>
            </a:r>
            <a:r>
              <a:rPr lang="en-US" sz="4000" dirty="0">
                <a:latin typeface="+mj-lt"/>
              </a:rPr>
              <a:t> </a:t>
            </a:r>
            <a:r>
              <a:rPr lang="en-US" sz="4000" b="1" dirty="0" err="1">
                <a:solidFill>
                  <a:schemeClr val="tx2">
                    <a:lumMod val="75000"/>
                  </a:schemeClr>
                </a:solidFill>
                <a:latin typeface="+mj-lt"/>
                <a:cs typeface="Consolas" pitchFamily="49" charset="0"/>
              </a:rPr>
              <a:t>Product.cs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+mj-lt"/>
              <a:cs typeface="Consolas" pitchFamily="49" charset="0"/>
            </a:endParaRPr>
          </a:p>
          <a:p>
            <a:pPr>
              <a:lnSpc>
                <a:spcPct val="100000"/>
              </a:lnSpc>
            </a:pPr>
            <a:endParaRPr lang="en-US" sz="4000" dirty="0">
              <a:solidFill>
                <a:schemeClr val="accent5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Data/Model/</a:t>
            </a:r>
            <a:r>
              <a:rPr lang="en-US" dirty="0" err="1"/>
              <a:t>Product.cs</a:t>
            </a:r>
            <a:endParaRPr lang="bg-BG" dirty="0"/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608012" y="2785170"/>
            <a:ext cx="10061576" cy="3539430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3200" dirty="0"/>
              <a:t>public class Product</a:t>
            </a:r>
          </a:p>
          <a:p>
            <a:r>
              <a:rPr lang="en-US" sz="3200" dirty="0"/>
              <a:t>{</a:t>
            </a:r>
          </a:p>
          <a:p>
            <a:r>
              <a:rPr lang="en-US" sz="3200" dirty="0"/>
              <a:t>        public </a:t>
            </a:r>
            <a:r>
              <a:rPr lang="en-US" sz="3200" dirty="0" err="1"/>
              <a:t>int</a:t>
            </a:r>
            <a:r>
              <a:rPr lang="en-US" sz="3200" dirty="0"/>
              <a:t> Id { get; set; }</a:t>
            </a:r>
          </a:p>
          <a:p>
            <a:r>
              <a:rPr lang="en-US" sz="3200" dirty="0"/>
              <a:t>        public string Name { get; set; }</a:t>
            </a:r>
          </a:p>
          <a:p>
            <a:r>
              <a:rPr lang="en-US" sz="3200" dirty="0"/>
              <a:t>        public decimal Price { get; set; }</a:t>
            </a:r>
          </a:p>
          <a:p>
            <a:r>
              <a:rPr lang="en-US" sz="3200" dirty="0"/>
              <a:t>        public </a:t>
            </a:r>
            <a:r>
              <a:rPr lang="en-US" sz="3200" dirty="0" err="1"/>
              <a:t>int</a:t>
            </a:r>
            <a:r>
              <a:rPr lang="en-US" sz="3200" dirty="0"/>
              <a:t> Stock { get; set; }</a:t>
            </a:r>
          </a:p>
          <a:p>
            <a:r>
              <a:rPr lang="en-US" sz="3200" dirty="0"/>
              <a:t>}</a:t>
            </a:r>
            <a:endParaRPr lang="en-US" sz="32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8C10CDA4-8D07-4776-8070-8827207456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95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sz="3200" dirty="0">
                <a:latin typeface="+mj-lt"/>
              </a:rPr>
              <a:t>Създайте </a:t>
            </a:r>
            <a:r>
              <a:rPr lang="en-US" sz="3200" dirty="0" err="1">
                <a:latin typeface="+mj-lt"/>
              </a:rPr>
              <a:t>ProductContext</a:t>
            </a:r>
            <a:r>
              <a:rPr lang="en-US" sz="3200" dirty="0">
                <a:latin typeface="+mj-lt"/>
              </a:rPr>
              <a:t> </a:t>
            </a:r>
            <a:r>
              <a:rPr lang="bg-BG" sz="3200" dirty="0">
                <a:latin typeface="+mj-lt"/>
              </a:rPr>
              <a:t>клас, който наследява </a:t>
            </a:r>
            <a:r>
              <a:rPr lang="en-US" sz="3200" dirty="0" err="1">
                <a:latin typeface="+mj-lt"/>
              </a:rPr>
              <a:t>DbContext</a:t>
            </a:r>
            <a:r>
              <a:rPr lang="en-US" sz="3200" dirty="0">
                <a:latin typeface="+mj-lt"/>
              </a:rPr>
              <a:t>. </a:t>
            </a:r>
            <a:r>
              <a:rPr lang="bg-BG" sz="3200" dirty="0">
                <a:latin typeface="+mj-lt"/>
              </a:rPr>
              <a:t>Ще има нужда да добавите и </a:t>
            </a:r>
            <a:r>
              <a:rPr lang="en-US" sz="3200" dirty="0">
                <a:latin typeface="+mj-lt"/>
              </a:rPr>
              <a:t>using </a:t>
            </a:r>
            <a:r>
              <a:rPr lang="bg-BG" sz="3200" dirty="0">
                <a:latin typeface="+mj-lt"/>
              </a:rPr>
              <a:t>директива</a:t>
            </a:r>
            <a:r>
              <a:rPr lang="en-US" sz="3200" dirty="0">
                <a:latin typeface="+mj-lt"/>
              </a:rPr>
              <a:t>: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+mj-lt"/>
              <a:cs typeface="Consolas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Data/</a:t>
            </a:r>
            <a:r>
              <a:rPr lang="en-US" dirty="0" err="1"/>
              <a:t>ProductContext.cs</a:t>
            </a:r>
            <a:endParaRPr lang="bg-BG" dirty="0"/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681036" y="2286000"/>
            <a:ext cx="10061576" cy="4401205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800" dirty="0"/>
              <a:t>using </a:t>
            </a:r>
            <a:r>
              <a:rPr lang="en-US" sz="2800" dirty="0" err="1"/>
              <a:t>System.Data.Entity</a:t>
            </a:r>
            <a:r>
              <a:rPr lang="en-US" sz="2800" dirty="0"/>
              <a:t>;</a:t>
            </a:r>
          </a:p>
          <a:p>
            <a:br>
              <a:rPr lang="bg-BG" sz="2800" dirty="0"/>
            </a:br>
            <a:r>
              <a:rPr lang="en-US" sz="2800" dirty="0"/>
              <a:t>public class </a:t>
            </a:r>
            <a:r>
              <a:rPr lang="en-US" sz="2800" dirty="0" err="1"/>
              <a:t>ProductContext</a:t>
            </a:r>
            <a:r>
              <a:rPr lang="en-US" sz="2800" dirty="0"/>
              <a:t> : </a:t>
            </a:r>
            <a:r>
              <a:rPr lang="en-US" sz="2800" dirty="0" err="1"/>
              <a:t>DbContext</a:t>
            </a:r>
            <a:endParaRPr lang="en-US" sz="2800" dirty="0"/>
          </a:p>
          <a:p>
            <a:r>
              <a:rPr lang="en-US" sz="2800" dirty="0"/>
              <a:t>{</a:t>
            </a:r>
          </a:p>
          <a:p>
            <a:r>
              <a:rPr lang="en-US" sz="2800" dirty="0"/>
              <a:t>        public </a:t>
            </a:r>
            <a:r>
              <a:rPr lang="en-US" sz="2800" dirty="0" err="1"/>
              <a:t>ProductContext</a:t>
            </a:r>
            <a:r>
              <a:rPr lang="en-US" sz="2800" dirty="0"/>
              <a:t>()</a:t>
            </a:r>
          </a:p>
          <a:p>
            <a:r>
              <a:rPr lang="en-US" sz="2800" dirty="0"/>
              <a:t>            : base("name=</a:t>
            </a:r>
            <a:r>
              <a:rPr lang="en-US" sz="2800" dirty="0" err="1"/>
              <a:t>ProductContext</a:t>
            </a:r>
            <a:r>
              <a:rPr lang="en-US" sz="2800" dirty="0"/>
              <a:t>")</a:t>
            </a:r>
          </a:p>
          <a:p>
            <a:r>
              <a:rPr lang="en-US" sz="2800" dirty="0"/>
              <a:t>        {</a:t>
            </a:r>
          </a:p>
          <a:p>
            <a:r>
              <a:rPr lang="en-US" sz="2800" dirty="0"/>
              <a:t>        }</a:t>
            </a:r>
          </a:p>
          <a:p>
            <a:r>
              <a:rPr lang="en-US" sz="2800" dirty="0"/>
              <a:t>        public </a:t>
            </a:r>
            <a:r>
              <a:rPr lang="en-US" sz="2800" dirty="0" err="1"/>
              <a:t>DbSet</a:t>
            </a:r>
            <a:r>
              <a:rPr lang="en-US" sz="2800" dirty="0"/>
              <a:t>&lt;Product&gt; Products { get; set; }</a:t>
            </a:r>
          </a:p>
          <a:p>
            <a:r>
              <a:rPr lang="en-US" sz="2800" dirty="0"/>
              <a:t>}</a:t>
            </a:r>
            <a:endParaRPr lang="en-US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786FD185-31C1-42A7-812A-F4263FF53D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30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413" y="1066800"/>
            <a:ext cx="11804822" cy="557035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bg-BG" dirty="0"/>
              <a:t>Създаваме управляващо поле от клас </a:t>
            </a:r>
            <a:r>
              <a:rPr lang="en-US" dirty="0" err="1"/>
              <a:t>ProductContext</a:t>
            </a:r>
            <a:r>
              <a:rPr lang="en-US" dirty="0"/>
              <a:t>:</a:t>
            </a:r>
          </a:p>
          <a:p>
            <a:pPr>
              <a:lnSpc>
                <a:spcPct val="100000"/>
              </a:lnSpc>
            </a:pP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bg-B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Създаваме методи, които извършват желаните операции, извиквайки свойството 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Products </a:t>
            </a:r>
            <a:r>
              <a:rPr lang="bg-B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и методи върху него, познати ни от 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LINQ:</a:t>
            </a:r>
          </a:p>
          <a:p>
            <a:pPr>
              <a:lnSpc>
                <a:spcPct val="100000"/>
              </a:lnSpc>
            </a:pPr>
            <a:endParaRPr lang="bg-BG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bg-BG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По аналогичен начин реализираме другите методи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Business/</a:t>
            </a:r>
            <a:r>
              <a:rPr lang="en-US" dirty="0" err="1"/>
              <a:t>ProductBusiness.cs</a:t>
            </a:r>
            <a:endParaRPr lang="bg-BG" dirty="0"/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682624" y="3794474"/>
            <a:ext cx="8842376" cy="192052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lvl="0" eaLnBrk="0" hangingPunct="0">
              <a:spcBef>
                <a:spcPts val="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  <a:defRPr sz="2000" b="1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2200" noProof="1">
                <a:solidFill>
                  <a:srgbClr val="FBEEDC"/>
                </a:solidFill>
              </a:rPr>
              <a:t>public List&lt;Product&gt; GetAll(){</a:t>
            </a:r>
          </a:p>
          <a:p>
            <a:pPr>
              <a:lnSpc>
                <a:spcPct val="90000"/>
              </a:lnSpc>
            </a:pPr>
            <a:r>
              <a:rPr lang="bg-BG" sz="2200" noProof="1">
                <a:solidFill>
                  <a:srgbClr val="FBEEDC"/>
                </a:solidFill>
              </a:rPr>
              <a:t>  </a:t>
            </a:r>
            <a:r>
              <a:rPr lang="en-US" sz="2200" noProof="1">
                <a:solidFill>
                  <a:srgbClr val="FBEEDC"/>
                </a:solidFill>
              </a:rPr>
              <a:t>using (productContext = new ProductContext())</a:t>
            </a:r>
          </a:p>
          <a:p>
            <a:pPr>
              <a:lnSpc>
                <a:spcPct val="90000"/>
              </a:lnSpc>
            </a:pPr>
            <a:r>
              <a:rPr lang="bg-BG" sz="2200" noProof="1">
                <a:solidFill>
                  <a:srgbClr val="FBEEDC"/>
                </a:solidFill>
              </a:rPr>
              <a:t>  </a:t>
            </a:r>
            <a:r>
              <a:rPr lang="en-US" sz="2200" noProof="1">
                <a:solidFill>
                  <a:srgbClr val="FBEEDC"/>
                </a:solidFill>
              </a:rPr>
              <a:t>{</a:t>
            </a:r>
          </a:p>
          <a:p>
            <a:pPr>
              <a:lnSpc>
                <a:spcPct val="90000"/>
              </a:lnSpc>
            </a:pPr>
            <a:r>
              <a:rPr lang="bg-BG" sz="2200" noProof="1">
                <a:solidFill>
                  <a:srgbClr val="FBEEDC"/>
                </a:solidFill>
              </a:rPr>
              <a:t>    </a:t>
            </a:r>
            <a:r>
              <a:rPr lang="en-US" sz="2200" noProof="1">
                <a:solidFill>
                  <a:srgbClr val="FBEEDC"/>
                </a:solidFill>
              </a:rPr>
              <a:t>return productContext.Products.ToList();    </a:t>
            </a:r>
          </a:p>
          <a:p>
            <a:pPr>
              <a:lnSpc>
                <a:spcPct val="90000"/>
              </a:lnSpc>
            </a:pPr>
            <a:r>
              <a:rPr lang="bg-BG" sz="2200" noProof="1">
                <a:solidFill>
                  <a:srgbClr val="FBEEDC"/>
                </a:solidFill>
              </a:rPr>
              <a:t>  </a:t>
            </a:r>
            <a:r>
              <a:rPr lang="en-US" sz="2200" noProof="1">
                <a:solidFill>
                  <a:srgbClr val="FBEEDC"/>
                </a:solidFill>
              </a:rPr>
              <a:t>}</a:t>
            </a:r>
          </a:p>
          <a:p>
            <a:pPr>
              <a:lnSpc>
                <a:spcPct val="90000"/>
              </a:lnSpc>
            </a:pPr>
            <a:r>
              <a:rPr lang="en-US" sz="2200" noProof="1">
                <a:solidFill>
                  <a:srgbClr val="FBEEDC"/>
                </a:solidFill>
              </a:rPr>
              <a:t>}</a:t>
            </a:r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760412" y="1676400"/>
            <a:ext cx="8764588" cy="397032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200" b="1" dirty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private </a:t>
            </a:r>
            <a:r>
              <a:rPr lang="en-US" sz="22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ProductContext</a:t>
            </a:r>
            <a:r>
              <a:rPr lang="en-US" sz="2200" b="1" dirty="0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context;</a:t>
            </a:r>
            <a:endParaRPr lang="en-US" sz="22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B355A595-9471-4277-AE7D-363CEA88E4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102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066800"/>
            <a:ext cx="11804822" cy="5570355"/>
          </a:xfrm>
        </p:spPr>
        <p:txBody>
          <a:bodyPr/>
          <a:lstStyle/>
          <a:p>
            <a:r>
              <a:rPr lang="bg-BG" dirty="0"/>
              <a:t>В рамките на класа </a:t>
            </a:r>
            <a:r>
              <a:rPr lang="en-US" dirty="0" err="1"/>
              <a:t>Display.cs</a:t>
            </a:r>
            <a:r>
              <a:rPr lang="en-US" dirty="0"/>
              <a:t> </a:t>
            </a:r>
            <a:r>
              <a:rPr lang="bg-BG" dirty="0"/>
              <a:t>реализирайте презентационен слой, който да предлага различни операции на потребителя: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Реализиране на презентационен слой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812" y="2490302"/>
            <a:ext cx="7467600" cy="3758098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3E53CDF6-66F9-47B1-AC1E-2AE9842917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09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066800"/>
            <a:ext cx="11804822" cy="5570355"/>
          </a:xfrm>
        </p:spPr>
        <p:txBody>
          <a:bodyPr/>
          <a:lstStyle/>
          <a:p>
            <a:r>
              <a:rPr lang="en-US" dirty="0"/>
              <a:t>private </a:t>
            </a:r>
            <a:r>
              <a:rPr lang="en-US" dirty="0" err="1"/>
              <a:t>ProductBusiness</a:t>
            </a:r>
            <a:r>
              <a:rPr lang="en-US" dirty="0"/>
              <a:t> </a:t>
            </a:r>
            <a:r>
              <a:rPr lang="en-US" dirty="0" err="1"/>
              <a:t>productBusiness</a:t>
            </a:r>
            <a:r>
              <a:rPr lang="en-US" dirty="0"/>
              <a:t> = new </a:t>
            </a:r>
            <a:r>
              <a:rPr lang="en-US" dirty="0" err="1"/>
              <a:t>ProductBusiness</a:t>
            </a:r>
            <a:r>
              <a:rPr lang="en-US" dirty="0"/>
              <a:t>() – </a:t>
            </a:r>
            <a:r>
              <a:rPr lang="bg-BG" dirty="0"/>
              <a:t>създава се обект от бизнес класа, който се използва за извикване на съответната бизнес логика</a:t>
            </a:r>
            <a:endParaRPr lang="en-US" dirty="0"/>
          </a:p>
          <a:p>
            <a:r>
              <a:rPr lang="en-US" dirty="0"/>
              <a:t>private void </a:t>
            </a:r>
            <a:r>
              <a:rPr lang="en-US" dirty="0" err="1"/>
              <a:t>ShowMenu</a:t>
            </a:r>
            <a:r>
              <a:rPr lang="en-US" dirty="0"/>
              <a:t>() </a:t>
            </a:r>
            <a:r>
              <a:rPr lang="bg-BG" dirty="0"/>
              <a:t>– метод, който визуализира възможните операции за избор</a:t>
            </a:r>
          </a:p>
          <a:p>
            <a:r>
              <a:rPr lang="en-US" dirty="0"/>
              <a:t>private void Input() – </a:t>
            </a:r>
            <a:r>
              <a:rPr lang="bg-BG" dirty="0"/>
              <a:t>метод, който въвежда желаната операция от потребителя и извиква някой от останалите методи, реалзиращи отделните операции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Реализиране на презентационен слой (2)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3CE6E59C-A7AC-4187-887F-20101A81C5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576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066800"/>
            <a:ext cx="11804822" cy="5570355"/>
          </a:xfrm>
        </p:spPr>
        <p:txBody>
          <a:bodyPr numCol="2"/>
          <a:lstStyle/>
          <a:p>
            <a:r>
              <a:rPr lang="en-US" dirty="0"/>
              <a:t>void </a:t>
            </a:r>
            <a:r>
              <a:rPr lang="en-US" dirty="0" err="1"/>
              <a:t>ListAll</a:t>
            </a:r>
            <a:r>
              <a:rPr lang="en-US" dirty="0"/>
              <a:t>() – </a:t>
            </a:r>
            <a:r>
              <a:rPr lang="bg-BG" dirty="0"/>
              <a:t>визуализира всички данни</a:t>
            </a:r>
          </a:p>
          <a:p>
            <a:r>
              <a:rPr lang="en-US" dirty="0"/>
              <a:t>void Add() – </a:t>
            </a:r>
            <a:r>
              <a:rPr lang="bg-BG" dirty="0"/>
              <a:t>въвежда информация за продукт и я предава за съхранение</a:t>
            </a:r>
          </a:p>
          <a:p>
            <a:r>
              <a:rPr lang="en-US" dirty="0"/>
              <a:t>void Update() </a:t>
            </a:r>
            <a:r>
              <a:rPr lang="bg-BG" dirty="0"/>
              <a:t>– приема </a:t>
            </a:r>
            <a:r>
              <a:rPr lang="en-US" dirty="0"/>
              <a:t>id</a:t>
            </a:r>
            <a:r>
              <a:rPr lang="bg-BG" dirty="0"/>
              <a:t>, въвежда информация за него и предава за съхранение променената информация</a:t>
            </a:r>
          </a:p>
          <a:p>
            <a:r>
              <a:rPr lang="en-US" dirty="0"/>
              <a:t>void Fetch() </a:t>
            </a:r>
            <a:r>
              <a:rPr lang="bg-BG" dirty="0"/>
              <a:t>– извлича информация за продукт по </a:t>
            </a:r>
            <a:r>
              <a:rPr lang="en-US" dirty="0"/>
              <a:t>id</a:t>
            </a:r>
          </a:p>
          <a:p>
            <a:r>
              <a:rPr lang="en-US" dirty="0"/>
              <a:t>void Delete() </a:t>
            </a:r>
            <a:r>
              <a:rPr lang="bg-BG" dirty="0"/>
              <a:t>– изтрива информация за продукт по </a:t>
            </a:r>
            <a:r>
              <a:rPr lang="en-US" dirty="0"/>
              <a:t>id </a:t>
            </a:r>
            <a:endParaRPr lang="bg-B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Реализиране на презентационен слой (</a:t>
            </a:r>
            <a:r>
              <a:rPr lang="en-US" dirty="0"/>
              <a:t>3</a:t>
            </a:r>
            <a:r>
              <a:rPr lang="bg-BG" dirty="0"/>
              <a:t>)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4015BB0D-63CC-44EC-9850-2CA8BBEBE5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6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CRUD </a:t>
            </a:r>
            <a:r>
              <a:rPr lang="bg-BG"/>
              <a:t>приложнеие с </a:t>
            </a:r>
            <a:r>
              <a:rPr lang="en-US"/>
              <a:t>ORM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1071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656FE70E-1669-4612-BB7A-C2EBEFEE3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9698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2" y="4876800"/>
            <a:ext cx="10363200" cy="820600"/>
          </a:xfrm>
        </p:spPr>
        <p:txBody>
          <a:bodyPr/>
          <a:lstStyle/>
          <a:p>
            <a:r>
              <a:rPr lang="en-US" dirty="0"/>
              <a:t>CRUD </a:t>
            </a:r>
            <a:r>
              <a:rPr lang="bg-BG" dirty="0"/>
              <a:t>операции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412" y="1447800"/>
            <a:ext cx="7467600" cy="30014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Create, Read, Update, Delete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5E3FC7D2-7F76-4E74-B39D-AC856E7AB31C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709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C</a:t>
            </a:r>
            <a:r>
              <a:rPr lang="en-US" noProof="1"/>
              <a:t>RUD – </a:t>
            </a:r>
            <a:r>
              <a:rPr lang="bg-BG" dirty="0"/>
              <a:t>Създаване /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Create</a:t>
            </a:r>
            <a:r>
              <a:rPr lang="bg-BG" dirty="0"/>
              <a:t>/</a:t>
            </a:r>
            <a:r>
              <a:rPr lang="en-US" dirty="0"/>
              <a:t> - </a:t>
            </a:r>
            <a:r>
              <a:rPr lang="bg-BG" dirty="0"/>
              <a:t>пример: добавяне на нов запис в таблицата</a:t>
            </a:r>
            <a:endParaRPr lang="en-US" b="1" noProof="1">
              <a:solidFill>
                <a:schemeClr val="tx2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00000"/>
              </a:lnSpc>
            </a:pPr>
            <a:r>
              <a:rPr lang="en-US" noProof="1"/>
              <a:t>C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R</a:t>
            </a:r>
            <a:r>
              <a:rPr lang="en-US" noProof="1"/>
              <a:t>UD – </a:t>
            </a:r>
            <a:r>
              <a:rPr lang="bg-BG" dirty="0"/>
              <a:t>Прочитане /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Read</a:t>
            </a:r>
            <a:r>
              <a:rPr lang="bg-BG" dirty="0"/>
              <a:t>/ - пример: прочитане на запис от таблицата</a:t>
            </a:r>
            <a:endParaRPr lang="en-US" b="1" noProof="1">
              <a:solidFill>
                <a:schemeClr val="tx2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00000"/>
              </a:lnSpc>
            </a:pPr>
            <a:r>
              <a:rPr lang="en-US" noProof="1"/>
              <a:t>CR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U</a:t>
            </a:r>
            <a:r>
              <a:rPr lang="en-US" noProof="1"/>
              <a:t>D – </a:t>
            </a:r>
            <a:r>
              <a:rPr lang="bg-BG" dirty="0"/>
              <a:t>Променяне /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Update</a:t>
            </a:r>
            <a:r>
              <a:rPr lang="bg-BG" dirty="0"/>
              <a:t>/ - пример: промяна на един или няколко елемента от запис в таблицата</a:t>
            </a:r>
            <a:endParaRPr lang="en-US" b="1" noProof="1">
              <a:solidFill>
                <a:schemeClr val="tx2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00000"/>
              </a:lnSpc>
            </a:pPr>
            <a:r>
              <a:rPr lang="en-US" noProof="1"/>
              <a:t>CRU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D</a:t>
            </a:r>
            <a:r>
              <a:rPr lang="en-US" noProof="1"/>
              <a:t> – </a:t>
            </a:r>
            <a:r>
              <a:rPr lang="bg-BG" dirty="0"/>
              <a:t>Изтриване /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  <a:cs typeface="Consolas" pitchFamily="49" charset="0"/>
              </a:rPr>
              <a:t>Delete</a:t>
            </a:r>
            <a:r>
              <a:rPr lang="bg-BG" dirty="0"/>
              <a:t>/ - пример: изтриване на запис в таблицата</a:t>
            </a:r>
            <a:endParaRPr lang="en-US" b="1" noProof="1">
              <a:solidFill>
                <a:schemeClr val="tx2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  <a:p>
            <a:pPr>
              <a:lnSpc>
                <a:spcPct val="100000"/>
              </a:lnSpc>
            </a:pPr>
            <a:endParaRPr lang="en-US" b="1" noProof="1">
              <a:solidFill>
                <a:schemeClr val="tx2">
                  <a:lumMod val="75000"/>
                </a:schemeClr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Какво са </a:t>
            </a:r>
            <a:r>
              <a:rPr lang="en-US" dirty="0"/>
              <a:t>CRUD</a:t>
            </a:r>
            <a:r>
              <a:rPr lang="bg-BG" dirty="0"/>
              <a:t> операциите</a:t>
            </a:r>
            <a:r>
              <a:rPr lang="en-US" dirty="0"/>
              <a:t>?</a:t>
            </a:r>
            <a:endParaRPr lang="bg-BG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DE96A9A4-299F-4679-9784-CB079DC407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132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77887" lvl="1" indent="0">
              <a:lnSpc>
                <a:spcPct val="100000"/>
              </a:lnSpc>
              <a:buNone/>
            </a:pPr>
            <a:r>
              <a:rPr lang="bg-BG" sz="3600" noProof="1"/>
              <a:t>Вече създадохме едно просто </a:t>
            </a:r>
            <a:r>
              <a:rPr lang="en-US" sz="3600" noProof="1"/>
              <a:t>CRUD </a:t>
            </a:r>
            <a:r>
              <a:rPr lang="bg-BG" sz="3600" noProof="1"/>
              <a:t>приложение без </a:t>
            </a:r>
            <a:r>
              <a:rPr lang="en-US" sz="3600" noProof="1"/>
              <a:t>ORM. </a:t>
            </a:r>
            <a:r>
              <a:rPr lang="bg-BG" sz="3600" noProof="1"/>
              <a:t>Една погрешно написана заявка би създала доста проблеми.</a:t>
            </a:r>
            <a:br>
              <a:rPr lang="en-US" sz="3600" noProof="1"/>
            </a:br>
            <a:r>
              <a:rPr lang="bg-BG" sz="3600" noProof="1"/>
              <a:t>Нека сега да разгледаме няколко предимства на </a:t>
            </a:r>
            <a:r>
              <a:rPr lang="en-US" sz="3600" noProof="1"/>
              <a:t>ORM:</a:t>
            </a:r>
            <a:endParaRPr lang="bg-BG" sz="3600" b="1" noProof="1">
              <a:solidFill>
                <a:schemeClr val="tx2">
                  <a:lumMod val="75000"/>
                </a:schemeClr>
              </a:solidFill>
              <a:cs typeface="Consolas" pitchFamily="49" charset="0"/>
            </a:endParaRPr>
          </a:p>
          <a:p>
            <a:pPr lvl="1">
              <a:lnSpc>
                <a:spcPct val="100000"/>
              </a:lnSpc>
            </a:pPr>
            <a:r>
              <a:rPr lang="en-US" sz="3600" b="1" noProof="1">
                <a:solidFill>
                  <a:schemeClr val="tx2">
                    <a:lumMod val="75000"/>
                  </a:schemeClr>
                </a:solidFill>
                <a:cs typeface="Consolas" pitchFamily="49" charset="0"/>
              </a:rPr>
              <a:t>ORM</a:t>
            </a:r>
            <a:r>
              <a:rPr lang="bg-BG" sz="3600" b="1" noProof="1">
                <a:solidFill>
                  <a:schemeClr val="tx2">
                    <a:lumMod val="75000"/>
                  </a:schemeClr>
                </a:solidFill>
                <a:cs typeface="Consolas" pitchFamily="49" charset="0"/>
              </a:rPr>
              <a:t> </a:t>
            </a:r>
            <a:r>
              <a:rPr lang="bg-BG" sz="3600" noProof="1"/>
              <a:t>прави работата с БД по-лесна и бърза – не пишем собствен </a:t>
            </a:r>
            <a:r>
              <a:rPr lang="en-US" sz="3600" noProof="1"/>
              <a:t>SQL </a:t>
            </a:r>
            <a:r>
              <a:rPr lang="bg-BG" sz="3600" noProof="1"/>
              <a:t>код за стандартни заявки</a:t>
            </a:r>
          </a:p>
          <a:p>
            <a:pPr lvl="1">
              <a:lnSpc>
                <a:spcPct val="100000"/>
              </a:lnSpc>
            </a:pPr>
            <a:r>
              <a:rPr lang="bg-BG" sz="3600" b="1" noProof="1">
                <a:solidFill>
                  <a:schemeClr val="tx2">
                    <a:lumMod val="75000"/>
                  </a:schemeClr>
                </a:solidFill>
                <a:cs typeface="Consolas" pitchFamily="49" charset="0"/>
              </a:rPr>
              <a:t>По-лесен </a:t>
            </a:r>
            <a:r>
              <a:rPr lang="bg-BG" sz="3600" noProof="1"/>
              <a:t>за промяна и поддръжка код</a:t>
            </a:r>
          </a:p>
          <a:p>
            <a:pPr lvl="1">
              <a:lnSpc>
                <a:spcPct val="100000"/>
              </a:lnSpc>
            </a:pPr>
            <a:r>
              <a:rPr lang="bg-BG" sz="3600" b="1" noProof="1">
                <a:solidFill>
                  <a:schemeClr val="tx2">
                    <a:lumMod val="75000"/>
                  </a:schemeClr>
                </a:solidFill>
                <a:cs typeface="Consolas" pitchFamily="49" charset="0"/>
              </a:rPr>
              <a:t>Защита </a:t>
            </a:r>
            <a:r>
              <a:rPr lang="bg-BG" sz="3600" noProof="1"/>
              <a:t>от </a:t>
            </a:r>
            <a:r>
              <a:rPr lang="en-US" sz="3600" noProof="1"/>
              <a:t>SQL </a:t>
            </a:r>
            <a:r>
              <a:rPr lang="bg-BG" sz="3600" noProof="1"/>
              <a:t>инжекция, чрез филтриране на данните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Защо </a:t>
            </a:r>
            <a:r>
              <a:rPr lang="en-US" dirty="0"/>
              <a:t>ORM?</a:t>
            </a:r>
            <a:endParaRPr lang="bg-BG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BF09ACD2-BF2B-4B8F-85C4-EB76D5680F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729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sz="3200" noProof="1"/>
              <a:t>Ще създадем 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cs typeface="Consolas" pitchFamily="49" charset="0"/>
              </a:rPr>
              <a:t>CRUD</a:t>
            </a:r>
            <a:r>
              <a:rPr lang="en-US" sz="3200" noProof="1"/>
              <a:t> </a:t>
            </a:r>
            <a:r>
              <a:rPr lang="bg-BG" sz="3200" noProof="1"/>
              <a:t>приложение, което ще управлява </a:t>
            </a:r>
            <a:r>
              <a:rPr lang="bg-BG" sz="3200" b="1" noProof="1">
                <a:solidFill>
                  <a:schemeClr val="tx2">
                    <a:lumMod val="75000"/>
                  </a:schemeClr>
                </a:solidFill>
                <a:cs typeface="Consolas" pitchFamily="49" charset="0"/>
              </a:rPr>
              <a:t>продукти</a:t>
            </a:r>
            <a:endParaRPr lang="en-US" sz="3200" b="1" noProof="1">
              <a:solidFill>
                <a:schemeClr val="tx2">
                  <a:lumMod val="75000"/>
                </a:schemeClr>
              </a:solidFill>
              <a:cs typeface="Consolas" pitchFamily="49" charset="0"/>
            </a:endParaRPr>
          </a:p>
          <a:p>
            <a:pPr>
              <a:lnSpc>
                <a:spcPct val="100000"/>
              </a:lnSpc>
            </a:pPr>
            <a:r>
              <a:rPr lang="bg-BG" sz="3200" noProof="1"/>
              <a:t>Трислойна архитектура </a:t>
            </a:r>
            <a:r>
              <a:rPr lang="en-US" sz="3200" noProof="1"/>
              <a:t>/</a:t>
            </a:r>
            <a:r>
              <a:rPr lang="en-US" sz="3200" b="1" noProof="1">
                <a:solidFill>
                  <a:schemeClr val="tx2">
                    <a:lumMod val="75000"/>
                  </a:schemeClr>
                </a:solidFill>
                <a:cs typeface="Consolas" pitchFamily="49" charset="0"/>
              </a:rPr>
              <a:t>3-tier architecture</a:t>
            </a:r>
            <a:r>
              <a:rPr lang="en-US" sz="3200" noProof="1"/>
              <a:t>/</a:t>
            </a:r>
          </a:p>
          <a:p>
            <a:pPr lvl="1">
              <a:lnSpc>
                <a:spcPct val="100000"/>
              </a:lnSpc>
            </a:pPr>
            <a:r>
              <a:rPr lang="bg-BG" noProof="1"/>
              <a:t>Слой за данни /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cs typeface="Consolas" pitchFamily="49" charset="0"/>
              </a:rPr>
              <a:t>Data access layer</a:t>
            </a:r>
            <a:r>
              <a:rPr lang="en-US" noProof="1"/>
              <a:t>/</a:t>
            </a:r>
          </a:p>
          <a:p>
            <a:pPr lvl="1">
              <a:lnSpc>
                <a:spcPct val="100000"/>
              </a:lnSpc>
            </a:pPr>
            <a:r>
              <a:rPr lang="bg-BG" noProof="1"/>
              <a:t>Бизнес слой </a:t>
            </a:r>
            <a:r>
              <a:rPr lang="en-US" noProof="1"/>
              <a:t>/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cs typeface="Consolas" pitchFamily="49" charset="0"/>
              </a:rPr>
              <a:t>Business layer</a:t>
            </a:r>
            <a:r>
              <a:rPr lang="en-US" noProof="1"/>
              <a:t>/</a:t>
            </a:r>
          </a:p>
          <a:p>
            <a:pPr lvl="1">
              <a:lnSpc>
                <a:spcPct val="100000"/>
              </a:lnSpc>
            </a:pPr>
            <a:r>
              <a:rPr lang="bg-BG" noProof="1"/>
              <a:t>Презентационен слой /</a:t>
            </a:r>
            <a:r>
              <a:rPr lang="en-US" b="1" noProof="1">
                <a:solidFill>
                  <a:schemeClr val="tx2">
                    <a:lumMod val="75000"/>
                  </a:schemeClr>
                </a:solidFill>
                <a:cs typeface="Consolas" pitchFamily="49" charset="0"/>
              </a:rPr>
              <a:t>Presentation layer</a:t>
            </a:r>
            <a:r>
              <a:rPr lang="en-US" noProof="1"/>
              <a:t>/</a:t>
            </a:r>
            <a:endParaRPr lang="bg-BG" noProof="1"/>
          </a:p>
          <a:p>
            <a:pPr lvl="1">
              <a:lnSpc>
                <a:spcPct val="100000"/>
              </a:lnSpc>
            </a:pPr>
            <a:endParaRPr lang="en-US" b="1" noProof="1">
              <a:solidFill>
                <a:schemeClr val="tx2">
                  <a:lumMod val="75000"/>
                </a:schemeClr>
              </a:solidFill>
              <a:cs typeface="Consolas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Архитектура на приложението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0D9C1C03-980C-4936-B42F-779C80F063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878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noProof="1"/>
              <a:t>Business</a:t>
            </a:r>
          </a:p>
          <a:p>
            <a:pPr lvl="1">
              <a:lnSpc>
                <a:spcPct val="100000"/>
              </a:lnSpc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cs typeface="Consolas" pitchFamily="49" charset="0"/>
              </a:rPr>
              <a:t>ProductBusiness.cs</a:t>
            </a:r>
            <a:r>
              <a:rPr lang="bg-BG" sz="2800" noProof="1"/>
              <a:t> – описва бизнес логиката свързана с продуктите</a:t>
            </a:r>
            <a:endParaRPr lang="en-US" sz="2800" noProof="1"/>
          </a:p>
          <a:p>
            <a:pPr>
              <a:lnSpc>
                <a:spcPct val="100000"/>
              </a:lnSpc>
            </a:pPr>
            <a:r>
              <a:rPr lang="en-US" sz="2800" noProof="1"/>
              <a:t>Data</a:t>
            </a:r>
          </a:p>
          <a:p>
            <a:pPr lvl="1">
              <a:lnSpc>
                <a:spcPct val="100000"/>
              </a:lnSpc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cs typeface="Consolas" pitchFamily="49" charset="0"/>
              </a:rPr>
              <a:t>ProductContext.cs</a:t>
            </a:r>
            <a:r>
              <a:rPr lang="bg-BG" sz="2800" noProof="1"/>
              <a:t> – описва контекста за достъпване на данните</a:t>
            </a:r>
            <a:endParaRPr lang="bg-BG" sz="2400" noProof="1"/>
          </a:p>
          <a:p>
            <a:pPr lvl="1">
              <a:lnSpc>
                <a:spcPct val="100000"/>
              </a:lnSpc>
            </a:pPr>
            <a:r>
              <a:rPr lang="en-US" sz="2400" noProof="1"/>
              <a:t>Model</a:t>
            </a:r>
            <a:r>
              <a:rPr lang="bg-BG" sz="2400" noProof="1"/>
              <a:t>/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cs typeface="Consolas" pitchFamily="49" charset="0"/>
              </a:rPr>
              <a:t>Product.cs</a:t>
            </a:r>
            <a:r>
              <a:rPr lang="bg-BG" sz="2800" noProof="1"/>
              <a:t> – описва модела данни за продукт</a:t>
            </a:r>
            <a:endParaRPr lang="bg-BG" sz="2400" noProof="1"/>
          </a:p>
          <a:p>
            <a:pPr>
              <a:lnSpc>
                <a:spcPct val="100000"/>
              </a:lnSpc>
            </a:pPr>
            <a:r>
              <a:rPr lang="en-US" sz="2800" noProof="1"/>
              <a:t>Presentation</a:t>
            </a:r>
            <a:endParaRPr lang="bg-BG" sz="2800" noProof="1"/>
          </a:p>
          <a:p>
            <a:pPr lvl="1">
              <a:lnSpc>
                <a:spcPct val="100000"/>
              </a:lnSpc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cs typeface="Consolas" pitchFamily="49" charset="0"/>
              </a:rPr>
              <a:t>Display.cs</a:t>
            </a:r>
            <a:r>
              <a:rPr lang="en-US" sz="2800" noProof="1"/>
              <a:t> – </a:t>
            </a:r>
            <a:r>
              <a:rPr lang="bg-BG" sz="2800" noProof="1"/>
              <a:t>клас, в който ще реализираме конзолно управление на приложението</a:t>
            </a:r>
            <a:endParaRPr lang="en-US" sz="2800" noProof="1"/>
          </a:p>
          <a:p>
            <a:pPr>
              <a:lnSpc>
                <a:spcPct val="100000"/>
              </a:lnSpc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cs typeface="Consolas" pitchFamily="49" charset="0"/>
              </a:rPr>
              <a:t>Program.cs</a:t>
            </a:r>
            <a:r>
              <a:rPr lang="bg-BG" sz="2800" noProof="1"/>
              <a:t> – Място, където ще създадем обект от класа </a:t>
            </a:r>
            <a:r>
              <a:rPr lang="en-US" sz="2800" noProof="1"/>
              <a:t>Display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Структура на проекта</a:t>
            </a:r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3F38232E-2A8D-4500-A10F-3BEE1AEC4F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570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5599199" cy="55703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dirty="0"/>
              <a:t>Тук ще ползваме </a:t>
            </a:r>
            <a:r>
              <a:rPr lang="en-US" dirty="0"/>
              <a:t>Entity Framework</a:t>
            </a:r>
          </a:p>
          <a:p>
            <a:pPr lvl="1">
              <a:lnSpc>
                <a:spcPct val="100000"/>
              </a:lnSpc>
            </a:pPr>
            <a:r>
              <a:rPr lang="bg-BG" dirty="0"/>
              <a:t>Трябва да го добавим към проекта десен бутон на </a:t>
            </a:r>
            <a:r>
              <a:rPr lang="en-US" dirty="0"/>
              <a:t>[References]</a:t>
            </a:r>
            <a:r>
              <a:rPr lang="bg-BG" dirty="0"/>
              <a:t> -&gt; </a:t>
            </a:r>
            <a:r>
              <a:rPr lang="en-US" dirty="0"/>
              <a:t>Manage </a:t>
            </a:r>
            <a:r>
              <a:rPr lang="en-US" dirty="0" err="1"/>
              <a:t>NuGet</a:t>
            </a:r>
            <a:r>
              <a:rPr lang="en-US" dirty="0"/>
              <a:t> Packages…</a:t>
            </a:r>
            <a:r>
              <a:rPr lang="bg-BG" dirty="0"/>
              <a:t>:</a:t>
            </a:r>
          </a:p>
          <a:p>
            <a:pPr>
              <a:lnSpc>
                <a:spcPct val="100000"/>
              </a:lnSpc>
            </a:pPr>
            <a:endParaRPr lang="bg-BG" dirty="0"/>
          </a:p>
          <a:p>
            <a:pPr>
              <a:lnSpc>
                <a:spcPct val="100000"/>
              </a:lnSpc>
            </a:pPr>
            <a:endParaRPr lang="bg-BG" dirty="0">
              <a:solidFill>
                <a:schemeClr val="accent5">
                  <a:lumMod val="20000"/>
                  <a:lumOff val="80000"/>
                </a:schemeClr>
              </a:solidFill>
              <a:latin typeface="Consolas" pitchFamily="49" charset="0"/>
            </a:endParaRPr>
          </a:p>
          <a:p>
            <a:pPr>
              <a:lnSpc>
                <a:spcPct val="100000"/>
              </a:lnSpc>
            </a:pPr>
            <a:endParaRPr lang="bg-BG" dirty="0">
              <a:solidFill>
                <a:schemeClr val="accent5">
                  <a:lumMod val="20000"/>
                  <a:lumOff val="80000"/>
                </a:schemeClr>
              </a:solidFill>
              <a:latin typeface="Consolas" pitchFamily="49" charset="0"/>
            </a:endParaRPr>
          </a:p>
          <a:p>
            <a:pPr>
              <a:lnSpc>
                <a:spcPct val="100000"/>
              </a:lnSpc>
            </a:pPr>
            <a:endParaRPr lang="bg-BG" dirty="0">
              <a:solidFill>
                <a:schemeClr val="accent5">
                  <a:lumMod val="20000"/>
                  <a:lumOff val="80000"/>
                </a:schemeClr>
              </a:solidFill>
              <a:latin typeface="Consolas" pitchFamily="49" charset="0"/>
            </a:endParaRPr>
          </a:p>
          <a:p>
            <a:pPr>
              <a:lnSpc>
                <a:spcPct val="100000"/>
              </a:lnSpc>
            </a:pPr>
            <a:endParaRPr lang="bg-BG" dirty="0">
              <a:solidFill>
                <a:schemeClr val="accent5">
                  <a:lumMod val="20000"/>
                  <a:lumOff val="80000"/>
                </a:schemeClr>
              </a:solidFill>
              <a:latin typeface="Consolas" pitchFamily="49" charset="0"/>
            </a:endParaRPr>
          </a:p>
          <a:p>
            <a:pPr>
              <a:lnSpc>
                <a:spcPct val="100000"/>
              </a:lnSpc>
            </a:pPr>
            <a:endParaRPr lang="bg-BG" dirty="0">
              <a:solidFill>
                <a:schemeClr val="accent5">
                  <a:lumMod val="20000"/>
                  <a:lumOff val="80000"/>
                </a:schemeClr>
              </a:solidFill>
              <a:latin typeface="Consolas" pitchFamily="49" charset="0"/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  <a:latin typeface="Consolas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Entity Framework</a:t>
            </a:r>
            <a:endParaRPr lang="bg-B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850" y="1307307"/>
            <a:ext cx="5793029" cy="4724900"/>
          </a:xfrm>
          <a:prstGeom prst="rect">
            <a:avLst/>
          </a:prstGeom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DFD7E8B1-C29F-4522-877D-29805599F3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513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dirty="0"/>
              <a:t>Изберете </a:t>
            </a:r>
            <a:r>
              <a:rPr lang="en-US" dirty="0" err="1"/>
              <a:t>EntityFramework</a:t>
            </a:r>
            <a:r>
              <a:rPr lang="en-US" dirty="0"/>
              <a:t> </a:t>
            </a:r>
            <a:r>
              <a:rPr lang="bg-BG" dirty="0"/>
              <a:t>и инсталирайте:</a:t>
            </a:r>
          </a:p>
          <a:p>
            <a:pPr>
              <a:lnSpc>
                <a:spcPct val="100000"/>
              </a:lnSpc>
            </a:pPr>
            <a:endParaRPr lang="bg-BG" dirty="0"/>
          </a:p>
          <a:p>
            <a:pPr>
              <a:lnSpc>
                <a:spcPct val="100000"/>
              </a:lnSpc>
            </a:pPr>
            <a:endParaRPr lang="bg-BG" dirty="0">
              <a:solidFill>
                <a:schemeClr val="accent5">
                  <a:lumMod val="20000"/>
                  <a:lumOff val="80000"/>
                </a:schemeClr>
              </a:solidFill>
              <a:latin typeface="Consolas" pitchFamily="49" charset="0"/>
            </a:endParaRPr>
          </a:p>
          <a:p>
            <a:pPr>
              <a:lnSpc>
                <a:spcPct val="100000"/>
              </a:lnSpc>
            </a:pPr>
            <a:endParaRPr lang="bg-BG" dirty="0">
              <a:solidFill>
                <a:schemeClr val="accent5">
                  <a:lumMod val="20000"/>
                  <a:lumOff val="80000"/>
                </a:schemeClr>
              </a:solidFill>
              <a:latin typeface="Consolas" pitchFamily="49" charset="0"/>
            </a:endParaRPr>
          </a:p>
          <a:p>
            <a:pPr>
              <a:lnSpc>
                <a:spcPct val="100000"/>
              </a:lnSpc>
            </a:pPr>
            <a:endParaRPr lang="bg-BG" dirty="0">
              <a:solidFill>
                <a:schemeClr val="accent5">
                  <a:lumMod val="20000"/>
                  <a:lumOff val="80000"/>
                </a:schemeClr>
              </a:solidFill>
              <a:latin typeface="Consolas" pitchFamily="49" charset="0"/>
            </a:endParaRPr>
          </a:p>
          <a:p>
            <a:pPr>
              <a:lnSpc>
                <a:spcPct val="100000"/>
              </a:lnSpc>
            </a:pPr>
            <a:endParaRPr lang="bg-BG" dirty="0">
              <a:solidFill>
                <a:schemeClr val="accent5">
                  <a:lumMod val="20000"/>
                  <a:lumOff val="80000"/>
                </a:schemeClr>
              </a:solidFill>
              <a:latin typeface="Consolas" pitchFamily="49" charset="0"/>
            </a:endParaRPr>
          </a:p>
          <a:p>
            <a:pPr>
              <a:lnSpc>
                <a:spcPct val="100000"/>
              </a:lnSpc>
            </a:pPr>
            <a:endParaRPr lang="bg-BG" dirty="0">
              <a:solidFill>
                <a:schemeClr val="accent5">
                  <a:lumMod val="20000"/>
                  <a:lumOff val="80000"/>
                </a:schemeClr>
              </a:solidFill>
              <a:latin typeface="Consolas" pitchFamily="49" charset="0"/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  <a:latin typeface="Consolas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Entity Framework (2)</a:t>
            </a:r>
            <a:endParaRPr lang="bg-BG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76" y="2505347"/>
            <a:ext cx="10259857" cy="2791215"/>
          </a:xfrm>
          <a:prstGeom prst="rect">
            <a:avLst/>
          </a:prstGeom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E29DA931-DCCD-4C93-9D45-434379DD83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951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dirty="0"/>
              <a:t>Тук ще действаме по </a:t>
            </a:r>
            <a:r>
              <a:rPr lang="en-US" dirty="0"/>
              <a:t>Code-first </a:t>
            </a:r>
            <a:r>
              <a:rPr lang="bg-BG" dirty="0"/>
              <a:t>принципа и няма да създаваме предварително база данни. Само ще зададем в </a:t>
            </a:r>
            <a:r>
              <a:rPr lang="en-US" dirty="0" err="1"/>
              <a:t>App.config</a:t>
            </a:r>
            <a:r>
              <a:rPr lang="en-US" dirty="0"/>
              <a:t> </a:t>
            </a:r>
            <a:r>
              <a:rPr lang="bg-BG" dirty="0"/>
              <a:t>файла следният низ за връзка</a:t>
            </a:r>
            <a:r>
              <a:rPr lang="en-US" dirty="0"/>
              <a:t> </a:t>
            </a:r>
            <a:r>
              <a:rPr lang="bg-BG" dirty="0"/>
              <a:t>към нея:</a:t>
            </a:r>
          </a:p>
          <a:p>
            <a:pPr>
              <a:lnSpc>
                <a:spcPct val="100000"/>
              </a:lnSpc>
            </a:pPr>
            <a:endParaRPr lang="bg-BG" dirty="0"/>
          </a:p>
          <a:p>
            <a:pPr>
              <a:lnSpc>
                <a:spcPct val="100000"/>
              </a:lnSpc>
            </a:pPr>
            <a:endParaRPr lang="bg-BG" dirty="0"/>
          </a:p>
          <a:p>
            <a:pPr>
              <a:lnSpc>
                <a:spcPct val="100000"/>
              </a:lnSpc>
            </a:pPr>
            <a:endParaRPr lang="bg-BG" dirty="0"/>
          </a:p>
          <a:p>
            <a:pPr>
              <a:lnSpc>
                <a:spcPct val="100000"/>
              </a:lnSpc>
            </a:pPr>
            <a:endParaRPr lang="bg-BG" dirty="0"/>
          </a:p>
          <a:p>
            <a:pPr>
              <a:lnSpc>
                <a:spcPct val="100000"/>
              </a:lnSpc>
            </a:pPr>
            <a:r>
              <a:rPr lang="bg-BG" dirty="0"/>
              <a:t>Поставете този код непосредствено преди </a:t>
            </a:r>
            <a:r>
              <a:rPr lang="en-US" dirty="0"/>
              <a:t>&lt;/configuration&gt;</a:t>
            </a:r>
            <a:endParaRPr lang="bg-BG" dirty="0"/>
          </a:p>
          <a:p>
            <a:pPr>
              <a:lnSpc>
                <a:spcPct val="100000"/>
              </a:lnSpc>
            </a:pPr>
            <a:endParaRPr lang="bg-BG" dirty="0">
              <a:solidFill>
                <a:schemeClr val="accent5">
                  <a:lumMod val="20000"/>
                  <a:lumOff val="80000"/>
                </a:schemeClr>
              </a:solidFill>
              <a:latin typeface="Consolas" pitchFamily="49" charset="0"/>
            </a:endParaRPr>
          </a:p>
          <a:p>
            <a:pPr>
              <a:lnSpc>
                <a:spcPct val="100000"/>
              </a:lnSpc>
            </a:pPr>
            <a:endParaRPr lang="bg-BG" dirty="0">
              <a:solidFill>
                <a:schemeClr val="accent5">
                  <a:lumMod val="20000"/>
                  <a:lumOff val="80000"/>
                </a:schemeClr>
              </a:solidFill>
              <a:latin typeface="Consolas" pitchFamily="49" charset="0"/>
            </a:endParaRPr>
          </a:p>
          <a:p>
            <a:pPr>
              <a:lnSpc>
                <a:spcPct val="100000"/>
              </a:lnSpc>
            </a:pPr>
            <a:endParaRPr lang="bg-BG" dirty="0">
              <a:solidFill>
                <a:schemeClr val="accent5">
                  <a:lumMod val="20000"/>
                  <a:lumOff val="80000"/>
                </a:schemeClr>
              </a:solidFill>
              <a:latin typeface="Consolas" pitchFamily="49" charset="0"/>
            </a:endParaRPr>
          </a:p>
          <a:p>
            <a:pPr>
              <a:lnSpc>
                <a:spcPct val="100000"/>
              </a:lnSpc>
            </a:pPr>
            <a:endParaRPr lang="bg-BG" dirty="0">
              <a:solidFill>
                <a:schemeClr val="accent5">
                  <a:lumMod val="20000"/>
                  <a:lumOff val="80000"/>
                </a:schemeClr>
              </a:solidFill>
              <a:latin typeface="Consolas" pitchFamily="49" charset="0"/>
            </a:endParaRPr>
          </a:p>
          <a:p>
            <a:pPr>
              <a:lnSpc>
                <a:spcPct val="100000"/>
              </a:lnSpc>
            </a:pPr>
            <a:endParaRPr lang="bg-BG" dirty="0">
              <a:solidFill>
                <a:schemeClr val="accent5">
                  <a:lumMod val="20000"/>
                  <a:lumOff val="80000"/>
                </a:schemeClr>
              </a:solidFill>
              <a:latin typeface="Consolas" pitchFamily="49" charset="0"/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  <a:latin typeface="Consolas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База данни</a:t>
            </a: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684212" y="3011031"/>
            <a:ext cx="10061576" cy="2246769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800" dirty="0"/>
              <a:t>&lt;</a:t>
            </a:r>
            <a:r>
              <a:rPr lang="en-US" sz="2800" dirty="0" err="1"/>
              <a:t>connectionStrings</a:t>
            </a:r>
            <a:r>
              <a:rPr lang="en-US" sz="2800" dirty="0"/>
              <a:t>&gt;</a:t>
            </a:r>
          </a:p>
          <a:p>
            <a:r>
              <a:rPr lang="en-US" sz="2800" dirty="0"/>
              <a:t>    &lt;add name="</a:t>
            </a:r>
            <a:r>
              <a:rPr lang="en-US" sz="2800" dirty="0" err="1"/>
              <a:t>ProductContext</a:t>
            </a:r>
            <a:r>
              <a:rPr lang="en-US" sz="2800" dirty="0"/>
              <a:t>" </a:t>
            </a:r>
            <a:r>
              <a:rPr lang="en-US" sz="2800" dirty="0" err="1"/>
              <a:t>connectionString</a:t>
            </a:r>
            <a:r>
              <a:rPr lang="en-US" sz="2800" dirty="0"/>
              <a:t>="Data Source=.; Initial Catalog=</a:t>
            </a:r>
            <a:r>
              <a:rPr lang="en-US" sz="2800" dirty="0" err="1"/>
              <a:t>ProductDb</a:t>
            </a:r>
            <a:r>
              <a:rPr lang="en-US" sz="2800" dirty="0"/>
              <a:t>; Integrated Security=true" </a:t>
            </a:r>
            <a:r>
              <a:rPr lang="en-US" sz="2800" dirty="0" err="1"/>
              <a:t>providerName</a:t>
            </a:r>
            <a:r>
              <a:rPr lang="en-US" sz="2800" dirty="0"/>
              <a:t>="</a:t>
            </a:r>
            <a:r>
              <a:rPr lang="en-US" sz="2800" dirty="0" err="1"/>
              <a:t>System.Data.SqlClient</a:t>
            </a:r>
            <a:r>
              <a:rPr lang="en-US" sz="2800" dirty="0"/>
              <a:t>" /&gt;</a:t>
            </a:r>
          </a:p>
          <a:p>
            <a:r>
              <a:rPr lang="en-US" sz="2800" dirty="0"/>
              <a:t>  &lt;/</a:t>
            </a:r>
            <a:r>
              <a:rPr lang="en-US" sz="2800" dirty="0" err="1"/>
              <a:t>connectionStrings</a:t>
            </a:r>
            <a:r>
              <a:rPr lang="en-US" sz="2800" dirty="0"/>
              <a:t>&gt;</a:t>
            </a:r>
            <a:endParaRPr lang="en-US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16CE22A9-D4B4-4875-9F6F-5C37814EC8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11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7180</TotalTime>
  <Words>1118</Words>
  <Application>Microsoft Office PowerPoint</Application>
  <PresentationFormat>Custom</PresentationFormat>
  <Paragraphs>166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Consolas</vt:lpstr>
      <vt:lpstr>Wingdings</vt:lpstr>
      <vt:lpstr>Wingdings 2</vt:lpstr>
      <vt:lpstr>SoftUni 16x9</vt:lpstr>
      <vt:lpstr>PowerPoint Presentation</vt:lpstr>
      <vt:lpstr>CRUD операции</vt:lpstr>
      <vt:lpstr>Какво са CRUD операциите?</vt:lpstr>
      <vt:lpstr>Защо ORM?</vt:lpstr>
      <vt:lpstr>Архитектура на приложението</vt:lpstr>
      <vt:lpstr>Структура на проекта</vt:lpstr>
      <vt:lpstr>Entity Framework</vt:lpstr>
      <vt:lpstr>Entity Framework (2)</vt:lpstr>
      <vt:lpstr>База данни</vt:lpstr>
      <vt:lpstr>Data/Model/Product.cs</vt:lpstr>
      <vt:lpstr>Data/ProductContext.cs</vt:lpstr>
      <vt:lpstr>Business/ProductBusiness.cs</vt:lpstr>
      <vt:lpstr>Реализиране на презентационен слой</vt:lpstr>
      <vt:lpstr>Реализиране на презентационен слой (2)</vt:lpstr>
      <vt:lpstr>Реализиране на презентационен слой (3)</vt:lpstr>
      <vt:lpstr>CRUD приложнеие с ORM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Defining Classes</dc:title>
  <dc:subject>C# Basics Course</dc:subject>
  <dc:creator>Software University Foundation</dc:creator>
  <cp:keywords>C#; class; object; fields; methods; properties; constructors; static</cp:keywords>
  <dc:description>Фондация "Софтуерен университет" - http://softuni.foundation</dc:description>
  <cp:lastModifiedBy>Svetlin Nakov</cp:lastModifiedBy>
  <cp:revision>298</cp:revision>
  <dcterms:created xsi:type="dcterms:W3CDTF">2014-01-02T17:00:34Z</dcterms:created>
  <dcterms:modified xsi:type="dcterms:W3CDTF">2019-12-17T12:27:06Z</dcterms:modified>
  <cp:category>programming; software engineering; C#; OOP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