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23"/>
  </p:notesMasterIdLst>
  <p:handoutMasterIdLst>
    <p:handoutMasterId r:id="rId24"/>
  </p:handoutMasterIdLst>
  <p:sldIdLst>
    <p:sldId id="473" r:id="rId3"/>
    <p:sldId id="479" r:id="rId4"/>
    <p:sldId id="502" r:id="rId5"/>
    <p:sldId id="505" r:id="rId6"/>
    <p:sldId id="507" r:id="rId7"/>
    <p:sldId id="518" r:id="rId8"/>
    <p:sldId id="508" r:id="rId9"/>
    <p:sldId id="509" r:id="rId10"/>
    <p:sldId id="519" r:id="rId11"/>
    <p:sldId id="510" r:id="rId12"/>
    <p:sldId id="512" r:id="rId13"/>
    <p:sldId id="511" r:id="rId14"/>
    <p:sldId id="520" r:id="rId15"/>
    <p:sldId id="517" r:id="rId16"/>
    <p:sldId id="513" r:id="rId17"/>
    <p:sldId id="514" r:id="rId18"/>
    <p:sldId id="515" r:id="rId19"/>
    <p:sldId id="516" r:id="rId20"/>
    <p:sldId id="477" r:id="rId21"/>
    <p:sldId id="481" r:id="rId22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ъведение" id="{01972C95-4D7B-4069-995A-6F1FED8A82E9}">
          <p14:sldIdLst>
            <p14:sldId id="473"/>
            <p14:sldId id="479"/>
          </p14:sldIdLst>
        </p14:section>
        <p14:section name="Компютърни системи" id="{9B66EB77-0629-4D2E-81E3-BB8DE19B26E0}">
          <p14:sldIdLst>
            <p14:sldId id="502"/>
            <p14:sldId id="505"/>
            <p14:sldId id="507"/>
          </p14:sldIdLst>
        </p14:section>
        <p14:section name="Централен процесор" id="{FB91EC00-1B3B-490D-9C98-0B7A9A9E069E}">
          <p14:sldIdLst>
            <p14:sldId id="518"/>
            <p14:sldId id="508"/>
            <p14:sldId id="509"/>
          </p14:sldIdLst>
        </p14:section>
        <p14:section name="Памет" id="{981C67FD-D6B0-40DA-84FA-2734C362FCDD}">
          <p14:sldIdLst>
            <p14:sldId id="519"/>
            <p14:sldId id="510"/>
            <p14:sldId id="512"/>
            <p14:sldId id="511"/>
          </p14:sldIdLst>
        </p14:section>
        <p14:section name="Периферни устройства" id="{E843D285-1091-4E2B-9FFD-34EAA9B732AB}">
          <p14:sldIdLst>
            <p14:sldId id="520"/>
            <p14:sldId id="517"/>
            <p14:sldId id="513"/>
            <p14:sldId id="514"/>
            <p14:sldId id="515"/>
            <p14:sldId id="516"/>
          </p14:sldIdLst>
        </p14:section>
        <p14:section name="Заключение" id="{0BE47C38-5060-4D3A-BE44-72827A6042C5}">
          <p14:sldIdLst>
            <p14:sldId id="477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</a:t>
            </a:fld>
            <a:endParaRPr lang="en-US" dirty="0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624570F1-F6E4-409F-8304-8B773ADA124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379199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3D6141A7-2FD4-40B3-8EA8-C5FE0EB0E15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965754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A02C039A-C0CA-4532-B568-8A21CFAD9DB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160203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2F379B45-B4CF-4732-A1CA-346C8AE276A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183309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it-kariera.mon.bg/e-learni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hyperlink" Target="https://mon.bg/" TargetMode="Externa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43719" y="583529"/>
            <a:ext cx="10874375" cy="788071"/>
          </a:xfrm>
        </p:spPr>
        <p:txBody>
          <a:bodyPr>
            <a:normAutofit/>
          </a:bodyPr>
          <a:lstStyle/>
          <a:p>
            <a:r>
              <a:rPr lang="bg-BG" sz="4000" dirty="0">
                <a:latin typeface="+mn-ea"/>
              </a:rPr>
              <a:t>Структура на  компютърните системи</a:t>
            </a:r>
            <a:endParaRPr lang="x-none" altLang="en-US" sz="4000" dirty="0">
              <a:latin typeface="+mn-ea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579812" y="1634599"/>
            <a:ext cx="7910298" cy="803801"/>
          </a:xfrm>
        </p:spPr>
        <p:txBody>
          <a:bodyPr>
            <a:normAutofit fontScale="97500"/>
          </a:bodyPr>
          <a:lstStyle/>
          <a:p>
            <a:r>
              <a:rPr lang="bg-BG" dirty="0"/>
              <a:t>Компютърни системи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338" y="3331687"/>
            <a:ext cx="3494630" cy="2610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DF3A594-9F37-45D6-8DBE-33049DF2CDF8}"/>
              </a:ext>
            </a:extLst>
          </p:cNvPr>
          <p:cNvGrpSpPr/>
          <p:nvPr/>
        </p:nvGrpSpPr>
        <p:grpSpPr>
          <a:xfrm>
            <a:off x="684212" y="3608388"/>
            <a:ext cx="6158291" cy="2601136"/>
            <a:chOff x="684212" y="3608388"/>
            <a:chExt cx="6158291" cy="2601136"/>
          </a:xfrm>
        </p:grpSpPr>
        <p:sp>
          <p:nvSpPr>
            <p:cNvPr id="13" name="Rectangle 3">
              <a:extLst>
                <a:ext uri="{FF2B5EF4-FFF2-40B4-BE49-F238E27FC236}">
                  <a16:creationId xmlns:a16="http://schemas.microsoft.com/office/drawing/2014/main" id="{312526A1-2D25-4FC9-A2E2-7C30DE7716E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380000">
              <a:off x="5337947" y="3630539"/>
              <a:ext cx="1504556" cy="4075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/>
            <a:p>
              <a:pPr algn="ctr" hangingPunct="1">
                <a:lnSpc>
                  <a:spcPct val="85000"/>
                </a:lnSpc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</a:tabLst>
              </a:pPr>
              <a:r>
                <a:rPr lang="en-US" sz="2400" b="1" dirty="0">
                  <a:solidFill>
                    <a:srgbClr val="FFF0D9"/>
                  </a:solidFill>
                  <a:latin typeface="Calibri" charset="0"/>
                  <a:ea typeface="Noto Sans CJK SC Regular" charset="0"/>
                  <a:cs typeface="Noto Sans CJK SC Regular" charset="0"/>
                </a:rPr>
                <a:t>OS</a:t>
              </a:r>
            </a:p>
          </p:txBody>
        </p:sp>
        <p:pic>
          <p:nvPicPr>
            <p:cNvPr id="14" name="Picture 5">
              <a:extLst>
                <a:ext uri="{FF2B5EF4-FFF2-40B4-BE49-F238E27FC236}">
                  <a16:creationId xmlns:a16="http://schemas.microsoft.com/office/drawing/2014/main" id="{0BB084CE-6D4D-4AF2-8B52-155D777A69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9412" y="3608388"/>
              <a:ext cx="1827213" cy="2005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" name="Picture 6">
              <a:extLst>
                <a:ext uri="{FF2B5EF4-FFF2-40B4-BE49-F238E27FC236}">
                  <a16:creationId xmlns:a16="http://schemas.microsoft.com/office/drawing/2014/main" id="{890B5F46-0707-442A-97A5-05DCB153F4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212" y="4137025"/>
              <a:ext cx="2173288" cy="758825"/>
            </a:xfrm>
            <a:prstGeom prst="rect">
              <a:avLst/>
            </a:prstGeom>
            <a:solidFill>
              <a:srgbClr val="231F20">
                <a:alpha val="50000"/>
              </a:srgbClr>
            </a:solidFill>
            <a:ln w="9525" cap="flat">
              <a:solidFill>
                <a:srgbClr val="C87D0E">
                  <a:alpha val="5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6" name="Rectangle 7">
              <a:extLst>
                <a:ext uri="{FF2B5EF4-FFF2-40B4-BE49-F238E27FC236}">
                  <a16:creationId xmlns:a16="http://schemas.microsoft.com/office/drawing/2014/main" id="{01CBF650-5543-4137-AD63-02B350CACA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500" y="5060950"/>
              <a:ext cx="3186113" cy="438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pPr hangingPunct="1">
                <a:lnSpc>
                  <a:spcPct val="10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</a:tabLst>
              </a:pPr>
              <a:r>
                <a:rPr lang="bg-BG" sz="2300" b="1" dirty="0">
                  <a:solidFill>
                    <a:srgbClr val="F4B36C"/>
                  </a:solidFill>
                  <a:latin typeface="Calibri" charset="0"/>
                  <a:ea typeface="Noto Sans CJK SC Regular" charset="0"/>
                  <a:cs typeface="Noto Sans CJK SC Regular" charset="0"/>
                </a:rPr>
                <a:t>Учителски екип</a:t>
              </a:r>
            </a:p>
          </p:txBody>
        </p:sp>
        <p:sp>
          <p:nvSpPr>
            <p:cNvPr id="23" name="Rectangle 8">
              <a:extLst>
                <a:ext uri="{FF2B5EF4-FFF2-40B4-BE49-F238E27FC236}">
                  <a16:creationId xmlns:a16="http://schemas.microsoft.com/office/drawing/2014/main" id="{74B46FE8-D596-4AF4-9D22-F028F17BE6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500" y="5478075"/>
              <a:ext cx="3186113" cy="390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pPr hangingPunct="1">
                <a:lnSpc>
                  <a:spcPct val="10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</a:tabLst>
              </a:pPr>
              <a:r>
                <a:rPr lang="bg-BG" sz="2000" b="1" dirty="0">
                  <a:solidFill>
                    <a:srgbClr val="F9DAAB"/>
                  </a:solidFill>
                  <a:latin typeface="Calibri" charset="0"/>
                  <a:ea typeface="Noto Sans CJK SC Regular" charset="0"/>
                  <a:cs typeface="Noto Sans CJK SC Regular" charset="0"/>
                </a:rPr>
                <a:t>Обучение за ИТ кариера</a:t>
              </a:r>
            </a:p>
          </p:txBody>
        </p:sp>
        <p:sp>
          <p:nvSpPr>
            <p:cNvPr id="25" name="Rectangle 9">
              <a:extLst>
                <a:ext uri="{FF2B5EF4-FFF2-40B4-BE49-F238E27FC236}">
                  <a16:creationId xmlns:a16="http://schemas.microsoft.com/office/drawing/2014/main" id="{44A9DBF9-1873-4867-A1D7-3D330CE756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500" y="5826937"/>
              <a:ext cx="5027613" cy="382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36000" tIns="36000" rIns="36000" bIns="36000" anchor="ctr">
              <a:spAutoFit/>
            </a:bodyPr>
            <a:lstStyle/>
            <a:p>
              <a:pPr hangingPunct="1">
                <a:lnSpc>
                  <a:spcPct val="10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</a:tabLst>
              </a:pPr>
              <a:r>
                <a:rPr lang="en-US" sz="2000" b="1" u="sng" dirty="0">
                  <a:solidFill>
                    <a:srgbClr val="F6C781"/>
                  </a:solidFill>
                  <a:latin typeface="Calibri" charset="0"/>
                  <a:ea typeface="Noto Sans CJK SC Regular" charset="0"/>
                  <a:cs typeface="Noto Sans CJK SC Regular" charset="0"/>
                  <a:hlinkClick r:id="rId6"/>
                </a:rPr>
                <a:t>https://it-kariera.mon.bg/e-learning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5978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bg-BG" dirty="0"/>
              <a:t>Оперативна памет </a:t>
            </a:r>
            <a:r>
              <a:rPr lang="en-US" dirty="0"/>
              <a:t>(RAM):</a:t>
            </a:r>
          </a:p>
          <a:p>
            <a:pPr lvl="1">
              <a:buFont typeface="Courier New" pitchFamily="49" charset="0"/>
              <a:buChar char="o"/>
            </a:pPr>
            <a:r>
              <a:rPr lang="bg-BG" dirty="0"/>
              <a:t>Процесорът може да работи директно с оперативната памет</a:t>
            </a:r>
          </a:p>
          <a:p>
            <a:pPr lvl="1">
              <a:buFont typeface="Courier New" pitchFamily="49" charset="0"/>
              <a:buChar char="o"/>
            </a:pPr>
            <a:r>
              <a:rPr lang="bg-BG" dirty="0"/>
              <a:t>Типично оперативната памет е енергозависима</a:t>
            </a:r>
          </a:p>
          <a:p>
            <a:pPr lvl="1">
              <a:buFont typeface="Courier New" pitchFamily="49" charset="0"/>
              <a:buChar char="o"/>
            </a:pPr>
            <a:r>
              <a:rPr lang="bg-BG" dirty="0"/>
              <a:t>Времето за достъп до всяка клетка от паметта е едно и също (</a:t>
            </a:r>
            <a:r>
              <a:rPr lang="en-US" dirty="0"/>
              <a:t>random access</a:t>
            </a:r>
            <a:r>
              <a:rPr lang="bg-BG" dirty="0"/>
              <a:t>)</a:t>
            </a:r>
            <a:endParaRPr lang="en-US" dirty="0"/>
          </a:p>
          <a:p>
            <a:r>
              <a:rPr lang="bg-BG" dirty="0"/>
              <a:t>Постоянна памет (Запомнящи устройства)</a:t>
            </a:r>
          </a:p>
          <a:p>
            <a:pPr lvl="1">
              <a:buFont typeface="Courier New" pitchFamily="49" charset="0"/>
              <a:buChar char="o"/>
            </a:pPr>
            <a:r>
              <a:rPr lang="bg-BG" dirty="0"/>
              <a:t>Енергонезависима памет</a:t>
            </a:r>
          </a:p>
          <a:p>
            <a:pPr lvl="1">
              <a:buFont typeface="Courier New" pitchFamily="49" charset="0"/>
              <a:buChar char="o"/>
            </a:pPr>
            <a:r>
              <a:rPr lang="bg-BG" dirty="0"/>
              <a:t>Скоростта на достъп е порядъци по-ниска от тази на оперативната памет</a:t>
            </a:r>
          </a:p>
          <a:p>
            <a:pPr lvl="1">
              <a:buFont typeface="Courier New" pitchFamily="49" charset="0"/>
              <a:buChar char="o"/>
            </a:pPr>
            <a:r>
              <a:rPr lang="bg-BG" dirty="0"/>
              <a:t>Може да се съхраняват по-големи обеми на по-ниски цени.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Памет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857BBD1E-689B-4EE0-9ABB-14823056F5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228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88" y="990600"/>
            <a:ext cx="9601200" cy="557035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bg-BG" dirty="0"/>
              <a:t>Използванта информация временно се копира от по-бавно в по-бързо запаметяващо устройство.</a:t>
            </a:r>
          </a:p>
          <a:p>
            <a:pPr algn="just"/>
            <a:r>
              <a:rPr lang="bg-BG" dirty="0"/>
              <a:t>Когато има нужда от дадена информация първо се проверява кеша. Ако информацията е налична се чете от там, в противен случай се чете от основната памет, и се копира в кеша.</a:t>
            </a:r>
          </a:p>
          <a:p>
            <a:pPr algn="just"/>
            <a:r>
              <a:rPr lang="bg-BG" dirty="0"/>
              <a:t>Аналогия с хладилник (кеш памет) и магазин (основна памет).</a:t>
            </a:r>
          </a:p>
          <a:p>
            <a:pPr algn="just"/>
            <a:r>
              <a:rPr lang="bg-BG" dirty="0"/>
              <a:t>Реализира се на различни нива – (ниво хардуер, ниво операционна система, ниво софтуер, ниво мрежа...)</a:t>
            </a:r>
          </a:p>
          <a:p>
            <a:pPr algn="just"/>
            <a:r>
              <a:rPr lang="bg-BG" dirty="0"/>
              <a:t>Терминът произлиза от френски език: </a:t>
            </a:r>
            <a:r>
              <a:rPr lang="en-US" dirty="0"/>
              <a:t>cache – </a:t>
            </a:r>
            <a:r>
              <a:rPr lang="bg-BG" dirty="0"/>
              <a:t>оставям нещо за после.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Кеширане – </a:t>
            </a:r>
            <a:r>
              <a:rPr lang="en-US"/>
              <a:t>Cache Memory</a:t>
            </a:r>
            <a:endParaRPr lang="bg-B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187" y="1676400"/>
            <a:ext cx="2212848" cy="4114800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36179051-93D6-4728-A657-E411E0657F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807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097" y="2057400"/>
            <a:ext cx="7837715" cy="34290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Йерархия на паметта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0F68CCAE-6F36-44C5-AAAE-FD255521C4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11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3" y="4862899"/>
            <a:ext cx="10363200" cy="682101"/>
          </a:xfrm>
        </p:spPr>
        <p:txBody>
          <a:bodyPr/>
          <a:lstStyle/>
          <a:p>
            <a:r>
              <a:rPr lang="bg-BG" sz="4400" dirty="0"/>
              <a:t>Управление на периферните устройства</a:t>
            </a:r>
            <a:endParaRPr lang="en-US" sz="4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12813" y="5757966"/>
            <a:ext cx="10363200" cy="719034"/>
          </a:xfrm>
        </p:spPr>
        <p:txBody>
          <a:bodyPr/>
          <a:lstStyle/>
          <a:p>
            <a:r>
              <a:rPr lang="en-US" dirty="0"/>
              <a:t>Peripheral devices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2850">
            <a:off x="738137" y="1574693"/>
            <a:ext cx="4724400" cy="2659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812" y="1442755"/>
            <a:ext cx="3803979" cy="28569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24857773-18EC-47C1-BAB4-219A45C4BF42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150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Периферни устройства</a:t>
            </a:r>
            <a:r>
              <a:rPr lang="bg-BG" dirty="0"/>
              <a:t>:</a:t>
            </a:r>
          </a:p>
          <a:p>
            <a:pPr marL="1066800" lvl="2" indent="-457200">
              <a:buFont typeface="Courier New" pitchFamily="49" charset="0"/>
              <a:buChar char="o"/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Входни</a:t>
            </a:r>
            <a:r>
              <a:rPr lang="bg-BG" dirty="0"/>
              <a:t> – клавиатура, мишка, камера, скенер, микрофон...</a:t>
            </a:r>
          </a:p>
          <a:p>
            <a:pPr marL="1066800" lvl="2" indent="-457200">
              <a:buFont typeface="Courier New" pitchFamily="49" charset="0"/>
              <a:buChar char="o"/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Изходни</a:t>
            </a:r>
            <a:r>
              <a:rPr lang="bg-BG" dirty="0"/>
              <a:t> – монитор, принтер, тонколони...</a:t>
            </a:r>
          </a:p>
          <a:p>
            <a:pPr marL="1066800" lvl="2" indent="-457200">
              <a:buFont typeface="Courier New" pitchFamily="49" charset="0"/>
              <a:buChar char="o"/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Входно-изходни</a:t>
            </a:r>
            <a:r>
              <a:rPr lang="bg-BG" dirty="0"/>
              <a:t> – </a:t>
            </a:r>
            <a:r>
              <a:rPr lang="en-US" dirty="0"/>
              <a:t>HDD</a:t>
            </a:r>
            <a:r>
              <a:rPr lang="bg-BG" dirty="0"/>
              <a:t>,</a:t>
            </a:r>
            <a:r>
              <a:rPr lang="en-US" dirty="0"/>
              <a:t> SDD, USB</a:t>
            </a:r>
            <a:r>
              <a:rPr lang="bg-BG" dirty="0"/>
              <a:t>-</a:t>
            </a:r>
            <a:r>
              <a:rPr lang="en-US" dirty="0"/>
              <a:t>flash </a:t>
            </a:r>
            <a:r>
              <a:rPr lang="bg-BG" dirty="0"/>
              <a:t>памет, </a:t>
            </a:r>
            <a:r>
              <a:rPr lang="en-US" dirty="0"/>
              <a:t>Wi-Fi </a:t>
            </a:r>
            <a:r>
              <a:rPr lang="bg-BG" dirty="0"/>
              <a:t>модул... </a:t>
            </a:r>
          </a:p>
          <a:p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Контролери</a:t>
            </a:r>
            <a:r>
              <a:rPr lang="bg-BG" dirty="0"/>
              <a:t> – физическо устройство за връзка между периферното устройство и оперативната</a:t>
            </a:r>
            <a:r>
              <a:rPr lang="en-US" dirty="0"/>
              <a:t> </a:t>
            </a:r>
            <a:r>
              <a:rPr lang="bg-BG" dirty="0"/>
              <a:t>памет на КС.</a:t>
            </a:r>
          </a:p>
          <a:p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Физически интерфейси </a:t>
            </a:r>
            <a:r>
              <a:rPr lang="bg-BG" dirty="0"/>
              <a:t>- </a:t>
            </a:r>
            <a:r>
              <a:rPr lang="en-US" dirty="0"/>
              <a:t>USB, PS/2, VGA, HDMI, RS232, RS485, SCSI..</a:t>
            </a:r>
            <a:r>
              <a:rPr lang="bg-BG" dirty="0"/>
              <a:t>.</a:t>
            </a:r>
          </a:p>
          <a:p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Драйвери</a:t>
            </a:r>
            <a:r>
              <a:rPr lang="bg-BG" dirty="0"/>
              <a:t> – системен софтуер, част от ОС, който реализира абстракцията между приложен софтуер и физическо устройство.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Управление на перифрените устройства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6B647519-67C8-417D-9A08-CE9FE83F78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539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bg-BG" dirty="0"/>
              <a:t>Синхронно изпълнение на входно/изходните операции – (</a:t>
            </a:r>
            <a:r>
              <a:rPr lang="en-US" dirty="0"/>
              <a:t>Programmed IO</a:t>
            </a:r>
            <a:r>
              <a:rPr lang="bg-BG" dirty="0"/>
              <a:t>)</a:t>
            </a:r>
            <a:endParaRPr lang="en-US" dirty="0"/>
          </a:p>
          <a:p>
            <a:pPr algn="just"/>
            <a:r>
              <a:rPr lang="bg-BG" dirty="0"/>
              <a:t>Асинхронно изпълнение на в/и операции – </a:t>
            </a:r>
            <a:r>
              <a:rPr lang="en-US" dirty="0"/>
              <a:t>(Interrupt-Driven IO)</a:t>
            </a:r>
          </a:p>
          <a:p>
            <a:pPr algn="just"/>
            <a:r>
              <a:rPr lang="bg-BG" dirty="0"/>
              <a:t>Пряк достъп до паметта </a:t>
            </a:r>
            <a:r>
              <a:rPr lang="en-US" dirty="0"/>
              <a:t>(Direct Memory Access)</a:t>
            </a:r>
            <a:endParaRPr lang="bg-BG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815" y="40341"/>
            <a:ext cx="10782397" cy="1110780"/>
          </a:xfrm>
        </p:spPr>
        <p:txBody>
          <a:bodyPr>
            <a:normAutofit fontScale="90000"/>
          </a:bodyPr>
          <a:lstStyle/>
          <a:p>
            <a:r>
              <a:rPr lang="bg-BG" dirty="0"/>
              <a:t>Логическо управление на перифирните устройства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012" y="4343400"/>
            <a:ext cx="3124200" cy="2263140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E989B2CE-4E85-4AD2-B4F3-FC7AFB2613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397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013" y="1287645"/>
            <a:ext cx="8037599" cy="5570355"/>
          </a:xfrm>
        </p:spPr>
        <p:txBody>
          <a:bodyPr>
            <a:normAutofit/>
          </a:bodyPr>
          <a:lstStyle/>
          <a:p>
            <a:pPr algn="just"/>
            <a:r>
              <a:rPr lang="bg-BG" dirty="0"/>
              <a:t>Процесорът се обръща към контролера на в/и устройство и подава заявка за извършване на операцията.</a:t>
            </a:r>
          </a:p>
          <a:p>
            <a:pPr algn="just"/>
            <a:r>
              <a:rPr lang="bg-BG" dirty="0"/>
              <a:t>В/и операция се извършва от контролера на устройството.</a:t>
            </a:r>
          </a:p>
          <a:p>
            <a:pPr algn="just"/>
            <a:r>
              <a:rPr lang="bg-BG" dirty="0"/>
              <a:t>Процесорът следи за състоянието на операцията докато тя се изпълни.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0615" y="40341"/>
            <a:ext cx="9577597" cy="1110780"/>
          </a:xfrm>
        </p:spPr>
        <p:txBody>
          <a:bodyPr/>
          <a:lstStyle/>
          <a:p>
            <a:r>
              <a:rPr lang="bg-BG" dirty="0"/>
              <a:t>Синхронно изпълнение на </a:t>
            </a:r>
            <a:r>
              <a:rPr lang="en-US" dirty="0"/>
              <a:t>IO</a:t>
            </a:r>
            <a:endParaRPr lang="bg-B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412" y="457200"/>
            <a:ext cx="2487705" cy="5638800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B4B7CA74-F1EA-4EEA-9CCD-401B5A53E7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917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12" y="990600"/>
            <a:ext cx="8266199" cy="557035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bg-BG" dirty="0"/>
              <a:t>Процесорът се обръща към контролера на в/и устройство и подава заявка за извършване на операция.</a:t>
            </a:r>
          </a:p>
          <a:p>
            <a:pPr algn="just"/>
            <a:r>
              <a:rPr lang="bg-BG" dirty="0"/>
              <a:t>След подаване на заявката процесорът е свободен да се занимава с други задачи.</a:t>
            </a:r>
          </a:p>
          <a:p>
            <a:pPr algn="just"/>
            <a:r>
              <a:rPr lang="bg-BG" dirty="0"/>
              <a:t>Когато изпълнението на задачата завърши, контролерът прекъсва работата на процесора.</a:t>
            </a:r>
          </a:p>
          <a:p>
            <a:pPr algn="just"/>
            <a:r>
              <a:rPr lang="bg-BG" dirty="0"/>
              <a:t>Процесорът прехвърля данните от буферите на контролера в оперативната памет или регистрите си.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Асинхронно изпълнение на </a:t>
            </a:r>
            <a:r>
              <a:rPr lang="en-US" dirty="0"/>
              <a:t>IO</a:t>
            </a:r>
            <a:endParaRPr lang="bg-B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012" y="1295400"/>
            <a:ext cx="3382625" cy="4572000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1F5A6D09-AF9B-4E82-AB1B-F81C1B3517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30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7123199" cy="5570355"/>
          </a:xfrm>
        </p:spPr>
        <p:txBody>
          <a:bodyPr/>
          <a:lstStyle/>
          <a:p>
            <a:pPr algn="just"/>
            <a:r>
              <a:rPr lang="bg-BG" dirty="0"/>
              <a:t>Чете блокове от данни директно в оперативната памет.</a:t>
            </a:r>
          </a:p>
          <a:p>
            <a:pPr algn="just"/>
            <a:r>
              <a:rPr lang="bg-BG" dirty="0"/>
              <a:t>Работата на процесора се прекъсва, когато целия блок  от данни е прочетен и копиран в ОП.</a:t>
            </a:r>
          </a:p>
          <a:p>
            <a:pPr algn="just"/>
            <a:r>
              <a:rPr lang="en-US" dirty="0"/>
              <a:t>DMA </a:t>
            </a:r>
            <a:r>
              <a:rPr lang="bg-BG" dirty="0"/>
              <a:t>контролерът се занимава прехвърлянето на данните, а не процесора.</a:t>
            </a:r>
          </a:p>
          <a:p>
            <a:pPr marL="0" indent="0">
              <a:buNone/>
            </a:pPr>
            <a:endParaRPr lang="bg-BG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Пряк достъп до паметта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612" y="1981200"/>
            <a:ext cx="4253753" cy="2971800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AF33C74A-2F71-47E1-9229-1E12E39ED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331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+mn-ea"/>
              </a:rPr>
              <a:t>Компютърни системи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214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230" y="41275"/>
            <a:ext cx="5053965" cy="1110615"/>
          </a:xfrm>
        </p:spPr>
        <p:txBody>
          <a:bodyPr>
            <a:normAutofit/>
          </a:bodyPr>
          <a:lstStyle/>
          <a:p>
            <a:r>
              <a:rPr lang="x-none" dirty="0">
                <a:cs typeface="+mn-lt"/>
              </a:rPr>
              <a:t>Съдържание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4" y="1191467"/>
            <a:ext cx="9942598" cy="553001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bg-BG" dirty="0"/>
              <a:t>Структура на компютърните системи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bg-BG" dirty="0"/>
              <a:t>Процесор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bg-BG" dirty="0"/>
              <a:t>Памет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bg-BG" dirty="0"/>
              <a:t>Управление на перифирните устройства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011" y="2821904"/>
            <a:ext cx="3406801" cy="3515818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434904D0-0705-4A7A-A72C-4447DB2213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40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151121"/>
            <a:ext cx="11891975" cy="5570355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en-US" sz="2900" dirty="0"/>
          </a:p>
          <a:p>
            <a:endParaRPr lang="bg-BG" sz="2900" dirty="0"/>
          </a:p>
          <a:p>
            <a:r>
              <a:rPr lang="bg-BG" sz="2900" dirty="0"/>
              <a:t>Курсът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2" name="Logo CC-BY-NC-SA">
            <a:hlinkClick r:id="rId3"/>
            <a:extLst>
              <a:ext uri="{FF2B5EF4-FFF2-40B4-BE49-F238E27FC236}">
                <a16:creationId xmlns:a16="http://schemas.microsoft.com/office/drawing/2014/main" id="{F7FF078B-D7E3-4FDC-B697-3E0B738E78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1206" y="5344010"/>
            <a:ext cx="2946413" cy="1056790"/>
          </a:xfrm>
          <a:prstGeom prst="rect">
            <a:avLst/>
          </a:prstGeom>
        </p:spPr>
      </p:pic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2589212" y="2954298"/>
            <a:ext cx="6749003" cy="1160502"/>
            <a:chOff x="2850609" y="2610725"/>
            <a:chExt cx="6749003" cy="1160502"/>
          </a:xfrm>
        </p:grpSpPr>
        <p:pic>
          <p:nvPicPr>
            <p:cNvPr id="10" name="Logo IT Career" descr="A close up of a logo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0609" y="2616473"/>
              <a:ext cx="3360364" cy="1149012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7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1913" y="2610725"/>
              <a:ext cx="2517699" cy="1160502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7144ABA6-B0FD-4A55-9B3B-163B2C65FE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934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3" y="4862899"/>
            <a:ext cx="10363200" cy="682101"/>
          </a:xfrm>
        </p:spPr>
        <p:txBody>
          <a:bodyPr/>
          <a:lstStyle/>
          <a:p>
            <a:r>
              <a:rPr lang="bg-BG" sz="4400" dirty="0"/>
              <a:t>Структура на компютърните системи</a:t>
            </a:r>
            <a:endParaRPr lang="en-US" sz="4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12813" y="5757966"/>
            <a:ext cx="10363200" cy="719034"/>
          </a:xfrm>
        </p:spPr>
        <p:txBody>
          <a:bodyPr/>
          <a:lstStyle/>
          <a:p>
            <a:r>
              <a:rPr lang="en-US" dirty="0"/>
              <a:t>Computer systems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2850">
            <a:off x="990838" y="1322400"/>
            <a:ext cx="4218998" cy="3164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460" y="1905000"/>
            <a:ext cx="4838352" cy="2362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80B4237E-E6D7-4DAD-BBC3-30115047B200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319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012" y="1088136"/>
            <a:ext cx="3383692" cy="5007864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Структура на компютърна система (КС)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8014" y="1404190"/>
            <a:ext cx="8418598" cy="5530010"/>
          </a:xfrm>
          <a:prstGeom prst="rect">
            <a:avLst/>
          </a:prstGeom>
        </p:spPr>
        <p:txBody>
          <a:bodyPr vert="horz" lIns="108000" tIns="36000" rIns="108000" bIns="36000" rtlCol="0">
            <a:noAutofit/>
          </a:bodyPr>
          <a:lstStyle>
            <a:lvl1pPr marL="304800" indent="-304800" algn="l" defTabSz="1218565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charset="2"/>
              <a:buChar char="§"/>
              <a:defRPr sz="3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indent="-231775" algn="l" defTabSz="1218565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1775" algn="l" defTabSz="1218565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charset="2"/>
              <a:buChar char="§"/>
              <a:defRPr sz="3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9200" indent="-231775" algn="l" defTabSz="1218565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4000" indent="-231775" algn="l" defTabSz="1218565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charset="2"/>
              <a:buChar char="§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165" indent="-231775" algn="l" defTabSz="1218565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2965" indent="-231775" algn="l" defTabSz="1218565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765" indent="-231775" algn="l" defTabSz="1218565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565" indent="-231775" algn="l" defTabSz="1218565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bg-BG" sz="2800" b="1" dirty="0">
                <a:solidFill>
                  <a:schemeClr val="tx2">
                    <a:lumMod val="75000"/>
                  </a:schemeClr>
                </a:solidFill>
              </a:rPr>
              <a:t>Хардуер</a:t>
            </a:r>
            <a:r>
              <a:rPr lang="bg-BG" sz="2800" dirty="0"/>
              <a:t>  </a:t>
            </a:r>
            <a:r>
              <a:rPr lang="en-US" sz="2800" dirty="0"/>
              <a:t>– </a:t>
            </a:r>
            <a:r>
              <a:rPr lang="bg-BG" sz="2800" dirty="0"/>
              <a:t>апаратната</a:t>
            </a:r>
            <a:r>
              <a:rPr lang="en-US" sz="2800" dirty="0"/>
              <a:t> </a:t>
            </a:r>
            <a:r>
              <a:rPr lang="bg-BG" sz="2800" dirty="0"/>
              <a:t>част на компютърната система. </a:t>
            </a:r>
            <a:endParaRPr lang="en-US" sz="2800" dirty="0"/>
          </a:p>
          <a:p>
            <a:pPr>
              <a:lnSpc>
                <a:spcPct val="100000"/>
              </a:lnSpc>
            </a:pPr>
            <a:r>
              <a:rPr lang="bg-BG" sz="2800" b="1" dirty="0">
                <a:solidFill>
                  <a:schemeClr val="tx2">
                    <a:lumMod val="75000"/>
                  </a:schemeClr>
                </a:solidFill>
              </a:rPr>
              <a:t>Операционна система </a:t>
            </a:r>
            <a:r>
              <a:rPr lang="bg-BG" sz="2800" dirty="0"/>
              <a:t>(Системен софтуер) – програма,</a:t>
            </a:r>
            <a:r>
              <a:rPr lang="en-US" sz="2800" dirty="0"/>
              <a:t> </a:t>
            </a:r>
            <a:r>
              <a:rPr lang="bg-BG" sz="2800" dirty="0"/>
              <a:t>която прави връзката между приложните</a:t>
            </a:r>
            <a:r>
              <a:rPr lang="en-US" sz="2800" dirty="0"/>
              <a:t> </a:t>
            </a:r>
            <a:r>
              <a:rPr lang="bg-BG" sz="2800" dirty="0"/>
              <a:t>програми и апаратната част.</a:t>
            </a:r>
            <a:endParaRPr lang="en-US" sz="2800" dirty="0"/>
          </a:p>
          <a:p>
            <a:pPr>
              <a:lnSpc>
                <a:spcPct val="100000"/>
              </a:lnSpc>
            </a:pPr>
            <a:r>
              <a:rPr lang="bg-BG" sz="2800" b="1" dirty="0">
                <a:solidFill>
                  <a:schemeClr val="tx2">
                    <a:lumMod val="75000"/>
                  </a:schemeClr>
                </a:solidFill>
              </a:rPr>
              <a:t>Приложение </a:t>
            </a:r>
            <a:r>
              <a:rPr lang="bg-BG" sz="2800" dirty="0"/>
              <a:t>(Приложен софтуер) – софтуер, който извършва полезна работа.</a:t>
            </a:r>
            <a:endParaRPr lang="en-US" sz="2800" dirty="0"/>
          </a:p>
          <a:p>
            <a:pPr>
              <a:lnSpc>
                <a:spcPct val="100000"/>
              </a:lnSpc>
            </a:pPr>
            <a:r>
              <a:rPr lang="bg-BG" sz="2800" b="1" dirty="0">
                <a:solidFill>
                  <a:schemeClr val="tx2">
                    <a:lumMod val="75000"/>
                  </a:schemeClr>
                </a:solidFill>
              </a:rPr>
              <a:t>Потребтел </a:t>
            </a:r>
            <a:r>
              <a:rPr lang="bg-BG" sz="2800" dirty="0"/>
              <a:t>– хора или машини, които се възползват от работата на приложния софтуер.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110B7569-0C34-477B-87CB-68BF5F762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90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12" y="1676400"/>
            <a:ext cx="9030674" cy="3984847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Апаратна (хардуерна) структура на КС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9FE80CE1-49FE-443F-8EDE-B70BD1E04A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099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3" y="4862899"/>
            <a:ext cx="10363200" cy="682101"/>
          </a:xfrm>
        </p:spPr>
        <p:txBody>
          <a:bodyPr/>
          <a:lstStyle/>
          <a:p>
            <a:r>
              <a:rPr lang="bg-BG" sz="4400" dirty="0"/>
              <a:t>Централен процесор</a:t>
            </a:r>
            <a:endParaRPr lang="en-US" sz="4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12813" y="5757966"/>
            <a:ext cx="10363200" cy="719034"/>
          </a:xfrm>
        </p:spPr>
        <p:txBody>
          <a:bodyPr/>
          <a:lstStyle/>
          <a:p>
            <a:r>
              <a:rPr lang="en-US" dirty="0"/>
              <a:t>CPU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2850">
            <a:off x="738137" y="1581692"/>
            <a:ext cx="4724400" cy="2645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5238">
            <a:off x="7487388" y="1981199"/>
            <a:ext cx="3483823" cy="23225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AEAEC06E-6220-4A64-A000-451DD2D56E2A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18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CPU – Central Processing Unit</a:t>
            </a:r>
          </a:p>
          <a:p>
            <a:r>
              <a:rPr lang="bg-BG" dirty="0"/>
              <a:t>Процесорът изпълнява инструкциите на програмата</a:t>
            </a:r>
          </a:p>
          <a:p>
            <a:r>
              <a:rPr lang="bg-BG" dirty="0"/>
              <a:t>По време на изпълнение инструкциите и данните се съхраняват в оперативната памет</a:t>
            </a:r>
          </a:p>
          <a:p>
            <a:pPr marL="0" indent="0">
              <a:buNone/>
            </a:pPr>
            <a:endParaRPr lang="bg-BG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Централен процесор </a:t>
            </a:r>
            <a:r>
              <a:rPr lang="en-US" dirty="0"/>
              <a:t>(CPU)</a:t>
            </a:r>
            <a:endParaRPr lang="bg-B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09" y="4019445"/>
            <a:ext cx="3016803" cy="16955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937" y="3974357"/>
            <a:ext cx="4257675" cy="21288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887" y="3974357"/>
            <a:ext cx="3810000" cy="2032000"/>
          </a:xfrm>
          <a:prstGeom prst="rect">
            <a:avLst/>
          </a:prstGeom>
        </p:spPr>
      </p:pic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251C10EF-80DE-48BC-81C3-A23F930243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887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12" y="1143000"/>
            <a:ext cx="6477000" cy="5570355"/>
          </a:xfrm>
        </p:spPr>
        <p:txBody>
          <a:bodyPr>
            <a:normAutofit/>
          </a:bodyPr>
          <a:lstStyle/>
          <a:p>
            <a:pPr algn="just"/>
            <a:r>
              <a:rPr lang="bg-BG" sz="2800" dirty="0"/>
              <a:t>АЛУ – Аритметико-логиеческо устройство – изпълнява аритметични и логически операции. Познато е като т.нар. ядро на процесора.</a:t>
            </a:r>
          </a:p>
          <a:p>
            <a:pPr algn="just"/>
            <a:r>
              <a:rPr lang="bg-BG" sz="2800" dirty="0"/>
              <a:t>Регистри / Кеш памети – бързодействащи памети вградени в процесора.</a:t>
            </a:r>
          </a:p>
          <a:p>
            <a:pPr algn="just"/>
            <a:r>
              <a:rPr lang="bg-BG" sz="2800" dirty="0"/>
              <a:t>Модул за извличане и декодиране на инструкции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Центален процесор – структура</a:t>
            </a:r>
            <a:endParaRPr lang="bg-B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812" y="762000"/>
            <a:ext cx="4319788" cy="5334000"/>
          </a:xfrm>
          <a:prstGeom prst="rect">
            <a:avLst/>
          </a:prstGeom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D6C7C387-6582-4709-BABB-05B5E22002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228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3" y="4862899"/>
            <a:ext cx="10363200" cy="682101"/>
          </a:xfrm>
        </p:spPr>
        <p:txBody>
          <a:bodyPr/>
          <a:lstStyle/>
          <a:p>
            <a:r>
              <a:rPr lang="bg-BG" sz="4400" dirty="0"/>
              <a:t>Памети</a:t>
            </a:r>
            <a:endParaRPr lang="en-US" sz="4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12813" y="5757966"/>
            <a:ext cx="10363200" cy="719034"/>
          </a:xfrm>
        </p:spPr>
        <p:txBody>
          <a:bodyPr/>
          <a:lstStyle/>
          <a:p>
            <a:r>
              <a:rPr lang="en-US" dirty="0"/>
              <a:t>Computer memory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2850">
            <a:off x="738137" y="1597933"/>
            <a:ext cx="4724400" cy="2613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1098">
            <a:off x="6638857" y="1981200"/>
            <a:ext cx="4897464" cy="2133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112FD0E8-446F-4E13-8D16-5F0D0DD770E8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060231"/>
      </p:ext>
    </p:extLst>
  </p:cSld>
  <p:clrMapOvr>
    <a:masterClrMapping/>
  </p:clrMapOvr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7144</TotalTime>
  <Words>814</Words>
  <Application>Microsoft Office PowerPoint</Application>
  <PresentationFormat>Custom</PresentationFormat>
  <Paragraphs>111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Courier New</vt:lpstr>
      <vt:lpstr>Wingdings</vt:lpstr>
      <vt:lpstr>Wingdings 2</vt:lpstr>
      <vt:lpstr>SoftUni 16x9</vt:lpstr>
      <vt:lpstr>Структура на  компютърните системи</vt:lpstr>
      <vt:lpstr>Съдържание</vt:lpstr>
      <vt:lpstr>Структура на компютърните системи</vt:lpstr>
      <vt:lpstr>Структура на компютърна система (КС)</vt:lpstr>
      <vt:lpstr>Апаратна (хардуерна) структура на КС</vt:lpstr>
      <vt:lpstr>Централен процесор</vt:lpstr>
      <vt:lpstr>Централен процесор (CPU)</vt:lpstr>
      <vt:lpstr>Центален процесор – структура</vt:lpstr>
      <vt:lpstr>Памети</vt:lpstr>
      <vt:lpstr>Памет</vt:lpstr>
      <vt:lpstr>Кеширане – Cache Memory</vt:lpstr>
      <vt:lpstr>Йерархия на паметта</vt:lpstr>
      <vt:lpstr>Управление на периферните устройства</vt:lpstr>
      <vt:lpstr>Управление на перифрените устройства</vt:lpstr>
      <vt:lpstr>Логическо управление на перифирните устройства</vt:lpstr>
      <vt:lpstr>Синхронно изпълнение на IO</vt:lpstr>
      <vt:lpstr>Асинхронно изпълнение на IO</vt:lpstr>
      <vt:lpstr>Пряк достъп до паметта</vt:lpstr>
      <vt:lpstr>Компютърни системи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Development Basics – Course Overview</dc:title>
  <dc:subject>Software Development Course</dc:subject>
  <dc:creator>Software University Foundation</dc:creator>
  <cp:keywords>session; cache; pipeline; CSRF; sockets; rest; signalR; roles; authentication; authorization; web; net; core; entity; framework; csharp; server; http; protocol; html; css; cookies; asp; mvc; identity; razor; filters; SoftUni; Software University; programming; software development; software engineering; course</cp:keywords>
  <dc:description>Фондация "Софтуерен университет" - http://softuni.foundation</dc:description>
  <cp:lastModifiedBy>Svetlin Nakov</cp:lastModifiedBy>
  <cp:revision>299</cp:revision>
  <dcterms:created xsi:type="dcterms:W3CDTF">2014-01-02T17:00:34Z</dcterms:created>
  <dcterms:modified xsi:type="dcterms:W3CDTF">2019-12-17T13:20:24Z</dcterms:modified>
  <cp:category>programming;computer programming;software development;web development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