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31"/>
  </p:notesMasterIdLst>
  <p:handoutMasterIdLst>
    <p:handoutMasterId r:id="rId32"/>
  </p:handoutMasterIdLst>
  <p:sldIdLst>
    <p:sldId id="473" r:id="rId3"/>
    <p:sldId id="479" r:id="rId4"/>
    <p:sldId id="502" r:id="rId5"/>
    <p:sldId id="481" r:id="rId6"/>
    <p:sldId id="482" r:id="rId7"/>
    <p:sldId id="483" r:id="rId8"/>
    <p:sldId id="484" r:id="rId9"/>
    <p:sldId id="486" r:id="rId10"/>
    <p:sldId id="487" r:id="rId11"/>
    <p:sldId id="488" r:id="rId12"/>
    <p:sldId id="489" r:id="rId13"/>
    <p:sldId id="490" r:id="rId14"/>
    <p:sldId id="492" r:id="rId15"/>
    <p:sldId id="493" r:id="rId16"/>
    <p:sldId id="504" r:id="rId17"/>
    <p:sldId id="494" r:id="rId18"/>
    <p:sldId id="495" r:id="rId19"/>
    <p:sldId id="496" r:id="rId20"/>
    <p:sldId id="499" r:id="rId21"/>
    <p:sldId id="500" r:id="rId22"/>
    <p:sldId id="497" r:id="rId23"/>
    <p:sldId id="498" r:id="rId24"/>
    <p:sldId id="503" r:id="rId25"/>
    <p:sldId id="501" r:id="rId26"/>
    <p:sldId id="505" r:id="rId27"/>
    <p:sldId id="477" r:id="rId28"/>
    <p:sldId id="506" r:id="rId29"/>
    <p:sldId id="508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B4FEB906-E923-40FF-99C3-CA571C29527F}">
          <p14:sldIdLst>
            <p14:sldId id="473"/>
            <p14:sldId id="479"/>
          </p14:sldIdLst>
        </p14:section>
        <p14:section name="Вградени системи" id="{1B50DD92-6958-46DC-91CA-DBE721E72605}">
          <p14:sldIdLst>
            <p14:sldId id="502"/>
            <p14:sldId id="481"/>
            <p14:sldId id="482"/>
            <p14:sldId id="483"/>
            <p14:sldId id="484"/>
            <p14:sldId id="486"/>
            <p14:sldId id="487"/>
            <p14:sldId id="488"/>
            <p14:sldId id="489"/>
            <p14:sldId id="490"/>
            <p14:sldId id="492"/>
            <p14:sldId id="493"/>
          </p14:sldIdLst>
        </p14:section>
        <p14:section name="Микроконтролери" id="{7652B753-DCD4-4E7A-A31F-7C9C40040693}">
          <p14:sldIdLst>
            <p14:sldId id="504"/>
            <p14:sldId id="494"/>
            <p14:sldId id="495"/>
            <p14:sldId id="496"/>
            <p14:sldId id="499"/>
            <p14:sldId id="500"/>
            <p14:sldId id="497"/>
            <p14:sldId id="498"/>
          </p14:sldIdLst>
        </p14:section>
        <p14:section name="Етапи на разработка" id="{1F4AD255-4E86-4227-95DE-1E77D6F40029}">
          <p14:sldIdLst>
            <p14:sldId id="503"/>
            <p14:sldId id="501"/>
            <p14:sldId id="505"/>
          </p14:sldIdLst>
        </p14:section>
        <p14:section name="Заключение" id="{2F3017D0-D39A-4EB0-BE8A-2C7E746A0D19}">
          <p14:sldIdLst>
            <p14:sldId id="477"/>
            <p14:sldId id="506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0EEC92B-052B-4673-A78E-B9EF4F3356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3575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AC83B95-71A7-40F9-B573-A59518C2D0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3280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5310E62-52A9-44C0-98D9-3602FED7DC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5740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7D9239B-CFFE-42CA-8E12-5FE3581E73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3434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379B45-B4CF-4732-A1CA-346C8AE27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33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it-kariera.mon.bg/e-learn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mon.bg/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PNwc00oTY&amp;t=46s" TargetMode="External"/><Relationship Id="rId2" Type="http://schemas.openxmlformats.org/officeDocument/2006/relationships/hyperlink" Target="https://www.youtube.com/watch?v=mJV-KDqHgD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s://www.youtube.com/watch?v=j0otTkNs-N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bg-BG" sz="4800" dirty="0">
                <a:latin typeface="+mn-ea"/>
              </a:rPr>
              <a:t>Увод във вградените системи</a:t>
            </a:r>
            <a:endParaRPr lang="x-none" altLang="en-US" sz="4800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dirty="0"/>
              <a:t>Вградени системи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3331687"/>
            <a:ext cx="4176083" cy="261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D1E42B9-BC72-40A3-A1F4-F497D7A5A80F}"/>
              </a:ext>
            </a:extLst>
          </p:cNvPr>
          <p:cNvGrpSpPr/>
          <p:nvPr/>
        </p:nvGrpSpPr>
        <p:grpSpPr>
          <a:xfrm>
            <a:off x="684212" y="3535212"/>
            <a:ext cx="6103067" cy="2674312"/>
            <a:chOff x="684212" y="3535212"/>
            <a:chExt cx="6103067" cy="2674312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2A90CF51-B17A-4095-9725-65555B0319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023">
              <a:off x="5282723" y="3535212"/>
              <a:ext cx="1504556" cy="72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 hangingPunct="1">
                <a:lnSpc>
                  <a:spcPct val="8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Вградени</a:t>
              </a:r>
              <a:b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</a:br>
              <a: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системи</a:t>
              </a:r>
              <a:endParaRPr lang="en-US" sz="2400" b="1" dirty="0">
                <a:solidFill>
                  <a:srgbClr val="FFF0D9"/>
                </a:solidFill>
                <a:latin typeface="Calibri" charset="0"/>
                <a:ea typeface="Noto Sans CJK SC Regular" charset="0"/>
                <a:cs typeface="Noto Sans CJK SC Regular" charset="0"/>
              </a:endParaRPr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EC428AAC-B1E9-4A28-808F-47C59E485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212" y="3709988"/>
              <a:ext cx="1827213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DBAD496D-FBA4-4F0C-9F1C-A7E44D8AF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4137025"/>
              <a:ext cx="2173288" cy="758825"/>
            </a:xfrm>
            <a:prstGeom prst="rect">
              <a:avLst/>
            </a:prstGeom>
            <a:solidFill>
              <a:srgbClr val="231F20">
                <a:alpha val="50000"/>
              </a:srgbClr>
            </a:solidFill>
            <a:ln w="9525" cap="flat">
              <a:solidFill>
                <a:srgbClr val="C87D0E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402842B2-32CA-48CD-994A-E169FC8D1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060950"/>
              <a:ext cx="3186113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300" b="1" dirty="0">
                  <a:solidFill>
                    <a:srgbClr val="F4B36C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Учителски екип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39AF2B8B-BC6A-4067-966A-3E281C1A6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478075"/>
              <a:ext cx="3186113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000" b="1" dirty="0">
                  <a:solidFill>
                    <a:srgbClr val="F9DAAB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Обучение за ИТ кариера</a:t>
              </a: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E4AF2138-6606-41FD-9AB5-A17AFFE57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826937"/>
              <a:ext cx="5027613" cy="38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2000" b="1" u="sng" dirty="0">
                  <a:solidFill>
                    <a:srgbClr val="F6C781"/>
                  </a:solidFill>
                  <a:latin typeface="Calibri" charset="0"/>
                  <a:ea typeface="Noto Sans CJK SC Regular" charset="0"/>
                  <a:cs typeface="Noto Sans CJK SC Regular" charset="0"/>
                  <a:hlinkClick r:id="rId6"/>
                </a:rPr>
                <a:t>https://it-kariera.mon.bg/e-learning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20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13" y="1211445"/>
            <a:ext cx="7427999" cy="5570355"/>
          </a:xfrm>
        </p:spPr>
        <p:txBody>
          <a:bodyPr/>
          <a:lstStyle/>
          <a:p>
            <a:pPr algn="just"/>
            <a:r>
              <a:rPr lang="bg-BG" dirty="0"/>
              <a:t>Сензорите (датчиците) са устройства, които преобразуват определена физическа величина в електрически сигнал, който може да бъде разчетен от програмируемото устройство. Пример за сензори са: сензори за температура, сензор за влажност, сензор за анализ на газове, </a:t>
            </a:r>
            <a:r>
              <a:rPr lang="en-US" dirty="0"/>
              <a:t>pH </a:t>
            </a:r>
            <a:r>
              <a:rPr lang="bg-BG" dirty="0"/>
              <a:t>сензор...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Блокова схема на вградена система</a:t>
            </a:r>
            <a:r>
              <a:rPr lang="en-US" dirty="0"/>
              <a:t> –</a:t>
            </a:r>
            <a:r>
              <a:rPr lang="bg-BG" dirty="0"/>
              <a:t>  сензори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600200"/>
            <a:ext cx="3562126" cy="3562126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2CC9177-3B50-43C9-B874-1A0FB8F97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Изпълнителните устройства извършват определена полезна работа под управление на програмируемото устройство. Пример за такива устройства са електродвигатели, дисплеи, светлинни и звукови индикации, нагреватели, бъркалки, компресори, помпи, пневматични цилиндри...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Блокова схема на вградена система</a:t>
            </a:r>
            <a:r>
              <a:rPr lang="en-US" dirty="0"/>
              <a:t> – </a:t>
            </a:r>
            <a:r>
              <a:rPr lang="bg-BG" dirty="0"/>
              <a:t>разяснение – изпълнителни устройства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2" y="4038600"/>
            <a:ext cx="3454400" cy="25908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890F0C9-067E-4C58-8AFF-5E51E75D1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618999" cy="5570355"/>
          </a:xfrm>
        </p:spPr>
        <p:txBody>
          <a:bodyPr>
            <a:normAutofit/>
          </a:bodyPr>
          <a:lstStyle/>
          <a:p>
            <a:r>
              <a:rPr lang="bg-BG" dirty="0"/>
              <a:t>Преобразувателните схеми служат за допълнителна обработка на електрическите сигнали. Напр. изходите на някои сензори имат много ниски стойности на изходното напрежение и за да могат да бъдат прочетени от програмируемото устройство е необходимо електрическият сигнал предварително да се усили.</a:t>
            </a:r>
          </a:p>
          <a:p>
            <a:pPr marL="0" indent="0">
              <a:buNone/>
            </a:pPr>
            <a:r>
              <a:rPr lang="bg-BG" dirty="0"/>
              <a:t>   Пример за такива схеми са: усилватели, филтри, делители на ток/напрежение, схеми за смяна нивото на сигнала, драйвери за електромотори...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Блокова схема на вградена система</a:t>
            </a:r>
            <a:r>
              <a:rPr lang="en-US" dirty="0"/>
              <a:t> – </a:t>
            </a:r>
            <a:r>
              <a:rPr lang="bg-BG" dirty="0"/>
              <a:t> преобразувателни схеми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793DF1B-ABC5-48D0-951B-92B30EF35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7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комуникация с компютърни системи или други вградени системи се използват стандартизирани протоколи за комуникация. Те се реализират хардуерно като част от програмируемото устройство или като външени модули. Пример за такива комуникации са: </a:t>
            </a:r>
            <a:r>
              <a:rPr lang="en-US" dirty="0"/>
              <a:t>USB, UART, SPI, I2C, CAN, RS232, RS485,  Bluetooth, Wi-Fi, </a:t>
            </a:r>
            <a:r>
              <a:rPr lang="en-US" dirty="0" err="1"/>
              <a:t>Zigbee</a:t>
            </a:r>
            <a:r>
              <a:rPr lang="en-US" dirty="0"/>
              <a:t>, </a:t>
            </a:r>
            <a:r>
              <a:rPr lang="en-US" dirty="0" err="1"/>
              <a:t>LoRaWAN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706197" cy="1110780"/>
          </a:xfrm>
        </p:spPr>
        <p:txBody>
          <a:bodyPr>
            <a:normAutofit fontScale="90000"/>
          </a:bodyPr>
          <a:lstStyle/>
          <a:p>
            <a:r>
              <a:rPr lang="ru-RU"/>
              <a:t>Блокова схема на вградена система – комуникация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4572000"/>
            <a:ext cx="5410200" cy="1899245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5EDB4DD-F728-4523-9315-E34B89249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4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/>
              <a:t>Една вградена система не е необходимо да съдържа всички от изброените елементи. Напр. електронна метрологична станция може да има само сензори и средства комуникация без да е необходимо да има изпълнителни устройства, които да управлява. А пък система за управление на гаражната врата чрез дистанционно може да няма сензори.</a:t>
            </a:r>
          </a:p>
          <a:p>
            <a:r>
              <a:rPr lang="bg-BG" dirty="0"/>
              <a:t>Повечето системи за управление на отговорни и важни процеси (напр. автопилот на самолет) е необходимо да има данни от текущото състояние на обекта и спрямо него да прилага подходящо управление. Такава връзка се нарича </a:t>
            </a:r>
            <a:r>
              <a:rPr lang="bg-BG" b="1" dirty="0"/>
              <a:t>обратна връзка </a:t>
            </a:r>
            <a:r>
              <a:rPr lang="bg-BG" dirty="0"/>
              <a:t>(</a:t>
            </a:r>
            <a:r>
              <a:rPr lang="en-US" b="1" dirty="0"/>
              <a:t>feedback</a:t>
            </a:r>
            <a:r>
              <a:rPr lang="bg-BG" dirty="0"/>
              <a:t>)</a:t>
            </a:r>
            <a:r>
              <a:rPr lang="en-US" dirty="0"/>
              <a:t> </a:t>
            </a:r>
            <a:r>
              <a:rPr lang="bg-BG" dirty="0"/>
              <a:t>и е много важна при управлението на различни процеси.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8585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Блокова схема на вградена система</a:t>
            </a:r>
            <a:r>
              <a:rPr lang="en-US" dirty="0"/>
              <a:t> –</a:t>
            </a:r>
            <a:r>
              <a:rPr lang="bg-BG" dirty="0"/>
              <a:t> обобщение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D2CF46B-119D-48D5-A1C1-E78AE662A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4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24400"/>
            <a:ext cx="10363200" cy="820600"/>
          </a:xfrm>
        </p:spPr>
        <p:txBody>
          <a:bodyPr/>
          <a:lstStyle/>
          <a:p>
            <a:r>
              <a:rPr lang="bg-BG" dirty="0"/>
              <a:t>Микроконтролери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en-US" dirty="0"/>
              <a:t>MCU – </a:t>
            </a:r>
            <a:r>
              <a:rPr lang="en-US" dirty="0" err="1"/>
              <a:t>MicroController</a:t>
            </a:r>
            <a:r>
              <a:rPr lang="en-US" dirty="0"/>
              <a:t>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322784"/>
            <a:ext cx="5105401" cy="27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317153"/>
            <a:ext cx="44196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177D397-D357-4FD9-8D62-10CC15D6574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8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47599" cy="5570355"/>
          </a:xfrm>
        </p:spPr>
        <p:txBody>
          <a:bodyPr>
            <a:normAutofit/>
          </a:bodyPr>
          <a:lstStyle/>
          <a:p>
            <a:r>
              <a:rPr lang="bg-BG" b="1" dirty="0"/>
              <a:t>Микроконтролерът</a:t>
            </a:r>
            <a:r>
              <a:rPr lang="bg-BG" dirty="0"/>
              <a:t> е едночипова (в корпуса на една интегрална схема) компютърна система. Един от най-използваните модули в съвременните вградени системи.</a:t>
            </a:r>
          </a:p>
          <a:p>
            <a:r>
              <a:rPr lang="bg-BG" dirty="0">
                <a:solidFill>
                  <a:srgbClr val="00B050"/>
                </a:solidFill>
              </a:rPr>
              <a:t>+ малка консумация на ел. енергия</a:t>
            </a:r>
          </a:p>
          <a:p>
            <a:r>
              <a:rPr lang="bg-BG" dirty="0">
                <a:solidFill>
                  <a:srgbClr val="00B050"/>
                </a:solidFill>
              </a:rPr>
              <a:t>+ малки размери </a:t>
            </a:r>
          </a:p>
          <a:p>
            <a:r>
              <a:rPr lang="bg-BG" dirty="0">
                <a:solidFill>
                  <a:srgbClr val="00B050"/>
                </a:solidFill>
              </a:rPr>
              <a:t>+ ниска цена</a:t>
            </a:r>
          </a:p>
          <a:p>
            <a:r>
              <a:rPr lang="bg-BG" dirty="0">
                <a:solidFill>
                  <a:srgbClr val="FF0000"/>
                </a:solidFill>
              </a:rPr>
              <a:t> - ниска изчислителна мощност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Микроконтролер</a:t>
            </a:r>
          </a:p>
        </p:txBody>
      </p:sp>
      <p:pic>
        <p:nvPicPr>
          <p:cNvPr id="6" name="Content Placeholder 4" descr="pic-microcontrollers-programming-in-c-chapter-01-image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3612" y="2895600"/>
            <a:ext cx="4419600" cy="3368451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0C76B54-36C0-4644-9394-2D9FF0F99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6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Блокова схема на микроконтролер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473209"/>
            <a:ext cx="8230313" cy="49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8ABE388-C3B0-4B0D-8C68-EF758DF92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5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85000" lnSpcReduction="20000"/>
          </a:bodyPr>
          <a:lstStyle/>
          <a:p>
            <a:r>
              <a:rPr lang="bg-BG" sz="3600" i="1" dirty="0"/>
              <a:t>Разредност</a:t>
            </a:r>
            <a:r>
              <a:rPr lang="en-US" sz="3600" i="1" dirty="0"/>
              <a:t>:</a:t>
            </a:r>
            <a:r>
              <a:rPr lang="bg-BG" sz="3600" dirty="0"/>
              <a:t> </a:t>
            </a:r>
            <a:r>
              <a:rPr lang="en-US" sz="3600" dirty="0"/>
              <a:t>[bits]</a:t>
            </a:r>
            <a:r>
              <a:rPr lang="bg-BG" sz="3600" dirty="0"/>
              <a:t>;</a:t>
            </a:r>
          </a:p>
          <a:p>
            <a:r>
              <a:rPr lang="bg-BG" sz="3600" dirty="0"/>
              <a:t> </a:t>
            </a:r>
            <a:r>
              <a:rPr lang="en-US" sz="3600" i="1" dirty="0"/>
              <a:t>T</a:t>
            </a:r>
            <a:r>
              <a:rPr lang="bg-BG" sz="3600" i="1" dirty="0"/>
              <a:t>актова честота</a:t>
            </a:r>
            <a:r>
              <a:rPr lang="en-US" sz="3600" i="1" dirty="0"/>
              <a:t>: </a:t>
            </a:r>
            <a:r>
              <a:rPr lang="en-US" sz="3600" dirty="0"/>
              <a:t>[MHz]</a:t>
            </a:r>
            <a:r>
              <a:rPr lang="bg-BG" sz="3600" dirty="0"/>
              <a:t>;</a:t>
            </a:r>
          </a:p>
          <a:p>
            <a:r>
              <a:rPr lang="bg-BG" sz="3600" dirty="0"/>
              <a:t> </a:t>
            </a:r>
            <a:r>
              <a:rPr lang="bg-BG" sz="3600" i="1" dirty="0"/>
              <a:t>Производителност</a:t>
            </a:r>
            <a:r>
              <a:rPr lang="en-US" sz="3600" i="1" dirty="0"/>
              <a:t>:</a:t>
            </a:r>
            <a:r>
              <a:rPr lang="en-US" sz="3600" dirty="0"/>
              <a:t> [MIPS]</a:t>
            </a:r>
            <a:r>
              <a:rPr lang="bg-BG" sz="3600" dirty="0"/>
              <a:t>;</a:t>
            </a:r>
          </a:p>
          <a:p>
            <a:r>
              <a:rPr lang="bg-BG" sz="3600" dirty="0"/>
              <a:t> </a:t>
            </a:r>
            <a:r>
              <a:rPr lang="bg-BG" sz="3600" i="1" dirty="0"/>
              <a:t>Размер на оперативната памет, </a:t>
            </a:r>
            <a:r>
              <a:rPr lang="en-US" sz="3600" i="1" dirty="0"/>
              <a:t>RAM: </a:t>
            </a:r>
            <a:r>
              <a:rPr lang="en-US" sz="3600" dirty="0"/>
              <a:t>[ </a:t>
            </a:r>
            <a:r>
              <a:rPr lang="en-US" sz="3600" dirty="0" err="1"/>
              <a:t>kB</a:t>
            </a:r>
            <a:r>
              <a:rPr lang="en-US" sz="3600" dirty="0"/>
              <a:t>]</a:t>
            </a:r>
            <a:r>
              <a:rPr lang="bg-BG" sz="3600" dirty="0"/>
              <a:t>;</a:t>
            </a:r>
            <a:endParaRPr lang="en-US" sz="3600" dirty="0"/>
          </a:p>
          <a:p>
            <a:r>
              <a:rPr lang="bg-BG" sz="3600" dirty="0"/>
              <a:t> </a:t>
            </a:r>
            <a:r>
              <a:rPr lang="bg-BG" sz="3600" i="1" dirty="0"/>
              <a:t>Размер на програмната памет, </a:t>
            </a:r>
            <a:r>
              <a:rPr lang="en-US" sz="3600" i="1" dirty="0"/>
              <a:t>Flash: </a:t>
            </a:r>
            <a:r>
              <a:rPr lang="en-US" sz="3600" dirty="0"/>
              <a:t>[ </a:t>
            </a:r>
            <a:r>
              <a:rPr lang="en-US" sz="3600" dirty="0" err="1"/>
              <a:t>kB</a:t>
            </a:r>
            <a:r>
              <a:rPr lang="en-US" sz="3600" dirty="0"/>
              <a:t>]</a:t>
            </a:r>
            <a:r>
              <a:rPr lang="bg-BG" sz="3600" dirty="0"/>
              <a:t>;</a:t>
            </a:r>
            <a:endParaRPr lang="en-US" sz="3600" dirty="0"/>
          </a:p>
          <a:p>
            <a:r>
              <a:rPr lang="bg-BG" sz="3600" dirty="0"/>
              <a:t> </a:t>
            </a:r>
            <a:r>
              <a:rPr lang="bg-BG" sz="3600" i="1" dirty="0"/>
              <a:t>Размер на постоянната памет, </a:t>
            </a:r>
            <a:r>
              <a:rPr lang="en-US" sz="3600" i="1" dirty="0"/>
              <a:t>EEPROM: </a:t>
            </a:r>
            <a:r>
              <a:rPr lang="en-US" sz="3600" dirty="0"/>
              <a:t>[ </a:t>
            </a:r>
            <a:r>
              <a:rPr lang="en-US" sz="3600" dirty="0" err="1"/>
              <a:t>kB</a:t>
            </a:r>
            <a:r>
              <a:rPr lang="en-US" sz="3600" dirty="0"/>
              <a:t>]</a:t>
            </a:r>
            <a:r>
              <a:rPr lang="bg-BG" sz="3600" dirty="0"/>
              <a:t>;</a:t>
            </a:r>
          </a:p>
          <a:p>
            <a:r>
              <a:rPr lang="bg-BG" sz="3600" dirty="0"/>
              <a:t> </a:t>
            </a:r>
            <a:r>
              <a:rPr lang="bg-BG" sz="3600" i="1" dirty="0"/>
              <a:t>Входно-изходни портове</a:t>
            </a:r>
            <a:r>
              <a:rPr lang="en-US" sz="3600" i="1" dirty="0"/>
              <a:t>:</a:t>
            </a:r>
            <a:r>
              <a:rPr lang="bg-BG" sz="3600" dirty="0"/>
              <a:t> </a:t>
            </a:r>
            <a:r>
              <a:rPr lang="en-US" sz="3600" dirty="0"/>
              <a:t>[</a:t>
            </a:r>
            <a:r>
              <a:rPr lang="bg-BG" sz="3600" dirty="0"/>
              <a:t>бр.</a:t>
            </a:r>
            <a:r>
              <a:rPr lang="en-US" sz="3600" dirty="0"/>
              <a:t>, </a:t>
            </a:r>
            <a:r>
              <a:rPr lang="bg-BG" sz="3600" dirty="0"/>
              <a:t>видове</a:t>
            </a:r>
            <a:r>
              <a:rPr lang="en-US" sz="3600" dirty="0"/>
              <a:t>]</a:t>
            </a:r>
            <a:r>
              <a:rPr lang="bg-BG" sz="3600" dirty="0"/>
              <a:t>;</a:t>
            </a:r>
          </a:p>
          <a:p>
            <a:r>
              <a:rPr lang="bg-BG" sz="3600" dirty="0"/>
              <a:t> </a:t>
            </a:r>
            <a:r>
              <a:rPr lang="bg-BG" sz="3600" i="1" dirty="0"/>
              <a:t>Комуникационни интерфейси:</a:t>
            </a:r>
            <a:r>
              <a:rPr lang="bg-BG" sz="3600" dirty="0"/>
              <a:t> </a:t>
            </a:r>
            <a:r>
              <a:rPr lang="en-US" sz="3600" dirty="0"/>
              <a:t>[</a:t>
            </a:r>
            <a:r>
              <a:rPr lang="bg-BG" sz="3600" dirty="0"/>
              <a:t>видове</a:t>
            </a:r>
            <a:r>
              <a:rPr lang="en-US" sz="3600" dirty="0"/>
              <a:t>]</a:t>
            </a:r>
            <a:r>
              <a:rPr lang="bg-BG" sz="3600" dirty="0"/>
              <a:t>;</a:t>
            </a:r>
          </a:p>
          <a:p>
            <a:r>
              <a:rPr lang="bg-BG" sz="3600" dirty="0"/>
              <a:t> </a:t>
            </a:r>
            <a:r>
              <a:rPr lang="bg-BG" sz="3600" i="1" dirty="0"/>
              <a:t>Захранващо напрежение</a:t>
            </a:r>
            <a:r>
              <a:rPr lang="en-US" sz="3600" i="1" dirty="0"/>
              <a:t>:</a:t>
            </a:r>
            <a:r>
              <a:rPr lang="bg-BG" sz="3600" i="1" dirty="0"/>
              <a:t> </a:t>
            </a:r>
            <a:r>
              <a:rPr lang="en-US" sz="3600" dirty="0"/>
              <a:t>[V]</a:t>
            </a:r>
            <a:r>
              <a:rPr lang="bg-BG" sz="3600" dirty="0"/>
              <a:t>;</a:t>
            </a:r>
            <a:endParaRPr lang="en-US" sz="3600" dirty="0"/>
          </a:p>
          <a:p>
            <a:r>
              <a:rPr lang="bg-BG" sz="3600" dirty="0"/>
              <a:t> </a:t>
            </a:r>
            <a:r>
              <a:rPr lang="bg-BG" sz="3600" i="1" dirty="0"/>
              <a:t>Цена: </a:t>
            </a:r>
            <a:r>
              <a:rPr lang="en-US" sz="3600" dirty="0"/>
              <a:t>[$]</a:t>
            </a:r>
            <a:r>
              <a:rPr lang="bg-BG" sz="3600" i="1" dirty="0"/>
              <a:t>.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172797" cy="1110780"/>
          </a:xfrm>
        </p:spPr>
        <p:txBody>
          <a:bodyPr>
            <a:normAutofit/>
          </a:bodyPr>
          <a:lstStyle/>
          <a:p>
            <a:r>
              <a:rPr lang="bg-BG" dirty="0"/>
              <a:t>Основни параметри на микроконтролерите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7A233E7-F3B5-4538-A93F-11604AFD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9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838200"/>
            <a:ext cx="11804822" cy="5570355"/>
          </a:xfrm>
        </p:spPr>
        <p:txBody>
          <a:bodyPr/>
          <a:lstStyle/>
          <a:p>
            <a:pPr algn="just"/>
            <a:r>
              <a:rPr lang="bg-BG" dirty="0"/>
              <a:t>Програмата се създава в среда за разработка, която обикновено се предоставя от производителя на микроконтролера. Нейната цел е да преведе сорс кода от езика от високо ниво до машинен код</a:t>
            </a:r>
            <a:r>
              <a:rPr lang="en-US" dirty="0"/>
              <a:t> - </a:t>
            </a:r>
            <a:r>
              <a:rPr lang="en-US" i="1" dirty="0"/>
              <a:t>*</a:t>
            </a:r>
            <a:r>
              <a:rPr lang="bg-BG" i="1" dirty="0"/>
              <a:t>.</a:t>
            </a:r>
            <a:r>
              <a:rPr lang="en-US" i="1" dirty="0"/>
              <a:t>hex </a:t>
            </a:r>
            <a:r>
              <a:rPr lang="bg-BG" dirty="0"/>
              <a:t>файл.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Програмиране на микроконтролери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3268013"/>
            <a:ext cx="7600950" cy="3263341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677B31C-CF4A-4D31-8B2B-1BD364D2B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8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Дефиниция за вградена система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Структура на вградена система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Примери за вградени системи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Микроконтролери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Етапи на разработка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E50E36D-BB4E-4256-8D99-55806FBAF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*</a:t>
            </a:r>
            <a:r>
              <a:rPr lang="bg-BG" dirty="0"/>
              <a:t>.</a:t>
            </a:r>
            <a:r>
              <a:rPr lang="en-US" dirty="0"/>
              <a:t>hex</a:t>
            </a:r>
            <a:r>
              <a:rPr lang="bg-BG" dirty="0"/>
              <a:t> файлът се изпраща през порт от компютъра до специално устройство наречено програматор и се записва в програмната памет на микроконтролера.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Записване на програмата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3200400"/>
            <a:ext cx="6953250" cy="302733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D6D27F-660B-4703-99C4-A0714B7F8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29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7580399" cy="5570355"/>
          </a:xfrm>
        </p:spPr>
        <p:txBody>
          <a:bodyPr>
            <a:normAutofit/>
          </a:bodyPr>
          <a:lstStyle/>
          <a:p>
            <a:r>
              <a:rPr lang="bg-BG" dirty="0"/>
              <a:t>Езици от ниско ниво: машинен език, асемблер</a:t>
            </a:r>
            <a:r>
              <a:rPr lang="en-US" dirty="0"/>
              <a:t>:</a:t>
            </a:r>
            <a:endParaRPr lang="bg-BG" dirty="0"/>
          </a:p>
          <a:p>
            <a:pPr marL="0" indent="0">
              <a:buNone/>
            </a:pPr>
            <a:r>
              <a:rPr lang="bg-BG" dirty="0">
                <a:solidFill>
                  <a:srgbClr val="00B050"/>
                </a:solidFill>
              </a:rPr>
              <a:t> + максимален контрол върху хардуера</a:t>
            </a:r>
          </a:p>
          <a:p>
            <a:pPr marL="0" indent="0">
              <a:buNone/>
            </a:pPr>
            <a:r>
              <a:rPr lang="bg-BG" dirty="0">
                <a:solidFill>
                  <a:srgbClr val="FF0000"/>
                </a:solidFill>
              </a:rPr>
              <a:t> -  силно зависими от вътрешната архитектура на микроконтролера.</a:t>
            </a:r>
          </a:p>
          <a:p>
            <a:r>
              <a:rPr lang="bg-BG" dirty="0"/>
              <a:t> Езици от високо ниво: </a:t>
            </a:r>
            <a:r>
              <a:rPr lang="en-US" dirty="0"/>
              <a:t>C/C++ -</a:t>
            </a:r>
            <a:r>
              <a:rPr lang="bg-BG" dirty="0"/>
              <a:t>&gt;</a:t>
            </a:r>
            <a:r>
              <a:rPr lang="en-US" dirty="0"/>
              <a:t> </a:t>
            </a:r>
            <a:r>
              <a:rPr lang="bg-BG" dirty="0"/>
              <a:t>най-често използвани за програмиране на микроконтролери.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0203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Езици за програмиране на микроконтролери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1981200"/>
            <a:ext cx="3856770" cy="28956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0E1AFB6-1771-400E-93F5-8DD40BFB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7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 Графично (блоково) програмиране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използва се от деца – напр. </a:t>
            </a:r>
            <a:r>
              <a:rPr lang="en-US" dirty="0"/>
              <a:t>Lego robotics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професионално програмиране на </a:t>
            </a:r>
            <a:r>
              <a:rPr lang="en-US" dirty="0"/>
              <a:t>PLC </a:t>
            </a:r>
            <a:r>
              <a:rPr lang="bg-BG" dirty="0"/>
              <a:t>и микроконтролери</a:t>
            </a:r>
            <a:r>
              <a:rPr lang="en-US" dirty="0"/>
              <a:t> </a:t>
            </a:r>
            <a:r>
              <a:rPr lang="bg-BG" dirty="0"/>
              <a:t> чрез </a:t>
            </a:r>
            <a:r>
              <a:rPr lang="en-US" dirty="0"/>
              <a:t>Ladder diagrams </a:t>
            </a:r>
            <a:r>
              <a:rPr lang="bg-BG" dirty="0"/>
              <a:t>от електроинженери.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Езици за програмиране на микроконтролери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3758186"/>
            <a:ext cx="4343400" cy="2802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758186"/>
            <a:ext cx="4186854" cy="2831885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E347414-7FE3-42F0-8CD7-4088CFCB8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96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222703"/>
            <a:ext cx="10363200" cy="1568497"/>
          </a:xfrm>
        </p:spPr>
        <p:txBody>
          <a:bodyPr/>
          <a:lstStyle/>
          <a:p>
            <a:r>
              <a:rPr lang="bg-BG" dirty="0"/>
              <a:t>Етапи на разработка на вградени системи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143000"/>
            <a:ext cx="8915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13016FA-5F61-4B89-9325-D2F446110FB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6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bg-BG" dirty="0"/>
              <a:t>Проектиране и създаване на хардуер</a:t>
            </a:r>
          </a:p>
          <a:p>
            <a:pPr marL="514350" indent="-514350">
              <a:buAutoNum type="arabicPeriod"/>
            </a:pPr>
            <a:r>
              <a:rPr lang="bg-BG" dirty="0"/>
              <a:t>Разработка на управляващ софтуер</a:t>
            </a:r>
            <a:endParaRPr lang="en-US" dirty="0"/>
          </a:p>
          <a:p>
            <a:pPr marL="514350" indent="-514350">
              <a:buAutoNum type="arabicPeriod"/>
            </a:pPr>
            <a:endParaRPr lang="en-US" i="1" dirty="0"/>
          </a:p>
          <a:p>
            <a:pPr marL="514350" indent="-514350">
              <a:buAutoNum type="arabicPeriod"/>
            </a:pPr>
            <a:endParaRPr lang="en-US" i="1" dirty="0"/>
          </a:p>
          <a:p>
            <a:pPr marL="514350" indent="-514350">
              <a:buAutoNum type="arabicPeriod"/>
            </a:pPr>
            <a:endParaRPr lang="en-US" i="1" dirty="0"/>
          </a:p>
          <a:p>
            <a:pPr marL="0" indent="0">
              <a:buNone/>
            </a:pPr>
            <a:endParaRPr lang="bg-BG" i="1" dirty="0"/>
          </a:p>
          <a:p>
            <a:pPr marL="0" indent="0">
              <a:buNone/>
            </a:pPr>
            <a:r>
              <a:rPr lang="bg-BG" i="1" dirty="0"/>
              <a:t>За проектирането и създаването на вградени системи са необходими познания както по програмиране, така и по електроника!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Етапи на създаване на вградени системи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9" y="2633800"/>
            <a:ext cx="5232213" cy="22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2621616"/>
            <a:ext cx="5257800" cy="2255542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FD78012-49E3-4FBA-9330-44FDE9A50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98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Възможности за симулация на хардуера и управляващия софтуер във виртуална среда</a:t>
            </a:r>
          </a:p>
          <a:p>
            <a:r>
              <a:rPr lang="bg-BG" dirty="0"/>
              <a:t>Създаване на прототипи</a:t>
            </a:r>
          </a:p>
          <a:p>
            <a:r>
              <a:rPr lang="bg-BG" dirty="0"/>
              <a:t>Създаване на готова система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Етапи на създаване на вградени системи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971800"/>
            <a:ext cx="4800600" cy="270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39624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6C870D1-AB91-4CBC-9BEF-7456FE306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2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Вградени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50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3211" y="1012208"/>
            <a:ext cx="11692023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Вградените системи са системи които се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sz="3200" dirty="0"/>
              <a:t>се управляват от компютър.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Вградените системи са навсякъде около нас.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Микроконтролерът е малък едночипов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sz="3200" dirty="0"/>
              <a:t>компютър.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Проектирането на вградената система може да стане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sz="3200" dirty="0"/>
              <a:t>във виртуална среда, след което се минава към изработка на прототип и накрая към създаването готов продукт.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9505" y="1676400"/>
            <a:ext cx="2873707" cy="24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4044783-D3B9-4DBC-AB18-49871E3C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151121"/>
            <a:ext cx="11891975" cy="5570355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en-US" sz="2900" dirty="0"/>
          </a:p>
          <a:p>
            <a:endParaRPr lang="bg-BG" sz="2900" dirty="0"/>
          </a:p>
          <a:p>
            <a:r>
              <a:rPr lang="bg-BG" sz="2900" dirty="0"/>
              <a:t>Курсът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Logo CC-BY-NC-SA">
            <a:hlinkClick r:id="rId3"/>
            <a:extLst>
              <a:ext uri="{FF2B5EF4-FFF2-40B4-BE49-F238E27FC236}">
                <a16:creationId xmlns:a16="http://schemas.microsoft.com/office/drawing/2014/main" id="{F7FF078B-D7E3-4FDC-B697-3E0B738E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06" y="5344010"/>
            <a:ext cx="2946413" cy="1056790"/>
          </a:xfrm>
          <a:prstGeom prst="rect">
            <a:avLst/>
          </a:prstGeom>
        </p:spPr>
      </p:pic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2589212" y="2954298"/>
            <a:ext cx="6749003" cy="1160502"/>
            <a:chOff x="2850609" y="2610725"/>
            <a:chExt cx="6749003" cy="1160502"/>
          </a:xfrm>
        </p:grpSpPr>
        <p:pic>
          <p:nvPicPr>
            <p:cNvPr id="10" name="Logo IT Career" descr="A close up of a 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609" y="2616473"/>
              <a:ext cx="3360364" cy="114901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7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13" y="2610725"/>
              <a:ext cx="2517699" cy="116050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44ABA6-B0FD-4A55-9B3B-163B2C65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24400"/>
            <a:ext cx="10363200" cy="820600"/>
          </a:xfrm>
        </p:spPr>
        <p:txBody>
          <a:bodyPr/>
          <a:lstStyle/>
          <a:p>
            <a:r>
              <a:rPr lang="bg-BG" dirty="0"/>
              <a:t>Вградени системи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en-US" dirty="0"/>
              <a:t>Embedded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850">
            <a:off x="738137" y="1322400"/>
            <a:ext cx="4724400" cy="316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30" y="1981200"/>
            <a:ext cx="5356318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C1057BA-81FD-494E-9950-248AEB27137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3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i="1" dirty="0"/>
              <a:t>Вградена система</a:t>
            </a:r>
            <a:r>
              <a:rPr lang="bg-BG" i="1" dirty="0"/>
              <a:t> </a:t>
            </a:r>
            <a:r>
              <a:rPr lang="bg-BG" dirty="0"/>
              <a:t>(на англ. </a:t>
            </a:r>
            <a:r>
              <a:rPr lang="en-US" i="1" dirty="0"/>
              <a:t>Embedded system</a:t>
            </a:r>
            <a:r>
              <a:rPr lang="bg-BG" dirty="0"/>
              <a:t>)</a:t>
            </a:r>
            <a:r>
              <a:rPr lang="en-US" dirty="0"/>
              <a:t> </a:t>
            </a:r>
            <a:r>
              <a:rPr lang="bg-BG" dirty="0"/>
              <a:t>е система, в която има вграденен компютърен модул който я управлява и анализира.</a:t>
            </a:r>
          </a:p>
          <a:p>
            <a:r>
              <a:rPr lang="bg-BG" dirty="0"/>
              <a:t>Възможно е </a:t>
            </a:r>
            <a:r>
              <a:rPr lang="bg-BG" b="1" dirty="0"/>
              <a:t>вградената система </a:t>
            </a:r>
            <a:r>
              <a:rPr lang="bg-BG" dirty="0"/>
              <a:t>да бъде както самостоятелна система, така и част от по-голяма такава.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Определение за вградена система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20" y="4114800"/>
            <a:ext cx="3828520" cy="215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A6050B5-8796-41B9-B1F7-42B661FC1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1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/>
          <a:lstStyle/>
          <a:p>
            <a:r>
              <a:rPr lang="bg-BG" dirty="0"/>
              <a:t>Съвременна перална машина </a:t>
            </a:r>
          </a:p>
          <a:p>
            <a:r>
              <a:rPr lang="bg-BG" dirty="0"/>
              <a:t>Прахосмукачка-робот</a:t>
            </a:r>
          </a:p>
          <a:p>
            <a:r>
              <a:rPr lang="bg-BG" dirty="0"/>
              <a:t>Светофар</a:t>
            </a:r>
          </a:p>
          <a:p>
            <a:r>
              <a:rPr lang="bg-BG" dirty="0"/>
              <a:t>Охранителна система (СОТ)</a:t>
            </a:r>
          </a:p>
          <a:p>
            <a:r>
              <a:rPr lang="bg-BG" dirty="0"/>
              <a:t>Анти-блокираща система за автомобил (</a:t>
            </a:r>
            <a:r>
              <a:rPr lang="en-US" dirty="0"/>
              <a:t>ABS</a:t>
            </a:r>
            <a:r>
              <a:rPr lang="bg-BG" dirty="0"/>
              <a:t>)</a:t>
            </a:r>
            <a:endParaRPr lang="en-US" dirty="0"/>
          </a:p>
          <a:p>
            <a:r>
              <a:rPr lang="bg-BG" dirty="0"/>
              <a:t>Противобуксуваща система за автомобил (</a:t>
            </a:r>
            <a:r>
              <a:rPr lang="en-US" dirty="0"/>
              <a:t>ASR</a:t>
            </a:r>
            <a:r>
              <a:rPr lang="bg-BG" dirty="0"/>
              <a:t>)</a:t>
            </a:r>
            <a:endParaRPr lang="en-US" dirty="0"/>
          </a:p>
          <a:p>
            <a:r>
              <a:rPr lang="bg-BG" dirty="0"/>
              <a:t>Електронна система за управление на дрон</a:t>
            </a:r>
          </a:p>
          <a:p>
            <a:r>
              <a:rPr lang="bg-BG" dirty="0"/>
              <a:t>Автопилотна система на превозно средство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Примери за вградени системи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066800"/>
            <a:ext cx="3981063" cy="251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33039CA-2904-4052-8BD2-548AF26C6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1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287645"/>
            <a:ext cx="11804822" cy="5570355"/>
          </a:xfrm>
        </p:spPr>
        <p:txBody>
          <a:bodyPr/>
          <a:lstStyle/>
          <a:p>
            <a:r>
              <a:rPr lang="bg-BG" dirty="0">
                <a:hlinkClick r:id="rId2"/>
              </a:rPr>
              <a:t>Робот преследвач на линия – </a:t>
            </a:r>
            <a:r>
              <a:rPr lang="en-US" dirty="0">
                <a:hlinkClick r:id="rId2"/>
              </a:rPr>
              <a:t>(Line follower robot)</a:t>
            </a:r>
            <a:endParaRPr lang="en-US" dirty="0"/>
          </a:p>
          <a:p>
            <a:r>
              <a:rPr lang="bg-BG" dirty="0">
                <a:hlinkClick r:id="rId3"/>
              </a:rPr>
              <a:t>Робот за 3</a:t>
            </a:r>
            <a:r>
              <a:rPr lang="en-US" dirty="0">
                <a:hlinkClick r:id="rId3"/>
              </a:rPr>
              <a:t>D </a:t>
            </a:r>
            <a:r>
              <a:rPr lang="bg-BG" dirty="0">
                <a:hlinkClick r:id="rId3"/>
              </a:rPr>
              <a:t>лабиринт – </a:t>
            </a:r>
            <a:r>
              <a:rPr lang="en-US" dirty="0">
                <a:hlinkClick r:id="rId3"/>
              </a:rPr>
              <a:t>(Wall maze robot)</a:t>
            </a:r>
            <a:endParaRPr lang="en-US" dirty="0"/>
          </a:p>
          <a:p>
            <a:r>
              <a:rPr lang="bg-BG" dirty="0">
                <a:hlinkClick r:id="rId4"/>
              </a:rPr>
              <a:t>Сумо робот – </a:t>
            </a:r>
            <a:r>
              <a:rPr lang="en-US" dirty="0">
                <a:hlinkClick r:id="rId4"/>
              </a:rPr>
              <a:t>(Sumo robot)</a:t>
            </a:r>
            <a:endParaRPr lang="en-US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Примери за вградени системи</a:t>
            </a:r>
            <a:r>
              <a:rPr lang="en-US" dirty="0"/>
              <a:t> – </a:t>
            </a:r>
            <a:r>
              <a:rPr lang="bg-BG" dirty="0"/>
              <a:t>образователни състезателни роботи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3581400"/>
            <a:ext cx="4529667" cy="254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E97C1FB-F4A2-48E5-870A-545B9224D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7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1" y="1143000"/>
            <a:ext cx="11877541" cy="5570355"/>
          </a:xfrm>
        </p:spPr>
        <p:txBody>
          <a:bodyPr/>
          <a:lstStyle/>
          <a:p>
            <a:r>
              <a:rPr lang="bg-BG" dirty="0"/>
              <a:t>Биохимични анализатори</a:t>
            </a:r>
          </a:p>
          <a:p>
            <a:r>
              <a:rPr lang="bg-BG" dirty="0"/>
              <a:t>Пейсмейкъри (електрически кардиостимулатор) – предназначен е за въздействие и коригиране на ритъма на сърцето. Имплантира се в тялото на човек.</a:t>
            </a:r>
          </a:p>
          <a:p>
            <a:r>
              <a:rPr lang="bg-BG" dirty="0"/>
              <a:t>Бордово оборудване на сателитни системи</a:t>
            </a:r>
          </a:p>
          <a:p>
            <a:r>
              <a:rPr lang="bg-BG" dirty="0"/>
              <a:t>Дозиращи машини във фармацевтиката, </a:t>
            </a:r>
          </a:p>
          <a:p>
            <a:pPr marL="0" indent="0">
              <a:buNone/>
            </a:pPr>
            <a:r>
              <a:rPr lang="bg-BG" dirty="0"/>
              <a:t>хранително-вкусовата промишленост, строителството...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Примери за вградени системи – специализирани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87" y="3048000"/>
            <a:ext cx="33623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BA71E77-2915-46C9-9F49-6581E9071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Блокова схема на вградена система</a:t>
            </a:r>
          </a:p>
        </p:txBody>
      </p:sp>
      <p:pic>
        <p:nvPicPr>
          <p:cNvPr id="5" name="Content Placeholder 4" descr="ESB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9012" y="1143000"/>
            <a:ext cx="9895534" cy="529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6A0A235-329E-4EAF-95FD-D8C152C54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7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363845"/>
            <a:ext cx="11804822" cy="5570355"/>
          </a:xfrm>
        </p:spPr>
        <p:txBody>
          <a:bodyPr/>
          <a:lstStyle/>
          <a:p>
            <a:r>
              <a:rPr lang="bg-BG" dirty="0"/>
              <a:t>Най-важното нещо във всяка вградена система е микрокомпютърът . Той представялява програмируемият модул, в който е заредена програмата за управление на системата. Може да кажем, че той е „мозъкът“ на системата. В зависимост от изискванията за управление и мониторинг на системата микрокомпютърът може да представлява : едноплатков компютър, микроконтролер </a:t>
            </a:r>
            <a:r>
              <a:rPr lang="en-US" dirty="0"/>
              <a:t>(MCU)</a:t>
            </a:r>
            <a:r>
              <a:rPr lang="bg-BG" dirty="0"/>
              <a:t>, цифров сигнален процесор </a:t>
            </a:r>
            <a:r>
              <a:rPr lang="en-US" dirty="0"/>
              <a:t>(DSP), </a:t>
            </a:r>
            <a:r>
              <a:rPr lang="bg-BG" dirty="0"/>
              <a:t>програмируема матрица </a:t>
            </a:r>
            <a:r>
              <a:rPr lang="en-US" dirty="0"/>
              <a:t>(PAL/CPLD/FPGA), </a:t>
            </a:r>
            <a:r>
              <a:rPr lang="bg-BG" dirty="0"/>
              <a:t>програмируем логически контролер (</a:t>
            </a:r>
            <a:r>
              <a:rPr lang="en-US" dirty="0"/>
              <a:t>PLC</a:t>
            </a:r>
            <a:r>
              <a:rPr lang="bg-BG" dirty="0"/>
              <a:t>)</a:t>
            </a:r>
            <a:r>
              <a:rPr lang="en-US" dirty="0"/>
              <a:t>…</a:t>
            </a: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239597" cy="1110780"/>
          </a:xfrm>
        </p:spPr>
        <p:txBody>
          <a:bodyPr>
            <a:normAutofit fontScale="90000"/>
          </a:bodyPr>
          <a:lstStyle/>
          <a:p>
            <a:r>
              <a:rPr lang="ru-RU"/>
              <a:t>Блокова схема на вградена система  – микрокомпютър (програмируемо у-во)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718861"/>
            <a:ext cx="1583556" cy="118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07C6B3-B7B9-4B16-9A97-316F61F5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4118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7143</TotalTime>
  <Words>1293</Words>
  <Application>Microsoft Office PowerPoint</Application>
  <PresentationFormat>Custom</PresentationFormat>
  <Paragraphs>154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Wingdings 2</vt:lpstr>
      <vt:lpstr>SoftUni 16x9</vt:lpstr>
      <vt:lpstr>Увод във вградените системи</vt:lpstr>
      <vt:lpstr>Съдържание</vt:lpstr>
      <vt:lpstr>Вградени системи</vt:lpstr>
      <vt:lpstr>Определение за вградена система</vt:lpstr>
      <vt:lpstr>Примери за вградени системи </vt:lpstr>
      <vt:lpstr>Примери за вградени системи – образователни състезателни роботи</vt:lpstr>
      <vt:lpstr>Примери за вградени системи – специализирани</vt:lpstr>
      <vt:lpstr>Блокова схема на вградена система</vt:lpstr>
      <vt:lpstr>Блокова схема на вградена система  – микрокомпютър (програмируемо у-во)</vt:lpstr>
      <vt:lpstr>Блокова схема на вградена система –  сензори</vt:lpstr>
      <vt:lpstr>Блокова схема на вградена система – разяснение – изпълнителни устройства</vt:lpstr>
      <vt:lpstr>Блокова схема на вградена система –  преобразувателни схеми</vt:lpstr>
      <vt:lpstr>Блокова схема на вградена система – комуникация</vt:lpstr>
      <vt:lpstr>Блокова схема на вградена система – обобщение</vt:lpstr>
      <vt:lpstr>Микроконтролери</vt:lpstr>
      <vt:lpstr>Микроконтролер</vt:lpstr>
      <vt:lpstr>Блокова схема на микроконтролер</vt:lpstr>
      <vt:lpstr>Основни параметри на микроконтролерите</vt:lpstr>
      <vt:lpstr>Програмиране на микроконтролери</vt:lpstr>
      <vt:lpstr>Записване на програмата</vt:lpstr>
      <vt:lpstr>Езици за програмиране на микроконтролери</vt:lpstr>
      <vt:lpstr>Езици за програмиране на микроконтролери</vt:lpstr>
      <vt:lpstr>Етапи на разработка на вградени системи</vt:lpstr>
      <vt:lpstr>Етапи на създаване на вградени системи</vt:lpstr>
      <vt:lpstr>Етапи на създаване на вградени системи</vt:lpstr>
      <vt:lpstr>Вградени системи</vt:lpstr>
      <vt:lpstr>Какво научихме днес?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2019-12-17T13:22:51Z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