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8"/>
  </p:notesMasterIdLst>
  <p:handoutMasterIdLst>
    <p:handoutMasterId r:id="rId29"/>
  </p:handoutMasterIdLst>
  <p:sldIdLst>
    <p:sldId id="473" r:id="rId3"/>
    <p:sldId id="479" r:id="rId4"/>
    <p:sldId id="508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16" r:id="rId13"/>
    <p:sldId id="517" r:id="rId14"/>
    <p:sldId id="518" r:id="rId15"/>
    <p:sldId id="519" r:id="rId16"/>
    <p:sldId id="520" r:id="rId17"/>
    <p:sldId id="521" r:id="rId18"/>
    <p:sldId id="522" r:id="rId19"/>
    <p:sldId id="523" r:id="rId20"/>
    <p:sldId id="524" r:id="rId21"/>
    <p:sldId id="525" r:id="rId22"/>
    <p:sldId id="526" r:id="rId23"/>
    <p:sldId id="538" r:id="rId24"/>
    <p:sldId id="539" r:id="rId25"/>
    <p:sldId id="477" r:id="rId26"/>
    <p:sldId id="540" r:id="rId2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CEAB58D1-F731-4AC5-B62D-E7DAB82E51AE}">
          <p14:sldIdLst>
            <p14:sldId id="473"/>
            <p14:sldId id="479"/>
          </p14:sldIdLst>
        </p14:section>
        <p14:section name="Untitled Section" id="{D0A5202C-39CF-418B-9DA6-A4030434762A}">
          <p14:sldIdLst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38"/>
            <p14:sldId id="539"/>
          </p14:sldIdLst>
        </p14:section>
        <p14:section name="Заключение" id="{0B99AA3E-BFB3-495A-A406-D2CB151C03AB}">
          <p14:sldIdLst>
            <p14:sldId id="477"/>
            <p14:sldId id="5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CC"/>
    <a:srgbClr val="FFA72A"/>
    <a:srgbClr val="FFF0D9"/>
    <a:srgbClr val="F0F5FA"/>
    <a:srgbClr val="1A8AFA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09FF99C3-59E9-4905-8784-1473FA9DF3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5878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5DCA426-5524-4924-8309-492901DAEC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5665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C3FA6DB-E960-4231-A7AD-128721ED76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5091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F379B45-B4CF-4732-A1CA-346C8AE276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8330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.gif"/><Relationship Id="rId7" Type="http://schemas.openxmlformats.org/officeDocument/2006/relationships/image" Target="../media/image29.png"/><Relationship Id="rId12" Type="http://schemas.openxmlformats.org/officeDocument/2006/relationships/image" Target="../media/image4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33.jpeg"/><Relationship Id="rId5" Type="http://schemas.openxmlformats.org/officeDocument/2006/relationships/image" Target="../media/image38.jpeg"/><Relationship Id="rId10" Type="http://schemas.openxmlformats.org/officeDocument/2006/relationships/image" Target="../media/image30.png"/><Relationship Id="rId4" Type="http://schemas.openxmlformats.org/officeDocument/2006/relationships/image" Target="../media/image37.jpe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it-kariera.mon.bg/e-learn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hyperlink" Target="https://mon.bg/" TargetMode="Externa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2812" y="690082"/>
            <a:ext cx="10577299" cy="788071"/>
          </a:xfrm>
        </p:spPr>
        <p:txBody>
          <a:bodyPr>
            <a:normAutofit/>
          </a:bodyPr>
          <a:lstStyle/>
          <a:p>
            <a:r>
              <a:rPr lang="bg-BG" sz="4800" dirty="0">
                <a:latin typeface="+mn-ea"/>
              </a:rPr>
              <a:t>Основи на електрониката</a:t>
            </a:r>
            <a:endParaRPr lang="x-none" altLang="en-US" sz="4800" dirty="0">
              <a:latin typeface="+mn-e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786999"/>
            <a:ext cx="7910298" cy="803801"/>
          </a:xfrm>
        </p:spPr>
        <p:txBody>
          <a:bodyPr>
            <a:normAutofit fontScale="97500"/>
          </a:bodyPr>
          <a:lstStyle/>
          <a:p>
            <a:r>
              <a:rPr lang="bg-BG" dirty="0"/>
              <a:t>Електроника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403126">
            <a:off x="4454673" y="3575296"/>
            <a:ext cx="266640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Електроника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18" name="Picture 17" descr="http://softuni.b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19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22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24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6"/>
                </a:rPr>
                <a:t>https://it-kariera.mon.bg/e-learning/</a:t>
              </a:r>
              <a:endParaRPr lang="en-GB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3331687"/>
            <a:ext cx="4176083" cy="2610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8314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Електрическа верига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143000"/>
            <a:ext cx="10969943" cy="5248275"/>
          </a:xfrm>
        </p:spPr>
        <p:txBody>
          <a:bodyPr/>
          <a:lstStyle/>
          <a:p>
            <a:pPr>
              <a:buNone/>
            </a:pPr>
            <a:r>
              <a:rPr lang="bg-BG" sz="2400" dirty="0"/>
              <a:t>     Съвкупност от елементи и преносни линии, които имат за цел да доставят и преобразуват електрическа енергия от източника до консуматора.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561" y="2286000"/>
            <a:ext cx="4352925" cy="4043842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F292265-A6DB-4B7B-B761-179F09C42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5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ОПИСАНИЕ НА ЕЛ. ВЕРИГИ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721" y="1143000"/>
            <a:ext cx="109712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ПРИНЦИПНИ ЕЛЕКТРИЧЕСКИ СХЕМИ</a:t>
            </a:r>
          </a:p>
          <a:p>
            <a:r>
              <a:rPr lang="bg-BG" sz="2800" dirty="0"/>
              <a:t>- всеки електронен елемент има условно графично означение (УГО)</a:t>
            </a:r>
            <a:endParaRPr lang="en-US" sz="2800" dirty="0"/>
          </a:p>
        </p:txBody>
      </p:sp>
      <p:pic>
        <p:nvPicPr>
          <p:cNvPr id="7" name="Picture 6" descr="PExdcr01CJ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913" y="2824012"/>
            <a:ext cx="5444966" cy="334818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2824014"/>
            <a:ext cx="5274796" cy="3348186"/>
          </a:xfr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CC026AD0-FC62-46DE-8FC7-A7FD9F7E5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67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ЕЛЕКТРОННА СХЕМА</a:t>
            </a:r>
            <a:endParaRPr lang="en-US" dirty="0"/>
          </a:p>
        </p:txBody>
      </p:sp>
      <p:pic>
        <p:nvPicPr>
          <p:cNvPr id="5" name="Content Placeholder 4" descr="kok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135" y="1219200"/>
            <a:ext cx="5600877" cy="2611263"/>
          </a:xfrm>
        </p:spPr>
      </p:pic>
      <p:pic>
        <p:nvPicPr>
          <p:cNvPr id="6" name="Picture 5" descr="elektrolit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9135" y="1264098"/>
            <a:ext cx="5348106" cy="2469702"/>
          </a:xfrm>
          <a:prstGeom prst="rect">
            <a:avLst/>
          </a:prstGeom>
        </p:spPr>
      </p:pic>
      <p:pic>
        <p:nvPicPr>
          <p:cNvPr id="7" name="Picture 6" descr="ba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6126" y="4114801"/>
            <a:ext cx="2437461" cy="1333333"/>
          </a:xfrm>
          <a:prstGeom prst="rect">
            <a:avLst/>
          </a:prstGeom>
        </p:spPr>
      </p:pic>
      <p:pic>
        <p:nvPicPr>
          <p:cNvPr id="8" name="Picture 7" descr="s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4033" y="4267200"/>
            <a:ext cx="2869094" cy="10952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8258" y="5486400"/>
            <a:ext cx="1816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Източник на</a:t>
            </a:r>
          </a:p>
          <a:p>
            <a:r>
              <a:rPr lang="bg-BG" dirty="0"/>
              <a:t>напрежение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45617" y="5334000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Ключ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29169" y="5410200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ЛАМПА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18782" y="403860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i="1" dirty="0"/>
              <a:t>име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0539" y="4724400"/>
            <a:ext cx="67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i="1" dirty="0"/>
              <a:t>УГО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06428" y="53340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i="1" dirty="0"/>
              <a:t>стойност</a:t>
            </a:r>
            <a:endParaRPr lang="en-US" i="1" dirty="0"/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3116023" y="4343400"/>
            <a:ext cx="609441" cy="15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6" idx="1"/>
          </p:cNvCxnSpPr>
          <p:nvPr/>
        </p:nvCxnSpPr>
        <p:spPr bwMode="auto">
          <a:xfrm>
            <a:off x="3014450" y="5257800"/>
            <a:ext cx="291978" cy="3070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5" idx="3"/>
          </p:cNvCxnSpPr>
          <p:nvPr/>
        </p:nvCxnSpPr>
        <p:spPr bwMode="auto">
          <a:xfrm flipH="1">
            <a:off x="1143993" y="4876800"/>
            <a:ext cx="550002" cy="784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 descr="lam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10436" y="4038600"/>
            <a:ext cx="1760776" cy="1295400"/>
          </a:xfrm>
          <a:prstGeom prst="rect">
            <a:avLst/>
          </a:prstGeom>
        </p:spPr>
      </p:pic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4F89A0CA-58F6-47D8-B5DA-48DE6318A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7872227" y="2918049"/>
            <a:ext cx="711015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7770654" y="2460849"/>
            <a:ext cx="1774845" cy="461665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g-BG" i="1" dirty="0"/>
              <a:t>проводници</a:t>
            </a:r>
            <a:endParaRPr lang="en-US" i="1" dirty="0"/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7161212" y="1851249"/>
            <a:ext cx="1625177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69668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ЗАЩО ЛАМПАТА СВЕТИ?</a:t>
            </a:r>
            <a:endParaRPr lang="en-US" dirty="0"/>
          </a:p>
        </p:txBody>
      </p:sp>
      <p:pic>
        <p:nvPicPr>
          <p:cNvPr id="5" name="Content Placeholder 4" descr="elektrolit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99502" y="1055292"/>
            <a:ext cx="6355135" cy="2456033"/>
          </a:xfrm>
        </p:spPr>
      </p:pic>
      <p:pic>
        <p:nvPicPr>
          <p:cNvPr id="6" name="Picture 5" descr="clo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8103" y="3950892"/>
            <a:ext cx="6379826" cy="2526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79968" y="2510135"/>
            <a:ext cx="248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i="1" dirty="0">
                <a:solidFill>
                  <a:sysClr val="windowText" lastClr="000000"/>
                </a:solidFill>
              </a:rPr>
              <a:t>отворена верига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9692" y="5558135"/>
            <a:ext cx="261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i="1" dirty="0">
                <a:solidFill>
                  <a:sysClr val="windowText" lastClr="000000"/>
                </a:solidFill>
              </a:rPr>
              <a:t>затворена верига</a:t>
            </a:r>
            <a:endParaRPr lang="en-US" i="1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8" descr="download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7974" y="2286000"/>
            <a:ext cx="2158438" cy="2828925"/>
          </a:xfrm>
          <a:prstGeom prst="rect">
            <a:avLst/>
          </a:prstGeom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12293DC9-1A1B-4CE0-9DA8-3B88A3A98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5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ватер аналогъ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2500" y="1228726"/>
            <a:ext cx="9923826" cy="52482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Водна аналогия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74949" y="320040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7207" y="464820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P2</a:t>
            </a:r>
          </a:p>
        </p:txBody>
      </p:sp>
      <p:cxnSp>
        <p:nvCxnSpPr>
          <p:cNvPr id="12" name="Straight Connector 11"/>
          <p:cNvCxnSpPr>
            <a:stCxn id="9" idx="3"/>
          </p:cNvCxnSpPr>
          <p:nvPr/>
        </p:nvCxnSpPr>
        <p:spPr bwMode="auto">
          <a:xfrm>
            <a:off x="4373804" y="3431233"/>
            <a:ext cx="1619036" cy="531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3758221" y="4267200"/>
            <a:ext cx="2133044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133122" y="3962400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ysClr val="windowText" lastClr="000000"/>
                </a:solidFill>
              </a:rPr>
              <a:t>Δ</a:t>
            </a:r>
            <a:r>
              <a:rPr lang="en-US" dirty="0">
                <a:solidFill>
                  <a:sysClr val="windowText" lastClr="000000"/>
                </a:solidFill>
              </a:rPr>
              <a:t>P = P1 – P2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31084" y="4343400"/>
            <a:ext cx="1404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>
                <a:solidFill>
                  <a:sysClr val="windowText" lastClr="000000"/>
                </a:solidFill>
              </a:rPr>
              <a:t>налягане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9888" y="1295401"/>
            <a:ext cx="1851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Q  </a:t>
            </a:r>
            <a:br>
              <a:rPr lang="bg-BG" dirty="0">
                <a:solidFill>
                  <a:sysClr val="windowText" lastClr="000000"/>
                </a:solidFill>
              </a:rPr>
            </a:br>
            <a:r>
              <a:rPr lang="bg-BG" b="1" dirty="0">
                <a:solidFill>
                  <a:sysClr val="windowText" lastClr="000000"/>
                </a:solidFill>
              </a:rPr>
              <a:t>воден дебит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23085" y="5865168"/>
            <a:ext cx="2233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>
                <a:solidFill>
                  <a:sysClr val="windowText" lastClr="000000"/>
                </a:solidFill>
              </a:rPr>
              <a:t>съпротивление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9040045" y="1981200"/>
            <a:ext cx="406294" cy="609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 bwMode="auto">
          <a:xfrm>
            <a:off x="9695782" y="4462363"/>
            <a:ext cx="243923" cy="140280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9243192" y="6019800"/>
            <a:ext cx="609441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205802" y="6062246"/>
            <a:ext cx="772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b="1" dirty="0">
                <a:solidFill>
                  <a:sysClr val="windowText" lastClr="000000"/>
                </a:solidFill>
              </a:rPr>
              <a:t>ТРЪБИ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2EC68719-C88F-4165-9E76-99DDEA8CC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67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АНАЛОГИЯ – ЕЛЕМЕНТИ</a:t>
            </a:r>
            <a:endParaRPr lang="en-US" dirty="0"/>
          </a:p>
        </p:txBody>
      </p:sp>
      <p:pic>
        <p:nvPicPr>
          <p:cNvPr id="5" name="Content Placeholder 4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54666" y="1077355"/>
            <a:ext cx="1728020" cy="1600200"/>
          </a:xfrm>
        </p:spPr>
      </p:pic>
      <p:pic>
        <p:nvPicPr>
          <p:cNvPr id="6" name="Picture 5" descr="water-pum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680" y="1066800"/>
            <a:ext cx="1955010" cy="1658037"/>
          </a:xfrm>
          <a:prstGeom prst="rect">
            <a:avLst/>
          </a:prstGeom>
        </p:spPr>
      </p:pic>
      <p:pic>
        <p:nvPicPr>
          <p:cNvPr id="7" name="Picture 6" descr="water-valve-or-gate-val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4266" y="2957499"/>
            <a:ext cx="1846792" cy="1385455"/>
          </a:xfrm>
          <a:prstGeom prst="rect">
            <a:avLst/>
          </a:prstGeom>
        </p:spPr>
      </p:pic>
      <p:pic>
        <p:nvPicPr>
          <p:cNvPr id="8" name="Picture 7" descr="download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77110" y="2964426"/>
            <a:ext cx="2283131" cy="1371600"/>
          </a:xfrm>
          <a:prstGeom prst="rect">
            <a:avLst/>
          </a:prstGeom>
        </p:spPr>
      </p:pic>
      <p:pic>
        <p:nvPicPr>
          <p:cNvPr id="9" name="Picture 8" descr="Water_Whee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00680" y="4582556"/>
            <a:ext cx="1782718" cy="1239571"/>
          </a:xfrm>
          <a:prstGeom prst="rect">
            <a:avLst/>
          </a:prstGeom>
        </p:spPr>
      </p:pic>
      <p:pic>
        <p:nvPicPr>
          <p:cNvPr id="11" name="Picture 10" descr="ba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43192" y="1229756"/>
            <a:ext cx="2437461" cy="1333333"/>
          </a:xfrm>
          <a:prstGeom prst="rect">
            <a:avLst/>
          </a:prstGeom>
        </p:spPr>
      </p:pic>
      <p:pic>
        <p:nvPicPr>
          <p:cNvPr id="12" name="Picture 11" descr="lam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51060" y="4506356"/>
            <a:ext cx="2006437" cy="1476133"/>
          </a:xfrm>
          <a:prstGeom prst="rect">
            <a:avLst/>
          </a:prstGeom>
        </p:spPr>
      </p:pic>
      <p:pic>
        <p:nvPicPr>
          <p:cNvPr id="13" name="Picture 12" descr="downloa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0353" y="5982803"/>
            <a:ext cx="2539021" cy="58095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9954207" y="6335155"/>
            <a:ext cx="1726750" cy="0"/>
          </a:xfrm>
          <a:prstGeom prst="line">
            <a:avLst/>
          </a:prstGeom>
          <a:ln w="76200">
            <a:solidFill>
              <a:srgbClr val="0097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sw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040046" y="3058555"/>
            <a:ext cx="2869094" cy="10952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7012" y="1515445"/>
            <a:ext cx="1817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ИЗТОЧНИК НА </a:t>
            </a:r>
          </a:p>
          <a:p>
            <a:r>
              <a:rPr lang="bg-BG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ЕНЕРГИЯ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012" y="3401335"/>
            <a:ext cx="1649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>
                <a:solidFill>
                  <a:srgbClr val="00B050"/>
                </a:solidFill>
              </a:rPr>
              <a:t>УПРАВЛЕНИЕ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012" y="4563446"/>
            <a:ext cx="2206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>
                <a:solidFill>
                  <a:srgbClr val="FFC000"/>
                </a:solidFill>
              </a:rPr>
              <a:t>КОНСУМАТОР/</a:t>
            </a:r>
          </a:p>
          <a:p>
            <a:r>
              <a:rPr lang="bg-BG" sz="2000" b="1" dirty="0">
                <a:solidFill>
                  <a:srgbClr val="FFC000"/>
                </a:solidFill>
              </a:rPr>
              <a:t>ПРЕОБРАЗУВАТЕЛ </a:t>
            </a:r>
          </a:p>
          <a:p>
            <a:r>
              <a:rPr lang="bg-BG" sz="2000" b="1" dirty="0">
                <a:solidFill>
                  <a:srgbClr val="FFC000"/>
                </a:solidFill>
              </a:rPr>
              <a:t>НА ЕНЕРГИЯ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11245"/>
            <a:ext cx="2453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rgbClr val="0097CC"/>
                </a:solidFill>
              </a:rPr>
              <a:t>ПРЕНОСНА СРЕДА</a:t>
            </a:r>
            <a:endParaRPr lang="en-US" sz="2000" b="1" dirty="0">
              <a:solidFill>
                <a:srgbClr val="0097CC"/>
              </a:solidFill>
            </a:endParaRPr>
          </a:p>
        </p:txBody>
      </p:sp>
      <p:pic>
        <p:nvPicPr>
          <p:cNvPr id="22" name="Picture 21" descr="download (7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13295" y="4546697"/>
            <a:ext cx="1015735" cy="1331259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 bwMode="auto">
          <a:xfrm>
            <a:off x="0" y="2829955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0" y="4506355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0" y="5954155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Slide Number Placeholder">
            <a:extLst>
              <a:ext uri="{FF2B5EF4-FFF2-40B4-BE49-F238E27FC236}">
                <a16:creationId xmlns:a16="http://schemas.microsoft.com/office/drawing/2014/main" id="{C451C53D-29FA-4430-9C06-5D7AEF42D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BF3A3-E684-468C-AB17-7871FBC4C4B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41715" b="39474"/>
          <a:stretch/>
        </p:blipFill>
        <p:spPr>
          <a:xfrm>
            <a:off x="6641484" y="6106535"/>
            <a:ext cx="2359356" cy="44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39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АНАЛОГИЯ – ФИЗИЧНИ ВЕЛИЧИНИ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228726"/>
            <a:ext cx="11688916" cy="5248275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bg-BG" sz="2800" b="1" dirty="0"/>
              <a:t>НАЛЯГАНЕ</a:t>
            </a:r>
            <a:r>
              <a:rPr lang="bg-BG" sz="2800" dirty="0"/>
              <a:t> – 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</a:rPr>
              <a:t>ЕЛЕКТРИЧЕСКО НАПРЕЖЕНИЕ,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U</a:t>
            </a:r>
          </a:p>
          <a:p>
            <a:pPr>
              <a:buFont typeface="Wingdings" pitchFamily="2" charset="2"/>
              <a:buChar char="Ø"/>
            </a:pPr>
            <a:r>
              <a:rPr lang="bg-BG" sz="2800" dirty="0"/>
              <a:t>Напрежение, Потенциална разлика;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bg-BG" sz="2800" dirty="0"/>
              <a:t>Дефинира се между две точки;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U = </a:t>
            </a:r>
            <a:r>
              <a:rPr lang="el-GR" sz="2800" dirty="0"/>
              <a:t>φ</a:t>
            </a:r>
            <a:r>
              <a:rPr lang="en-US" sz="2800" baseline="-25000" dirty="0"/>
              <a:t>2</a:t>
            </a:r>
            <a:r>
              <a:rPr lang="en-US" sz="2800" dirty="0"/>
              <a:t> –</a:t>
            </a:r>
            <a:r>
              <a:rPr lang="el-GR" sz="2800" dirty="0"/>
              <a:t> φ</a:t>
            </a:r>
            <a:r>
              <a:rPr lang="en-US" sz="2800" baseline="-25000" dirty="0"/>
              <a:t>1</a:t>
            </a:r>
            <a:r>
              <a:rPr lang="en-US" sz="2800" dirty="0"/>
              <a:t> [V]</a:t>
            </a:r>
            <a:r>
              <a:rPr lang="bg-BG" sz="2800" dirty="0"/>
              <a:t> ;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endParaRPr lang="bg-BG" sz="2800" dirty="0"/>
          </a:p>
          <a:p>
            <a:pPr>
              <a:buFont typeface="Wingdings" pitchFamily="2" charset="2"/>
              <a:buChar char="Ø"/>
            </a:pPr>
            <a:endParaRPr lang="bg-BG" sz="2800" dirty="0"/>
          </a:p>
          <a:p>
            <a:pPr>
              <a:buFont typeface="Wingdings" pitchFamily="2" charset="2"/>
              <a:buChar char="Ø"/>
            </a:pPr>
            <a:endParaRPr lang="bg-BG" sz="2800" dirty="0"/>
          </a:p>
          <a:p>
            <a:pPr>
              <a:buFont typeface="Wingdings" pitchFamily="2" charset="2"/>
              <a:buChar char="Ø"/>
            </a:pPr>
            <a:r>
              <a:rPr lang="bg-BG" sz="2800" dirty="0"/>
              <a:t>Мерна единица – </a:t>
            </a:r>
            <a:r>
              <a:rPr lang="bg-BG" sz="2800" b="1" dirty="0"/>
              <a:t>ВОЛТ</a:t>
            </a:r>
            <a:r>
              <a:rPr lang="en-US" sz="2800" b="1" dirty="0"/>
              <a:t> [V]</a:t>
            </a:r>
            <a:r>
              <a:rPr lang="bg-BG" sz="2800" dirty="0"/>
              <a:t> ;</a:t>
            </a:r>
          </a:p>
          <a:p>
            <a:pPr>
              <a:buFont typeface="Wingdings" pitchFamily="2" charset="2"/>
              <a:buChar char="Ø"/>
            </a:pPr>
            <a:endParaRPr lang="bg-BG" sz="2800" dirty="0"/>
          </a:p>
        </p:txBody>
      </p:sp>
      <p:pic>
        <p:nvPicPr>
          <p:cNvPr id="5" name="Picture 4" descr="b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0372" y="3376828"/>
            <a:ext cx="3302632" cy="1728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48993" y="3402153"/>
            <a:ext cx="489236" cy="55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ysClr val="windowText" lastClr="000000"/>
                </a:solidFill>
              </a:rPr>
              <a:t>φ</a:t>
            </a:r>
            <a:r>
              <a:rPr lang="en-US" baseline="-25000" dirty="0">
                <a:solidFill>
                  <a:sysClr val="windowText" lastClr="000000"/>
                </a:solidFill>
              </a:rPr>
              <a:t>2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8994" y="4392753"/>
            <a:ext cx="489236" cy="55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ysClr val="windowText" lastClr="000000"/>
                </a:solidFill>
              </a:rPr>
              <a:t>φ</a:t>
            </a:r>
            <a:r>
              <a:rPr lang="bg-BG" baseline="-25000" dirty="0">
                <a:solidFill>
                  <a:sysClr val="windowText" lastClr="000000"/>
                </a:solidFill>
              </a:rPr>
              <a:t>1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8387DFBD-E459-481E-A44D-040638348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10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АНАЛОГИЯ – ФИЗИЧНИ ВЕЛИЧИНИ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295400"/>
            <a:ext cx="11688916" cy="54260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 </a:t>
            </a:r>
            <a:r>
              <a:rPr lang="bg-BG" sz="2800" b="1" dirty="0"/>
              <a:t>ВОДЕН ПОТОК(ДЕБИТ) – 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</a:rPr>
              <a:t>ЕЛЕКТРИЧЕН ТОК,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I</a:t>
            </a:r>
            <a:endParaRPr lang="bg-BG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bg-BG" sz="2800" dirty="0"/>
              <a:t>Ток</a:t>
            </a:r>
            <a:r>
              <a:rPr lang="en-US" sz="2800" dirty="0"/>
              <a:t> ;</a:t>
            </a:r>
            <a:endParaRPr lang="bg-BG" sz="2800" dirty="0"/>
          </a:p>
          <a:p>
            <a:pPr>
              <a:buFont typeface="Wingdings" pitchFamily="2" charset="2"/>
              <a:buChar char="Ø"/>
            </a:pPr>
            <a:r>
              <a:rPr lang="bg-BG" sz="2800" dirty="0"/>
              <a:t> Електричен заряд</a:t>
            </a:r>
            <a:r>
              <a:rPr lang="en-US" sz="2800" dirty="0"/>
              <a:t> </a:t>
            </a:r>
            <a:r>
              <a:rPr lang="en-US" sz="2800" b="1" dirty="0"/>
              <a:t>q</a:t>
            </a:r>
            <a:r>
              <a:rPr lang="bg-BG" sz="2800" dirty="0"/>
              <a:t> преминал за единица време</a:t>
            </a:r>
            <a:r>
              <a:rPr lang="en-US" sz="2800" b="1" dirty="0"/>
              <a:t> t:</a:t>
            </a:r>
            <a:endParaRPr lang="bg-BG" sz="2800" b="1" dirty="0"/>
          </a:p>
          <a:p>
            <a:pPr>
              <a:buNone/>
            </a:pPr>
            <a:endParaRPr lang="bg-BG" sz="2800" dirty="0"/>
          </a:p>
          <a:p>
            <a:pPr algn="ctr"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I =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dq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/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[A]</a:t>
            </a:r>
          </a:p>
          <a:p>
            <a:pPr algn="ctr">
              <a:buNone/>
            </a:pPr>
            <a:endParaRPr lang="bg-BG" sz="28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bg-BG" sz="2800" b="1" dirty="0">
                <a:solidFill>
                  <a:srgbClr val="FF0000"/>
                </a:solidFill>
              </a:rPr>
              <a:t> </a:t>
            </a:r>
            <a:r>
              <a:rPr lang="bg-BG" sz="2800" dirty="0"/>
              <a:t>Мерна единица – </a:t>
            </a:r>
            <a:r>
              <a:rPr lang="bg-BG" sz="2800" b="1" dirty="0"/>
              <a:t>АМПЕР </a:t>
            </a:r>
            <a:r>
              <a:rPr lang="en-US" sz="2800" b="1" dirty="0"/>
              <a:t>[A]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/>
              <a:t>ГОЛЕМИНА И ПОСОКА.</a:t>
            </a:r>
          </a:p>
          <a:p>
            <a:pPr>
              <a:buFont typeface="Wingdings" pitchFamily="2" charset="2"/>
              <a:buChar char="Ø"/>
            </a:pPr>
            <a:r>
              <a:rPr lang="bg-BG" sz="2800" dirty="0"/>
              <a:t>Посоката на тока е от по-висок към по-нисък потенциал.</a:t>
            </a:r>
            <a:endParaRPr lang="en-US" sz="2800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D375C878-DB4F-448D-97E5-C35E7429B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83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АНАЛОГИЯ – ФИЗИЧНИ ВЕЛИЧНИ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b="1" dirty="0"/>
              <a:t>СЪПРОТИВЛЕНИЕ –</a:t>
            </a:r>
            <a:r>
              <a:rPr lang="bg-BG" sz="2800" b="1" dirty="0">
                <a:solidFill>
                  <a:srgbClr val="FF0000"/>
                </a:solidFill>
              </a:rPr>
              <a:t> 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</a:rPr>
              <a:t>ЕЛЕКТРИЧЕСКО СЪПРОТИВЛЕНИЕ,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sz="280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bg-BG" sz="2800" dirty="0"/>
              <a:t>  омично съпротивление</a:t>
            </a:r>
            <a:r>
              <a:rPr lang="en-US" sz="28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bg-BG" sz="2800" dirty="0"/>
              <a:t> </a:t>
            </a:r>
            <a:r>
              <a:rPr lang="en-US" sz="2800" dirty="0"/>
              <a:t> </a:t>
            </a:r>
            <a:r>
              <a:rPr lang="bg-BG" sz="2800" dirty="0"/>
              <a:t>противопоставя се на протичането на </a:t>
            </a:r>
            <a:r>
              <a:rPr lang="en-US" sz="2800" dirty="0"/>
              <a:t>   </a:t>
            </a:r>
            <a:r>
              <a:rPr lang="bg-BG" sz="2800" dirty="0"/>
              <a:t>електричния ток</a:t>
            </a:r>
            <a:r>
              <a:rPr lang="en-US" sz="28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bg-BG" sz="2800" dirty="0"/>
              <a:t>Къде има съпротивления:</a:t>
            </a:r>
          </a:p>
          <a:p>
            <a:pPr>
              <a:buNone/>
            </a:pPr>
            <a:r>
              <a:rPr lang="bg-BG" sz="2800" dirty="0"/>
              <a:t>   - консуматори;</a:t>
            </a:r>
          </a:p>
          <a:p>
            <a:pPr>
              <a:buNone/>
            </a:pPr>
            <a:r>
              <a:rPr lang="bg-BG" sz="2800" dirty="0"/>
              <a:t>   - неиделани проводници;</a:t>
            </a:r>
          </a:p>
          <a:p>
            <a:pPr>
              <a:buNone/>
            </a:pPr>
            <a:r>
              <a:rPr lang="bg-BG" sz="2800" dirty="0"/>
              <a:t>   - източници;</a:t>
            </a:r>
          </a:p>
          <a:p>
            <a:pPr>
              <a:buNone/>
            </a:pPr>
            <a:r>
              <a:rPr lang="bg-BG" sz="2800" dirty="0"/>
              <a:t>Мерна единица – </a:t>
            </a:r>
            <a:r>
              <a:rPr lang="bg-BG" sz="2800" b="1" dirty="0"/>
              <a:t>О</a:t>
            </a:r>
            <a:r>
              <a:rPr lang="en-US" sz="2800" b="1" dirty="0"/>
              <a:t>M [</a:t>
            </a:r>
            <a:r>
              <a:rPr lang="el-GR" sz="2800" b="1" dirty="0"/>
              <a:t>Ω</a:t>
            </a:r>
            <a:r>
              <a:rPr lang="en-US" sz="2800" b="1" dirty="0"/>
              <a:t>]</a:t>
            </a:r>
            <a:endParaRPr lang="bg-BG" sz="2800" b="1" dirty="0"/>
          </a:p>
          <a:p>
            <a:pPr>
              <a:buNone/>
            </a:pPr>
            <a:r>
              <a:rPr lang="bg-BG" sz="3600" dirty="0"/>
              <a:t> </a:t>
            </a:r>
            <a:endParaRPr lang="en-US" sz="3600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0C1A940E-6468-4BF7-828D-A12EE324B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67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Електрическото напрежение се измерва с уред наречен ВОЛТМЕТЪР;</a:t>
            </a:r>
          </a:p>
          <a:p>
            <a:r>
              <a:rPr lang="bg-BG" dirty="0"/>
              <a:t>Включва се успоредно на веригата в която се измерва напрежението; </a:t>
            </a:r>
          </a:p>
          <a:p>
            <a:r>
              <a:rPr lang="bg-BG" dirty="0"/>
              <a:t>Безкрайно (огромно) вътрешно съпротивление;</a:t>
            </a:r>
          </a:p>
          <a:p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ИЗМЕРВАНЕ НА НАПРЕЖЕНИЕ</a:t>
            </a:r>
          </a:p>
        </p:txBody>
      </p:sp>
      <p:pic>
        <p:nvPicPr>
          <p:cNvPr id="5" name="Picture 4" descr="r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3812" y="4371490"/>
            <a:ext cx="5966367" cy="2071220"/>
          </a:xfrm>
          <a:prstGeom prst="rect">
            <a:avLst/>
          </a:prstGeom>
        </p:spPr>
      </p:pic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212" y="4509845"/>
            <a:ext cx="2657841" cy="179451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3340FAE-7210-4B86-A47F-C16392BDA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1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Какво </a:t>
            </a:r>
            <a:r>
              <a:rPr lang="bg-BG"/>
              <a:t>е електроника?</a:t>
            </a:r>
            <a:endParaRPr lang="bg-BG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Електрически вериги и ел. величини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Основни елементи в ел. вериги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Закони на Ом и Кирхоф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Измерване на основни ел. величини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BDA4244-F873-409A-AAB8-85470B717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300" dirty="0"/>
              <a:t>Електрическото напрежение се измерва с уред наречен АМПЕРМЕТЪР;</a:t>
            </a:r>
          </a:p>
          <a:p>
            <a:r>
              <a:rPr lang="bg-BG" sz="3300" dirty="0"/>
              <a:t>Включва се последователно в клона, в който се измерва тока; </a:t>
            </a:r>
          </a:p>
          <a:p>
            <a:r>
              <a:rPr lang="bg-BG" sz="3300" dirty="0"/>
              <a:t>Нулево (малко) вътрешно съпротивление;</a:t>
            </a:r>
          </a:p>
          <a:p>
            <a:endParaRPr lang="bg-BG" sz="33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ИЗМЕРВАНЕ НА ТОК</a:t>
            </a:r>
          </a:p>
        </p:txBody>
      </p:sp>
      <p:pic>
        <p:nvPicPr>
          <p:cNvPr id="6" name="Picture 5" descr="-0-350a-dc-96x96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1012" y="4355870"/>
            <a:ext cx="2437765" cy="1828800"/>
          </a:xfrm>
          <a:prstGeom prst="rect">
            <a:avLst/>
          </a:prstGeom>
        </p:spPr>
      </p:pic>
      <p:pic>
        <p:nvPicPr>
          <p:cNvPr id="7" name="Picture 6" descr="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4412" y="4038600"/>
            <a:ext cx="3392017" cy="2227956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9FDB6ADA-C721-4824-A205-67A4B3688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82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Електрическото съпротивление се измерва с уред наречен ОММЕТЪР;</a:t>
            </a:r>
          </a:p>
          <a:p>
            <a:r>
              <a:rPr lang="bg-BG" dirty="0"/>
              <a:t>Включва се успоредно на консуматора върху който се мери съпротивлението, като преварително трябва да бъде изкючено захранването му и останалата част от веригата.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ИЗМЕРВАНЕ НА СЪПРОТИВЛЕНИЕ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ACE7CD8-8865-4672-9961-37877ECCE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52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ИЗМЕРВАТЕЛНИ УРЕДИ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err="1"/>
              <a:t>Мултицет</a:t>
            </a:r>
            <a:r>
              <a:rPr lang="bg-BG" b="1" dirty="0"/>
              <a:t> (</a:t>
            </a:r>
            <a:r>
              <a:rPr lang="bg-BG" b="1" dirty="0" err="1"/>
              <a:t>мултимер</a:t>
            </a:r>
            <a:r>
              <a:rPr lang="bg-BG" b="1" dirty="0"/>
              <a:t>)</a:t>
            </a:r>
            <a:r>
              <a:rPr lang="bg-BG" dirty="0"/>
              <a:t>: комбиниран преносим цифров измервателен уред.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A94.0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5074" y="2590801"/>
            <a:ext cx="5056787" cy="3862386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91DE80E-1E98-44F8-9A24-22510AE7B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74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ИЗМЕРВАТЕЛНИ УРЕДИ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pPr>
              <a:buNone/>
            </a:pPr>
            <a:r>
              <a:rPr lang="bg-BG" b="1" dirty="0"/>
              <a:t>Осцилоскоп, Спектороанализатор....</a:t>
            </a:r>
          </a:p>
          <a:p>
            <a:pPr>
              <a:buNone/>
            </a:pPr>
            <a:r>
              <a:rPr lang="bg-BG" dirty="0"/>
              <a:t> - освен количествена оценка, позовляват и графична визуализация на измерваниете величини.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product_large_454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3556" y="3505200"/>
            <a:ext cx="5417256" cy="2819400"/>
          </a:xfrm>
          <a:prstGeom prst="rect">
            <a:avLst/>
          </a:prstGeom>
        </p:spPr>
      </p:pic>
      <p:pic>
        <p:nvPicPr>
          <p:cNvPr id="6" name="Picture 5" descr="product_2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812" y="3200400"/>
            <a:ext cx="5205644" cy="312420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47A26B3-D51B-40D3-985F-8DCD8B59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55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+mn-ea"/>
              </a:rPr>
              <a:t>Вградени системи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28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151121"/>
            <a:ext cx="11891975" cy="5570355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en-US" sz="2900" dirty="0"/>
          </a:p>
          <a:p>
            <a:endParaRPr lang="bg-BG" sz="2900" dirty="0"/>
          </a:p>
          <a:p>
            <a:r>
              <a:rPr lang="bg-BG" sz="2900" dirty="0"/>
              <a:t>Курсът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Logo CC-BY-NC-SA">
            <a:hlinkClick r:id="rId3"/>
            <a:extLst>
              <a:ext uri="{FF2B5EF4-FFF2-40B4-BE49-F238E27FC236}">
                <a16:creationId xmlns:a16="http://schemas.microsoft.com/office/drawing/2014/main" id="{F7FF078B-D7E3-4FDC-B697-3E0B738E7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06" y="5344010"/>
            <a:ext cx="2946413" cy="1056790"/>
          </a:xfrm>
          <a:prstGeom prst="rect">
            <a:avLst/>
          </a:prstGeom>
        </p:spPr>
      </p:pic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2589212" y="2954298"/>
            <a:ext cx="6749003" cy="1160502"/>
            <a:chOff x="2850609" y="2610725"/>
            <a:chExt cx="6749003" cy="1160502"/>
          </a:xfrm>
        </p:grpSpPr>
        <p:pic>
          <p:nvPicPr>
            <p:cNvPr id="10" name="Logo IT Career" descr="A close up of a logo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609" y="2616473"/>
              <a:ext cx="3360364" cy="1149012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7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913" y="2610725"/>
              <a:ext cx="2517699" cy="1160502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144ABA6-B0FD-4A55-9B3B-163B2C65F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3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електроника?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573" y="1228726"/>
            <a:ext cx="10969943" cy="5248275"/>
          </a:xfrm>
        </p:spPr>
        <p:txBody>
          <a:bodyPr/>
          <a:lstStyle/>
          <a:p>
            <a:pPr>
              <a:buNone/>
            </a:pPr>
            <a:r>
              <a:rPr lang="bg-BG" dirty="0"/>
              <a:t>     </a:t>
            </a:r>
            <a:r>
              <a:rPr lang="bg-BG" sz="2400" b="1" u="sng" dirty="0">
                <a:solidFill>
                  <a:schemeClr val="tx2">
                    <a:lumMod val="75000"/>
                  </a:schemeClr>
                </a:solidFill>
              </a:rPr>
              <a:t>Електроника: </a:t>
            </a:r>
            <a:r>
              <a:rPr lang="bg-BG" sz="2400" dirty="0"/>
              <a:t> инженерна наука, чиято цел е генериране, разпространение и управление на електрическа енергия.</a:t>
            </a:r>
            <a:endParaRPr lang="bg-BG" dirty="0"/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1266" y="2586037"/>
            <a:ext cx="4899490" cy="2290763"/>
          </a:xfrm>
          <a:prstGeom prst="rect">
            <a:avLst/>
          </a:prstGeom>
        </p:spPr>
      </p:pic>
      <p:pic>
        <p:nvPicPr>
          <p:cNvPr id="9" name="Picture 8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0885" y="4267200"/>
            <a:ext cx="4951190" cy="2471738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294" y="3352800"/>
            <a:ext cx="5561151" cy="2336292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23B1AA2-5955-4137-A04E-71347EACD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4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152400"/>
            <a:ext cx="11295657" cy="1110780"/>
          </a:xfrm>
        </p:spPr>
        <p:txBody>
          <a:bodyPr>
            <a:noAutofit/>
          </a:bodyPr>
          <a:lstStyle/>
          <a:p>
            <a:r>
              <a:rPr lang="bg-BG" dirty="0"/>
              <a:t>Видове материали спрямо електричните им свойства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066800"/>
            <a:ext cx="11071516" cy="4876800"/>
          </a:xfrm>
        </p:spPr>
        <p:txBody>
          <a:bodyPr/>
          <a:lstStyle/>
          <a:p>
            <a:endParaRPr lang="bg-BG" dirty="0"/>
          </a:p>
          <a:p>
            <a:r>
              <a:rPr lang="bg-BG" b="1" dirty="0">
                <a:solidFill>
                  <a:schemeClr val="tx2">
                    <a:lumMod val="50000"/>
                  </a:schemeClr>
                </a:solidFill>
              </a:rPr>
              <a:t>Проводници</a:t>
            </a:r>
            <a:r>
              <a:rPr lang="bg-BG" dirty="0"/>
              <a:t> – имат свободни електрически заряди(токоносители): метали, електролити, йонизиран газ.</a:t>
            </a:r>
          </a:p>
          <a:p>
            <a:r>
              <a:rPr lang="bg-BG" b="1" dirty="0">
                <a:solidFill>
                  <a:schemeClr val="tx2">
                    <a:lumMod val="50000"/>
                  </a:schemeClr>
                </a:solidFill>
              </a:rPr>
              <a:t>Полупроводници</a:t>
            </a:r>
            <a:r>
              <a:rPr lang="bg-BG" dirty="0"/>
              <a:t> – силиций, германий, </a:t>
            </a:r>
            <a:r>
              <a:rPr lang="en-US" dirty="0" err="1"/>
              <a:t>GaAs</a:t>
            </a:r>
            <a:r>
              <a:rPr lang="en-US" dirty="0"/>
              <a:t>….</a:t>
            </a:r>
            <a:endParaRPr lang="bg-BG" dirty="0"/>
          </a:p>
          <a:p>
            <a:r>
              <a:rPr lang="bg-BG" b="1" dirty="0">
                <a:solidFill>
                  <a:schemeClr val="tx2">
                    <a:lumMod val="50000"/>
                  </a:schemeClr>
                </a:solidFill>
              </a:rPr>
              <a:t>Диелектрици(Изолатори)</a:t>
            </a:r>
            <a:r>
              <a:rPr lang="en-US" dirty="0"/>
              <a:t> – </a:t>
            </a:r>
            <a:r>
              <a:rPr lang="bg-BG" dirty="0"/>
              <a:t>нямат свободни електрически заряди.</a:t>
            </a:r>
            <a:endParaRPr lang="en-US" dirty="0"/>
          </a:p>
        </p:txBody>
      </p:sp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1164" y="4876800"/>
            <a:ext cx="3663308" cy="18288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CE9ED61-E0EE-44E9-ACE0-6FBD9512D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4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Проводници</a:t>
            </a:r>
            <a:endParaRPr lang="en-US" dirty="0"/>
          </a:p>
        </p:txBody>
      </p:sp>
      <p:pic>
        <p:nvPicPr>
          <p:cNvPr id="5" name="Content Placeholder 4" descr="19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720" y="1219200"/>
            <a:ext cx="4062942" cy="2819400"/>
          </a:xfrm>
        </p:spPr>
      </p:pic>
      <p:sp>
        <p:nvSpPr>
          <p:cNvPr id="7" name="TextBox 6"/>
          <p:cNvSpPr txBox="1"/>
          <p:nvPr/>
        </p:nvSpPr>
        <p:spPr>
          <a:xfrm>
            <a:off x="47899" y="4114801"/>
            <a:ext cx="4751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/>
              <a:t>Метална решетка с електронен газ съставен от велентните електрони.</a:t>
            </a:r>
          </a:p>
        </p:txBody>
      </p:sp>
      <p:pic>
        <p:nvPicPr>
          <p:cNvPr id="8" name="Picture 7" descr="elektrol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8119" y="1066800"/>
            <a:ext cx="5688118" cy="32308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48631" y="4274404"/>
            <a:ext cx="5173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b="1" dirty="0">
                <a:solidFill>
                  <a:srgbClr val="00B050"/>
                </a:solidFill>
              </a:rPr>
              <a:t>Електролит- разтвор, в който има свободни ел. заряди –</a:t>
            </a:r>
          </a:p>
          <a:p>
            <a:r>
              <a:rPr lang="bg-BG" sz="1600" b="1" dirty="0">
                <a:solidFill>
                  <a:srgbClr val="00B050"/>
                </a:solidFill>
              </a:rPr>
              <a:t> електрони и йони.</a:t>
            </a:r>
          </a:p>
        </p:txBody>
      </p:sp>
      <p:pic>
        <p:nvPicPr>
          <p:cNvPr id="10" name="Picture 9" descr="downloa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20" y="5029201"/>
            <a:ext cx="3605861" cy="1685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78717" y="5562601"/>
            <a:ext cx="2138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>
                <a:solidFill>
                  <a:schemeClr val="accent1">
                    <a:lumMod val="50000"/>
                  </a:schemeClr>
                </a:solidFill>
              </a:rPr>
              <a:t>Йонизиран газ</a:t>
            </a:r>
          </a:p>
          <a:p>
            <a:r>
              <a:rPr lang="bg-BG" b="1" dirty="0">
                <a:solidFill>
                  <a:schemeClr val="accent1">
                    <a:lumMod val="50000"/>
                  </a:schemeClr>
                </a:solidFill>
              </a:rPr>
              <a:t>   (Плазма)</a:t>
            </a:r>
          </a:p>
        </p:txBody>
      </p:sp>
      <p:pic>
        <p:nvPicPr>
          <p:cNvPr id="12" name="Picture 11" descr="metal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0912" y="1828801"/>
            <a:ext cx="3148780" cy="2066925"/>
          </a:xfrm>
          <a:prstGeom prst="rect">
            <a:avLst/>
          </a:prstGeom>
        </p:spPr>
      </p:pic>
      <p:pic>
        <p:nvPicPr>
          <p:cNvPr id="13" name="Picture 12" descr="anteni-parametri-i-razprostranenie-na-emv_html_m6ad7544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25795" y="4929808"/>
            <a:ext cx="4062942" cy="1722783"/>
          </a:xfrm>
          <a:prstGeom prst="rect">
            <a:avLst/>
          </a:prstGeom>
        </p:spPr>
      </p:pic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7C85104D-01FA-4D6D-BED1-2804E6220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Диелектрици (изолатори)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g-BG" sz="3200" dirty="0"/>
              <a:t>     Материали, през които не могат да преминават електрични заряди. Те нямат </a:t>
            </a:r>
            <a:r>
              <a:rPr lang="bg-BG" sz="3200" u="sng" dirty="0"/>
              <a:t>свободни</a:t>
            </a:r>
            <a:r>
              <a:rPr lang="bg-BG" sz="3200" dirty="0"/>
              <a:t> електрични заряди.</a:t>
            </a:r>
          </a:p>
          <a:p>
            <a:pPr>
              <a:buNone/>
            </a:pPr>
            <a:r>
              <a:rPr lang="bg-BG" sz="3200" dirty="0"/>
              <a:t>  - гума, стъкло, пластмаси, бакелит, дърво(сухо), масла, дестилирана вода, въздух...</a:t>
            </a:r>
          </a:p>
          <a:p>
            <a:pPr>
              <a:buNone/>
            </a:pPr>
            <a:endParaRPr lang="bg-BG" sz="4000" dirty="0"/>
          </a:p>
          <a:p>
            <a:pPr>
              <a:buNone/>
            </a:pPr>
            <a:endParaRPr lang="bg-BG" sz="4000" dirty="0"/>
          </a:p>
        </p:txBody>
      </p:sp>
      <p:pic>
        <p:nvPicPr>
          <p:cNvPr id="5" name="Picture 4" descr="download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9133" y="3733800"/>
            <a:ext cx="5078677" cy="2840182"/>
          </a:xfrm>
          <a:prstGeom prst="rect">
            <a:avLst/>
          </a:prstGeom>
        </p:spPr>
      </p:pic>
      <p:pic>
        <p:nvPicPr>
          <p:cNvPr id="7" name="Picture 6" descr="electric-power-transfor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9898" y="3962400"/>
            <a:ext cx="3453500" cy="25908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39E7283-9015-4587-933E-D231C6447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3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ПОЛУПРОВОДНИЦИ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69" y="1228725"/>
            <a:ext cx="10969943" cy="5248275"/>
          </a:xfrm>
        </p:spPr>
        <p:txBody>
          <a:bodyPr>
            <a:normAutofit/>
          </a:bodyPr>
          <a:lstStyle/>
          <a:p>
            <a:r>
              <a:rPr lang="bg-BG" sz="3200" dirty="0"/>
              <a:t>Нито проводник, нито диелектрик</a:t>
            </a:r>
          </a:p>
          <a:p>
            <a:r>
              <a:rPr lang="bg-BG" sz="3200" dirty="0"/>
              <a:t>При едни условия е проводник, при други диелектрик: напр. при загряване, осветяване прилагане на ел. поле... се освобождават електрични заряди.</a:t>
            </a:r>
          </a:p>
          <a:p>
            <a:r>
              <a:rPr lang="bg-BG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ОСНОВА НА КОМПЮТЪРНИТЕ ТЕХНОЛОГИИ</a:t>
            </a:r>
          </a:p>
          <a:p>
            <a:r>
              <a:rPr lang="bg-BG" sz="3200" dirty="0"/>
              <a:t>Силиций, Германий.....</a:t>
            </a:r>
          </a:p>
          <a:p>
            <a:pPr>
              <a:buNone/>
            </a:pPr>
            <a:endParaRPr lang="en-US" sz="4000" dirty="0"/>
          </a:p>
        </p:txBody>
      </p:sp>
      <p:pic>
        <p:nvPicPr>
          <p:cNvPr id="5" name="Picture 4" descr="download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1722" y="4343400"/>
            <a:ext cx="4361277" cy="19812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DEC1545-CE99-41C8-A7D2-C9D49A5AC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0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ИЗТОЧНИЦИ НА ЕЛЕКТРИЧЕСКА ЕНЕРГИЯ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219200"/>
            <a:ext cx="8913891" cy="5248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g-BG" dirty="0"/>
              <a:t>   </a:t>
            </a:r>
            <a:r>
              <a:rPr lang="bg-BG" sz="2800" dirty="0"/>
              <a:t>Преобразуват някакъв вид енергия в електрическа енергия -&gt; струпване електрически заряди</a:t>
            </a:r>
            <a:r>
              <a:rPr lang="bg-BG" sz="3200" dirty="0"/>
              <a:t>.</a:t>
            </a:r>
            <a:endParaRPr lang="bg-BG" sz="4000" dirty="0"/>
          </a:p>
          <a:p>
            <a:pPr>
              <a:buFont typeface="Wingdings" pitchFamily="2" charset="2"/>
              <a:buChar char="q"/>
            </a:pPr>
            <a:r>
              <a:rPr lang="bg-BG" sz="2000" b="1" dirty="0"/>
              <a:t>механична</a:t>
            </a:r>
            <a:r>
              <a:rPr lang="bg-BG" sz="2000" dirty="0"/>
              <a:t>: динамото на велосипеда, ветрогенератор, турбина във ВЕЦ....</a:t>
            </a:r>
          </a:p>
          <a:p>
            <a:pPr>
              <a:buFont typeface="Wingdings" pitchFamily="2" charset="2"/>
              <a:buChar char="q"/>
            </a:pPr>
            <a:r>
              <a:rPr lang="bg-BG" sz="2000" b="1" dirty="0"/>
              <a:t>химическа</a:t>
            </a:r>
            <a:r>
              <a:rPr lang="bg-BG" sz="2000" dirty="0"/>
              <a:t>: алкални батерии, литиево-йонни батерии, оловни акумулатори....</a:t>
            </a:r>
          </a:p>
          <a:p>
            <a:pPr>
              <a:buFont typeface="Wingdings" pitchFamily="2" charset="2"/>
              <a:buChar char="q"/>
            </a:pPr>
            <a:r>
              <a:rPr lang="bg-BG" sz="2000" b="1" dirty="0"/>
              <a:t>ядрена енергия</a:t>
            </a:r>
            <a:r>
              <a:rPr lang="bg-BG" sz="2000" dirty="0"/>
              <a:t>: АЕЦ(делене на урана), термоядрен синтез(синтез на водорода);</a:t>
            </a:r>
          </a:p>
          <a:p>
            <a:pPr>
              <a:buFont typeface="Wingdings" pitchFamily="2" charset="2"/>
              <a:buChar char="q"/>
            </a:pPr>
            <a:r>
              <a:rPr lang="bg-BG" sz="2000" b="1" dirty="0"/>
              <a:t>топлинна</a:t>
            </a:r>
            <a:r>
              <a:rPr lang="bg-BG" sz="2000" dirty="0"/>
              <a:t>: термобатерии;</a:t>
            </a:r>
          </a:p>
          <a:p>
            <a:pPr>
              <a:buFont typeface="Wingdings" pitchFamily="2" charset="2"/>
              <a:buChar char="q"/>
            </a:pPr>
            <a:r>
              <a:rPr lang="bg-BG" sz="2000" b="1" dirty="0"/>
              <a:t>магнитна</a:t>
            </a:r>
            <a:r>
              <a:rPr lang="bg-BG" sz="2000" dirty="0"/>
              <a:t>:  </a:t>
            </a:r>
            <a:r>
              <a:rPr lang="en-US" sz="2000" dirty="0"/>
              <a:t>RFID</a:t>
            </a:r>
            <a:r>
              <a:rPr lang="bg-BG" sz="2000" dirty="0"/>
              <a:t> пасивна карта;</a:t>
            </a:r>
          </a:p>
          <a:p>
            <a:pPr>
              <a:buFont typeface="Wingdings" pitchFamily="2" charset="2"/>
              <a:buChar char="q"/>
            </a:pPr>
            <a:r>
              <a:rPr lang="bg-BG" sz="2000" b="1" dirty="0"/>
              <a:t>електрично поле: </a:t>
            </a:r>
            <a:r>
              <a:rPr lang="bg-BG" sz="2000" dirty="0"/>
              <a:t>кондензаторни батерии;</a:t>
            </a:r>
          </a:p>
          <a:p>
            <a:pPr>
              <a:buFont typeface="Wingdings" pitchFamily="2" charset="2"/>
              <a:buChar char="q"/>
            </a:pPr>
            <a:r>
              <a:rPr lang="bg-BG" sz="2000" b="1" dirty="0"/>
              <a:t>светлиннна</a:t>
            </a:r>
            <a:r>
              <a:rPr lang="bg-BG" sz="2000" dirty="0"/>
              <a:t>: </a:t>
            </a:r>
            <a:r>
              <a:rPr lang="bg-BG" sz="2000" dirty="0" err="1"/>
              <a:t>фотоволтаици</a:t>
            </a:r>
            <a:r>
              <a:rPr lang="bg-BG" sz="2000" dirty="0"/>
              <a:t>.</a:t>
            </a:r>
            <a:endParaRPr lang="en-US" dirty="0"/>
          </a:p>
        </p:txBody>
      </p:sp>
      <p:pic>
        <p:nvPicPr>
          <p:cNvPr id="6" name="Picture 5" descr="Horizontal-Axis-Wind-Turbin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47914" y="2057400"/>
            <a:ext cx="2220444" cy="4419600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788EAFD-CB0B-4F6B-BCB1-D59C16BD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5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Консуматори</a:t>
            </a:r>
            <a:endParaRPr lang="en-US" dirty="0"/>
          </a:p>
        </p:txBody>
      </p:sp>
      <p:pic>
        <p:nvPicPr>
          <p:cNvPr id="5" name="Content Placeholder 4" descr="downloa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99599" y="914400"/>
            <a:ext cx="6866813" cy="5410200"/>
          </a:xfrm>
        </p:spPr>
      </p:pic>
      <p:sp>
        <p:nvSpPr>
          <p:cNvPr id="6" name="Rectangle 5"/>
          <p:cNvSpPr/>
          <p:nvPr/>
        </p:nvSpPr>
        <p:spPr>
          <a:xfrm>
            <a:off x="227012" y="1194183"/>
            <a:ext cx="4367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Преобразуват електрическата енергия в друг вид енергия.</a:t>
            </a:r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222B063-5D15-4FBB-A82C-F91A53763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32561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7155</TotalTime>
  <Words>872</Words>
  <Application>Microsoft Office PowerPoint</Application>
  <PresentationFormat>Custom</PresentationFormat>
  <Paragraphs>167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Courier New</vt:lpstr>
      <vt:lpstr>Wingdings</vt:lpstr>
      <vt:lpstr>Wingdings 2</vt:lpstr>
      <vt:lpstr>SoftUni 16x9</vt:lpstr>
      <vt:lpstr>Основи на електрониката</vt:lpstr>
      <vt:lpstr>Съдържание</vt:lpstr>
      <vt:lpstr>Какво е електроника?</vt:lpstr>
      <vt:lpstr>Видове материали спрямо електричните им свойства</vt:lpstr>
      <vt:lpstr>Проводници</vt:lpstr>
      <vt:lpstr>Диелектрици (изолатори)</vt:lpstr>
      <vt:lpstr>ПОЛУПРОВОДНИЦИ</vt:lpstr>
      <vt:lpstr>ИЗТОЧНИЦИ НА ЕЛЕКТРИЧЕСКА ЕНЕРГИЯ</vt:lpstr>
      <vt:lpstr>Консуматори</vt:lpstr>
      <vt:lpstr>Електрическа верига</vt:lpstr>
      <vt:lpstr>ОПИСАНИЕ НА ЕЛ. ВЕРИГИ</vt:lpstr>
      <vt:lpstr>ЕЛЕКТРОННА СХЕМА</vt:lpstr>
      <vt:lpstr>ЗАЩО ЛАМПАТА СВЕТИ?</vt:lpstr>
      <vt:lpstr>Водна аналогия</vt:lpstr>
      <vt:lpstr>АНАЛОГИЯ – ЕЛЕМЕНТИ</vt:lpstr>
      <vt:lpstr>АНАЛОГИЯ – ФИЗИЧНИ ВЕЛИЧИНИ</vt:lpstr>
      <vt:lpstr>АНАЛОГИЯ – ФИЗИЧНИ ВЕЛИЧИНИ</vt:lpstr>
      <vt:lpstr>АНАЛОГИЯ – ФИЗИЧНИ ВЕЛИЧНИ</vt:lpstr>
      <vt:lpstr>ИЗМЕРВАНЕ НА НАПРЕЖЕНИЕ</vt:lpstr>
      <vt:lpstr>ИЗМЕРВАНЕ НА ТОК</vt:lpstr>
      <vt:lpstr>ИЗМЕРВАНЕ НА СЪПРОТИВЛЕНИЕ</vt:lpstr>
      <vt:lpstr>ИЗМЕРВАТЕЛНИ УРЕДИ</vt:lpstr>
      <vt:lpstr>ИЗМЕРВАТЕЛНИ УРЕДИ</vt:lpstr>
      <vt:lpstr>Вградени системи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318</cp:revision>
  <dcterms:created xsi:type="dcterms:W3CDTF">2014-01-02T17:00:34Z</dcterms:created>
  <dcterms:modified xsi:type="dcterms:W3CDTF">2019-12-17T13:34:53Z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