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8"/>
  </p:notesMasterIdLst>
  <p:handoutMasterIdLst>
    <p:handoutMasterId r:id="rId19"/>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508"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p:cNvSpPr>
          <p:nvPr>
            <p:ph type="body"/>
          </p:nvPr>
        </p:nvSpPr>
        <p:spPr>
          <a:xfrm>
            <a:off x="380880" y="4343400"/>
            <a:ext cx="6095160" cy="4114080"/>
          </a:xfrm>
          <a:prstGeom prst="rect">
            <a:avLst/>
          </a:prstGeom>
        </p:spPr>
        <p:txBody>
          <a:bodyPr lIns="0" tIns="0" rIns="0" bIns="0">
            <a:noAutofit/>
          </a:bodyPr>
          <a:lstStyle/>
          <a:p>
            <a:endParaRPr lang="bg-BG" sz="2000" b="0" strike="noStrike" spc="-1">
              <a:latin typeface="Arial"/>
            </a:endParaRPr>
          </a:p>
        </p:txBody>
      </p:sp>
      <p:sp>
        <p:nvSpPr>
          <p:cNvPr id="234"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bg-BG" sz="1000" b="0" strike="noStrike" spc="-1">
                <a:solidFill>
                  <a:srgbClr val="000000"/>
                </a:solidFill>
                <a:latin typeface="+mn-lt"/>
                <a:ea typeface="+mn-ea"/>
              </a:rPr>
              <a:t>© Software University Foundation – </a:t>
            </a:r>
            <a:r>
              <a:rPr lang="bg-BG" sz="1000" b="0" u="sng" strike="noStrike" spc="-1">
                <a:solidFill>
                  <a:srgbClr val="000000"/>
                </a:solidFill>
                <a:uFill>
                  <a:solidFill>
                    <a:srgbClr val="FFFFFF"/>
                  </a:solidFill>
                </a:uFill>
                <a:latin typeface="+mn-lt"/>
                <a:ea typeface="+mn-ea"/>
                <a:hlinkClick r:id="rId3"/>
              </a:rPr>
              <a:t>http://softuni.org</a:t>
            </a:r>
            <a:endParaRPr lang="bg-BG" sz="1000" b="0" strike="noStrike" spc="-1">
              <a:latin typeface="Arial"/>
            </a:endParaRPr>
          </a:p>
          <a:p>
            <a:pPr>
              <a:lnSpc>
                <a:spcPct val="100000"/>
              </a:lnSpc>
            </a:pPr>
            <a:r>
              <a:rPr lang="bg-BG" sz="1000" b="0" strike="noStrike" spc="-1">
                <a:solidFill>
                  <a:srgbClr val="000000"/>
                </a:solidFill>
                <a:latin typeface="+mn-lt"/>
                <a:ea typeface="+mn-ea"/>
              </a:rPr>
              <a:t>This work is licensed under the </a:t>
            </a:r>
            <a:r>
              <a:rPr lang="bg-BG" sz="1000" b="0" u="sng" strike="noStrike" spc="-1">
                <a:solidFill>
                  <a:srgbClr val="000000"/>
                </a:solidFill>
                <a:uFill>
                  <a:solidFill>
                    <a:srgbClr val="FFFFFF"/>
                  </a:solidFill>
                </a:uFill>
                <a:latin typeface="+mn-lt"/>
                <a:ea typeface="+mn-ea"/>
                <a:hlinkClick r:id="rId4"/>
              </a:rPr>
              <a:t>Creative Commons Attribution-NonCommercial-ShareAlike</a:t>
            </a:r>
            <a:r>
              <a:rPr lang="bg-BG" sz="1000" b="0" strike="noStrike" spc="-1">
                <a:solidFill>
                  <a:srgbClr val="000000"/>
                </a:solidFill>
                <a:latin typeface="+mn-lt"/>
                <a:ea typeface="+mn-ea"/>
              </a:rPr>
              <a:t> license.</a:t>
            </a:r>
            <a:endParaRPr lang="bg-BG" sz="1000" b="0" strike="noStrike" spc="-1">
              <a:latin typeface="Arial"/>
            </a:endParaRPr>
          </a:p>
        </p:txBody>
      </p:sp>
      <p:sp>
        <p:nvSpPr>
          <p:cNvPr id="235"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0C9B09AF-631A-4FA2-BF14-8B9EABBB9CFC}" type="slidenum">
              <a:rPr lang="bg-BG" sz="1000" b="0" strike="noStrike" spc="-1">
                <a:solidFill>
                  <a:srgbClr val="000000"/>
                </a:solidFill>
                <a:latin typeface="+mn-lt"/>
                <a:ea typeface="+mn-ea"/>
              </a:rPr>
              <a:t>1</a:t>
            </a:fld>
            <a:endParaRPr lang="bg-BG" sz="1000" b="0" strike="noStrike" spc="-1">
              <a:latin typeface="Arial"/>
            </a:endParaRPr>
          </a:p>
        </p:txBody>
      </p:sp>
      <p:sp>
        <p:nvSpPr>
          <p:cNvPr id="5" name="Footer Placeholder">
            <a:extLst>
              <a:ext uri="{FF2B5EF4-FFF2-40B4-BE49-F238E27FC236}">
                <a16:creationId xmlns:a16="http://schemas.microsoft.com/office/drawing/2014/main" id="{7A369866-C2AD-4475-B658-3F69AB42D23B}"/>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58281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p:cNvSpPr>
          <p:nvPr>
            <p:ph type="body"/>
          </p:nvPr>
        </p:nvSpPr>
        <p:spPr>
          <a:xfrm>
            <a:off x="380880" y="4343400"/>
            <a:ext cx="6095160" cy="4114080"/>
          </a:xfrm>
          <a:prstGeom prst="rect">
            <a:avLst/>
          </a:prstGeom>
        </p:spPr>
        <p:txBody>
          <a:bodyPr lIns="0" tIns="0" rIns="0" bIns="0">
            <a:noAutofit/>
          </a:bodyPr>
          <a:lstStyle/>
          <a:p>
            <a:endParaRPr lang="bg-BG" sz="2000" b="0" strike="noStrike" spc="-1">
              <a:latin typeface="Arial"/>
            </a:endParaRPr>
          </a:p>
        </p:txBody>
      </p:sp>
      <p:sp>
        <p:nvSpPr>
          <p:cNvPr id="240"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bg-BG" sz="1000" b="0" strike="noStrike" spc="-1">
                <a:solidFill>
                  <a:srgbClr val="000000"/>
                </a:solidFill>
                <a:latin typeface="+mn-lt"/>
                <a:ea typeface="+mn-ea"/>
              </a:rPr>
              <a:t>© Software University Foundation – </a:t>
            </a:r>
            <a:r>
              <a:rPr lang="bg-BG" sz="1000" b="0" u="sng" strike="noStrike" spc="-1">
                <a:solidFill>
                  <a:srgbClr val="000000"/>
                </a:solidFill>
                <a:uFill>
                  <a:solidFill>
                    <a:srgbClr val="FFFFFF"/>
                  </a:solidFill>
                </a:uFill>
                <a:latin typeface="+mn-lt"/>
                <a:ea typeface="+mn-ea"/>
                <a:hlinkClick r:id="rId3"/>
              </a:rPr>
              <a:t>http://softuni.org</a:t>
            </a:r>
            <a:endParaRPr lang="bg-BG" sz="1000" b="0" strike="noStrike" spc="-1">
              <a:latin typeface="Arial"/>
            </a:endParaRPr>
          </a:p>
          <a:p>
            <a:pPr>
              <a:lnSpc>
                <a:spcPct val="100000"/>
              </a:lnSpc>
            </a:pPr>
            <a:r>
              <a:rPr lang="bg-BG" sz="1000" b="0" strike="noStrike" spc="-1">
                <a:solidFill>
                  <a:srgbClr val="000000"/>
                </a:solidFill>
                <a:latin typeface="+mn-lt"/>
                <a:ea typeface="+mn-ea"/>
              </a:rPr>
              <a:t>This work is licensed under the </a:t>
            </a:r>
            <a:r>
              <a:rPr lang="bg-BG" sz="1000" b="0" u="sng" strike="noStrike" spc="-1">
                <a:solidFill>
                  <a:srgbClr val="000000"/>
                </a:solidFill>
                <a:uFill>
                  <a:solidFill>
                    <a:srgbClr val="FFFFFF"/>
                  </a:solidFill>
                </a:uFill>
                <a:latin typeface="+mn-lt"/>
                <a:ea typeface="+mn-ea"/>
                <a:hlinkClick r:id="rId4"/>
              </a:rPr>
              <a:t>Creative Commons Attribution-NonCommercial-ShareAlike</a:t>
            </a:r>
            <a:r>
              <a:rPr lang="bg-BG" sz="1000" b="0" strike="noStrike" spc="-1">
                <a:solidFill>
                  <a:srgbClr val="000000"/>
                </a:solidFill>
                <a:latin typeface="+mn-lt"/>
                <a:ea typeface="+mn-ea"/>
              </a:rPr>
              <a:t> license.</a:t>
            </a:r>
            <a:endParaRPr lang="bg-BG" sz="1000" b="0" strike="noStrike" spc="-1">
              <a:latin typeface="Arial"/>
            </a:endParaRPr>
          </a:p>
        </p:txBody>
      </p:sp>
      <p:sp>
        <p:nvSpPr>
          <p:cNvPr id="241"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C82CA33-01F5-4331-A7C5-5ACE38AC2B3D}" type="slidenum">
              <a:rPr lang="bg-BG" sz="1000" b="0" strike="noStrike" spc="-1">
                <a:solidFill>
                  <a:srgbClr val="000000"/>
                </a:solidFill>
                <a:latin typeface="+mn-lt"/>
                <a:ea typeface="+mn-ea"/>
              </a:rPr>
              <a:t>14</a:t>
            </a:fld>
            <a:endParaRPr lang="bg-BG" sz="1000" b="0" strike="noStrike" spc="-1">
              <a:latin typeface="Arial"/>
            </a:endParaRPr>
          </a:p>
        </p:txBody>
      </p:sp>
      <p:sp>
        <p:nvSpPr>
          <p:cNvPr id="5" name="Footer Placeholder">
            <a:extLst>
              <a:ext uri="{FF2B5EF4-FFF2-40B4-BE49-F238E27FC236}">
                <a16:creationId xmlns:a16="http://schemas.microsoft.com/office/drawing/2014/main" id="{A51B1A08-A55C-4DDE-92EE-EC5D2E3B9B6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22905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15</a:t>
            </a:fld>
            <a:endParaRPr lang="en-US" dirty="0"/>
          </a:p>
        </p:txBody>
      </p:sp>
      <p:sp>
        <p:nvSpPr>
          <p:cNvPr id="6" name="Footer Placeholder">
            <a:extLst>
              <a:ext uri="{FF2B5EF4-FFF2-40B4-BE49-F238E27FC236}">
                <a16:creationId xmlns:a16="http://schemas.microsoft.com/office/drawing/2014/main" id="{2F379B45-B4CF-4732-A1CA-346C8AE276A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8330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it-kariera.mon.bg/e-learnin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rduino.cc/en/Tutorial/PW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creativecommons.org/licenses/by-nc-sa/4.0" TargetMode="External"/><Relationship Id="rId7" Type="http://schemas.openxmlformats.org/officeDocument/2006/relationships/hyperlink" Target="https://it-kariera.mon.bg/e-lear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mon.bg/"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mara.org/sr/videos/kL9O4IOCtVcz/bg/166939/"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379412" y="533400"/>
            <a:ext cx="11109988" cy="133985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r>
              <a:rPr lang="bg-BG" sz="4800" b="1" strike="noStrike" spc="-1" dirty="0">
                <a:solidFill>
                  <a:srgbClr val="F6D18E"/>
                </a:solidFill>
                <a:latin typeface="Calibri"/>
              </a:rPr>
              <a:t>Широчинно-импулсна модулация</a:t>
            </a:r>
            <a:r>
              <a:rPr lang="en-US" sz="4800" b="1" strike="noStrike" spc="-1" dirty="0">
                <a:solidFill>
                  <a:srgbClr val="F6D18E"/>
                </a:solidFill>
                <a:latin typeface="Calibri"/>
              </a:rPr>
              <a:t> (PWM</a:t>
            </a:r>
            <a:r>
              <a:rPr lang="bg-BG" sz="4800" b="1" strike="noStrike" spc="-1" dirty="0">
                <a:solidFill>
                  <a:srgbClr val="F6D18E"/>
                </a:solidFill>
                <a:latin typeface="Calibri"/>
              </a:rPr>
              <a:t>)</a:t>
            </a:r>
            <a:endParaRPr lang="bg-BG" sz="4800" b="0" strike="noStrike" spc="-1" dirty="0">
              <a:latin typeface="Arial"/>
            </a:endParaRPr>
          </a:p>
        </p:txBody>
      </p:sp>
      <p:sp>
        <p:nvSpPr>
          <p:cNvPr id="170" name="CustomShape 2"/>
          <p:cNvSpPr/>
          <p:nvPr/>
        </p:nvSpPr>
        <p:spPr>
          <a:xfrm>
            <a:off x="3579840" y="2016240"/>
            <a:ext cx="7909560" cy="803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r>
              <a:rPr lang="bg-BG" sz="4000" b="0" strike="noStrike" spc="197" dirty="0">
                <a:solidFill>
                  <a:srgbClr val="F0A22E"/>
                </a:solidFill>
                <a:latin typeface="Calibri"/>
              </a:rPr>
              <a:t>Електроника</a:t>
            </a:r>
            <a:endParaRPr lang="bg-BG" sz="4000" b="0" strike="noStrike" spc="-1" dirty="0">
              <a:latin typeface="Arial"/>
            </a:endParaRPr>
          </a:p>
        </p:txBody>
      </p:sp>
      <p:sp>
        <p:nvSpPr>
          <p:cNvPr id="11" name="Slide Number Placeholder">
            <a:extLst>
              <a:ext uri="{FF2B5EF4-FFF2-40B4-BE49-F238E27FC236}">
                <a16:creationId xmlns:a16="http://schemas.microsoft.com/office/drawing/2014/main" id="{9AFD3B99-905C-49F3-AE5C-41AEA2876162}"/>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a:t>
            </a:fld>
            <a:endParaRPr lang="en-US" dirty="0">
              <a:solidFill>
                <a:prstClr val="white">
                  <a:tint val="75000"/>
                </a:prstClr>
              </a:solidFill>
            </a:endParaRPr>
          </a:p>
        </p:txBody>
      </p:sp>
      <p:pic>
        <p:nvPicPr>
          <p:cNvPr id="12" name="Picture 11">
            <a:extLst>
              <a:ext uri="{FF2B5EF4-FFF2-40B4-BE49-F238E27FC236}">
                <a16:creationId xmlns:a16="http://schemas.microsoft.com/office/drawing/2014/main" id="{5631414A-6601-486D-8FD3-E7D2FCBA5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6137" y="3574590"/>
            <a:ext cx="4176083" cy="2610052"/>
          </a:xfrm>
          <a:prstGeom prst="rect">
            <a:avLst/>
          </a:prstGeom>
          <a:ln>
            <a:noFill/>
          </a:ln>
          <a:effectLst>
            <a:softEdge rad="112500"/>
          </a:effectLst>
        </p:spPr>
      </p:pic>
      <p:grpSp>
        <p:nvGrpSpPr>
          <p:cNvPr id="13" name="Group 12">
            <a:extLst>
              <a:ext uri="{FF2B5EF4-FFF2-40B4-BE49-F238E27FC236}">
                <a16:creationId xmlns:a16="http://schemas.microsoft.com/office/drawing/2014/main" id="{6B22BBA6-788F-42F7-9D1F-DBFE038A1953}"/>
              </a:ext>
            </a:extLst>
          </p:cNvPr>
          <p:cNvGrpSpPr/>
          <p:nvPr/>
        </p:nvGrpSpPr>
        <p:grpSpPr>
          <a:xfrm>
            <a:off x="684212" y="3535212"/>
            <a:ext cx="6103067" cy="2674312"/>
            <a:chOff x="684212" y="3535212"/>
            <a:chExt cx="6103067" cy="2674312"/>
          </a:xfrm>
        </p:grpSpPr>
        <p:sp>
          <p:nvSpPr>
            <p:cNvPr id="14" name="Rectangle 3">
              <a:extLst>
                <a:ext uri="{FF2B5EF4-FFF2-40B4-BE49-F238E27FC236}">
                  <a16:creationId xmlns:a16="http://schemas.microsoft.com/office/drawing/2014/main" id="{A9CC9B33-5FC9-482C-A48A-01738A42F1DD}"/>
                </a:ext>
              </a:extLst>
            </p:cNvPr>
            <p:cNvSpPr>
              <a:spLocks noChangeArrowheads="1"/>
            </p:cNvSpPr>
            <p:nvPr/>
          </p:nvSpPr>
          <p:spPr bwMode="auto">
            <a:xfrm rot="932023">
              <a:off x="5282723" y="3535212"/>
              <a:ext cx="1504556" cy="72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85000"/>
                </a:lnSpc>
                <a:tabLst>
                  <a:tab pos="457200" algn="l"/>
                  <a:tab pos="914400" algn="l"/>
                  <a:tab pos="1371600" algn="l"/>
                  <a:tab pos="1828800" algn="l"/>
                  <a:tab pos="2286000" algn="l"/>
                </a:tabLst>
              </a:pPr>
              <a:r>
                <a:rPr lang="bg-BG" sz="2400" b="1" dirty="0">
                  <a:solidFill>
                    <a:srgbClr val="FFF0D9"/>
                  </a:solidFill>
                  <a:latin typeface="Calibri" charset="0"/>
                  <a:ea typeface="Noto Sans CJK SC Regular" charset="0"/>
                  <a:cs typeface="Noto Sans CJK SC Regular" charset="0"/>
                </a:rPr>
                <a:t>Вградени</a:t>
              </a:r>
              <a:br>
                <a:rPr lang="bg-BG" sz="2400" b="1" dirty="0">
                  <a:solidFill>
                    <a:srgbClr val="FFF0D9"/>
                  </a:solidFill>
                  <a:latin typeface="Calibri" charset="0"/>
                  <a:ea typeface="Noto Sans CJK SC Regular" charset="0"/>
                  <a:cs typeface="Noto Sans CJK SC Regular" charset="0"/>
                </a:rPr>
              </a:br>
              <a:r>
                <a:rPr lang="bg-BG" sz="2400" b="1" dirty="0">
                  <a:solidFill>
                    <a:srgbClr val="FFF0D9"/>
                  </a:solidFill>
                  <a:latin typeface="Calibri" charset="0"/>
                  <a:ea typeface="Noto Sans CJK SC Regular" charset="0"/>
                  <a:cs typeface="Noto Sans CJK SC Regular" charset="0"/>
                </a:rPr>
                <a:t>системи</a:t>
              </a:r>
              <a:endParaRPr lang="en-US" sz="2400" b="1" dirty="0">
                <a:solidFill>
                  <a:srgbClr val="FFF0D9"/>
                </a:solidFill>
                <a:latin typeface="Calibri" charset="0"/>
                <a:ea typeface="Noto Sans CJK SC Regular" charset="0"/>
                <a:cs typeface="Noto Sans CJK SC Regular" charset="0"/>
              </a:endParaRPr>
            </a:p>
          </p:txBody>
        </p:sp>
        <p:pic>
          <p:nvPicPr>
            <p:cNvPr id="15" name="Picture 5">
              <a:extLst>
                <a:ext uri="{FF2B5EF4-FFF2-40B4-BE49-F238E27FC236}">
                  <a16:creationId xmlns:a16="http://schemas.microsoft.com/office/drawing/2014/main" id="{4AD3136E-C80D-408C-B1DF-9001EE7DC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2" y="3709988"/>
              <a:ext cx="1827213"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6">
              <a:extLst>
                <a:ext uri="{FF2B5EF4-FFF2-40B4-BE49-F238E27FC236}">
                  <a16:creationId xmlns:a16="http://schemas.microsoft.com/office/drawing/2014/main" id="{85EB2F7C-20AC-47BD-B6FC-22B55D07E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 y="4137025"/>
              <a:ext cx="2173288" cy="758825"/>
            </a:xfrm>
            <a:prstGeom prst="rect">
              <a:avLst/>
            </a:prstGeom>
            <a:solidFill>
              <a:srgbClr val="231F20">
                <a:alpha val="50000"/>
              </a:srgbClr>
            </a:solidFill>
            <a:ln w="9525" cap="flat">
              <a:solidFill>
                <a:srgbClr val="C87D0E">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7">
              <a:extLst>
                <a:ext uri="{FF2B5EF4-FFF2-40B4-BE49-F238E27FC236}">
                  <a16:creationId xmlns:a16="http://schemas.microsoft.com/office/drawing/2014/main" id="{363B1416-7694-4B11-98C9-CA3D8AA8D721}"/>
                </a:ext>
              </a:extLst>
            </p:cNvPr>
            <p:cNvSpPr>
              <a:spLocks noChangeArrowheads="1"/>
            </p:cNvSpPr>
            <p:nvPr/>
          </p:nvSpPr>
          <p:spPr bwMode="auto">
            <a:xfrm>
              <a:off x="698500" y="5060950"/>
              <a:ext cx="318611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300" b="1" dirty="0">
                  <a:solidFill>
                    <a:srgbClr val="F4B36C"/>
                  </a:solidFill>
                  <a:latin typeface="Calibri" charset="0"/>
                  <a:ea typeface="Noto Sans CJK SC Regular" charset="0"/>
                  <a:cs typeface="Noto Sans CJK SC Regular" charset="0"/>
                </a:rPr>
                <a:t>Учителски екип</a:t>
              </a:r>
            </a:p>
          </p:txBody>
        </p:sp>
        <p:sp>
          <p:nvSpPr>
            <p:cNvPr id="18" name="Rectangle 8">
              <a:extLst>
                <a:ext uri="{FF2B5EF4-FFF2-40B4-BE49-F238E27FC236}">
                  <a16:creationId xmlns:a16="http://schemas.microsoft.com/office/drawing/2014/main" id="{4A0A3BA8-C48C-4F80-95E8-A723B80E1BCA}"/>
                </a:ext>
              </a:extLst>
            </p:cNvPr>
            <p:cNvSpPr>
              <a:spLocks noChangeArrowheads="1"/>
            </p:cNvSpPr>
            <p:nvPr/>
          </p:nvSpPr>
          <p:spPr bwMode="auto">
            <a:xfrm>
              <a:off x="698500" y="5478075"/>
              <a:ext cx="318611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000" b="1" dirty="0">
                  <a:solidFill>
                    <a:srgbClr val="F9DAAB"/>
                  </a:solidFill>
                  <a:latin typeface="Calibri" charset="0"/>
                  <a:ea typeface="Noto Sans CJK SC Regular" charset="0"/>
                  <a:cs typeface="Noto Sans CJK SC Regular" charset="0"/>
                </a:rPr>
                <a:t>Обучение за ИТ кариера</a:t>
              </a:r>
            </a:p>
          </p:txBody>
        </p:sp>
        <p:sp>
          <p:nvSpPr>
            <p:cNvPr id="19" name="Rectangle 9">
              <a:extLst>
                <a:ext uri="{FF2B5EF4-FFF2-40B4-BE49-F238E27FC236}">
                  <a16:creationId xmlns:a16="http://schemas.microsoft.com/office/drawing/2014/main" id="{EDED33EB-FCA5-405E-9005-1DA307C7C918}"/>
                </a:ext>
              </a:extLst>
            </p:cNvPr>
            <p:cNvSpPr>
              <a:spLocks noChangeArrowheads="1"/>
            </p:cNvSpPr>
            <p:nvPr/>
          </p:nvSpPr>
          <p:spPr bwMode="auto">
            <a:xfrm>
              <a:off x="698500" y="5826937"/>
              <a:ext cx="50276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 pos="3200400" algn="l"/>
                  <a:tab pos="3657600" algn="l"/>
                </a:tabLst>
              </a:pPr>
              <a:r>
                <a:rPr lang="en-US" sz="2000" b="1" u="sng" dirty="0">
                  <a:solidFill>
                    <a:srgbClr val="F6C781"/>
                  </a:solidFill>
                  <a:latin typeface="Calibri" charset="0"/>
                  <a:ea typeface="Noto Sans CJK SC Regular" charset="0"/>
                  <a:cs typeface="Noto Sans CJK SC Regular" charset="0"/>
                  <a:hlinkClick r:id="rId6"/>
                </a:rPr>
                <a:t>https://it-kariera.mon.bg/e-learning</a:t>
              </a:r>
            </a:p>
          </p:txBody>
        </p:sp>
      </p:grpSp>
    </p:spTree>
    <p:extLst>
      <p:ext uri="{BB962C8B-B14F-4D97-AF65-F5344CB8AC3E}">
        <p14:creationId xmlns:p14="http://schemas.microsoft.com/office/powerpoint/2010/main" val="229069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dirty="0">
                <a:solidFill>
                  <a:srgbClr val="F3BE60"/>
                </a:solidFill>
                <a:latin typeface="Calibri"/>
              </a:rPr>
              <a:t>Какво е важно да отбележим</a:t>
            </a:r>
            <a:r>
              <a:rPr lang="en-US" sz="4000" b="1" strike="noStrike" spc="-1" dirty="0">
                <a:solidFill>
                  <a:srgbClr val="F3BE60"/>
                </a:solidFill>
                <a:latin typeface="Calibri"/>
              </a:rPr>
              <a:t>?</a:t>
            </a:r>
            <a:endParaRPr lang="bg-BG" sz="4000" b="0" strike="noStrike" spc="-1" dirty="0">
              <a:latin typeface="Arial"/>
            </a:endParaRPr>
          </a:p>
        </p:txBody>
      </p:sp>
      <p:sp>
        <p:nvSpPr>
          <p:cNvPr id="210"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211" name="TextShape 3"/>
          <p:cNvSpPr txBox="1"/>
          <p:nvPr/>
        </p:nvSpPr>
        <p:spPr>
          <a:xfrm>
            <a:off x="365760" y="1230120"/>
            <a:ext cx="11521440" cy="5323080"/>
          </a:xfrm>
          <a:prstGeom prst="rect">
            <a:avLst/>
          </a:prstGeom>
          <a:noFill/>
          <a:ln>
            <a:noFill/>
          </a:ln>
        </p:spPr>
        <p:txBody>
          <a:bodyPr lIns="90000" tIns="45000" rIns="90000" bIns="45000">
            <a:spAutoFit/>
          </a:bodyPr>
          <a:lstStyle/>
          <a:p>
            <a:r>
              <a:rPr lang="bg-BG" sz="2000" b="0" strike="noStrike" spc="-1" dirty="0">
                <a:latin typeface="Arial"/>
              </a:rPr>
              <a:t>- </a:t>
            </a:r>
            <a:r>
              <a:rPr lang="bg-BG" sz="2000" b="0" strike="noStrike" spc="-1" dirty="0" err="1">
                <a:latin typeface="Arial"/>
              </a:rPr>
              <a:t>Светодиодът</a:t>
            </a:r>
            <a:r>
              <a:rPr lang="bg-BG" sz="2000" b="0" strike="noStrike" spc="-1" dirty="0">
                <a:latin typeface="Arial"/>
              </a:rPr>
              <a:t> на излъчва (свети) през целия период (T);</a:t>
            </a:r>
          </a:p>
          <a:p>
            <a:endParaRPr lang="bg-BG" sz="2000" b="0" strike="noStrike" spc="-1" dirty="0">
              <a:latin typeface="Arial"/>
            </a:endParaRPr>
          </a:p>
          <a:p>
            <a:r>
              <a:rPr lang="bg-BG" sz="2000" b="0" strike="noStrike" spc="-1" dirty="0">
                <a:latin typeface="Arial"/>
              </a:rPr>
              <a:t>- </a:t>
            </a:r>
            <a:r>
              <a:rPr lang="bg-BG" sz="2000" b="0" strike="noStrike" spc="-1" dirty="0" err="1">
                <a:latin typeface="Arial"/>
              </a:rPr>
              <a:t>Светодиодът</a:t>
            </a:r>
            <a:r>
              <a:rPr lang="bg-BG" sz="2000" b="0" strike="noStrike" spc="-1" dirty="0">
                <a:latin typeface="Arial"/>
              </a:rPr>
              <a:t> излъчва САМО по време на активното ниво (t) на импулса;</a:t>
            </a:r>
          </a:p>
          <a:p>
            <a:endParaRPr lang="bg-BG" sz="2000" b="0" strike="noStrike" spc="-1" dirty="0">
              <a:latin typeface="Arial"/>
            </a:endParaRPr>
          </a:p>
          <a:p>
            <a:r>
              <a:rPr lang="bg-BG" sz="2000" b="0" strike="noStrike" spc="-1" dirty="0">
                <a:latin typeface="Arial"/>
              </a:rPr>
              <a:t>- Колкото по-голяма е продължителността на импулса, толкова повече енергия предаваме;</a:t>
            </a:r>
          </a:p>
          <a:p>
            <a:endParaRPr lang="bg-BG" sz="2000" b="0" strike="noStrike" spc="-1" dirty="0">
              <a:latin typeface="Arial"/>
            </a:endParaRPr>
          </a:p>
          <a:p>
            <a:r>
              <a:rPr lang="bg-BG" sz="2000" b="0" strike="noStrike" spc="-1" dirty="0">
                <a:latin typeface="Arial"/>
              </a:rPr>
              <a:t>- </a:t>
            </a:r>
            <a:r>
              <a:rPr lang="bg-BG" sz="2000" b="0" strike="noStrike" spc="-1" dirty="0" err="1">
                <a:latin typeface="Arial"/>
              </a:rPr>
              <a:t>Светодиодът</a:t>
            </a:r>
            <a:r>
              <a:rPr lang="bg-BG" sz="2000" b="0" strike="noStrike" spc="-1" dirty="0">
                <a:latin typeface="Arial"/>
              </a:rPr>
              <a:t> излъчва с един и същ интензитет през цялото време – защото амплитудата на сигнала е константна;</a:t>
            </a:r>
          </a:p>
          <a:p>
            <a:endParaRPr lang="bg-BG" sz="2000" b="0" strike="noStrike" spc="-1" dirty="0">
              <a:latin typeface="Arial"/>
            </a:endParaRPr>
          </a:p>
          <a:p>
            <a:r>
              <a:rPr lang="bg-BG" sz="2000" b="0" strike="noStrike" spc="-1" dirty="0">
                <a:latin typeface="Arial"/>
              </a:rPr>
              <a:t>- Окото „лъже“ спрямо времето, през което </a:t>
            </a:r>
            <a:r>
              <a:rPr lang="bg-BG" sz="2000" b="0" strike="noStrike" spc="-1" dirty="0" err="1">
                <a:latin typeface="Arial"/>
              </a:rPr>
              <a:t>светодиода</a:t>
            </a:r>
            <a:r>
              <a:rPr lang="bg-BG" sz="2000" b="0" strike="noStrike" spc="-1" dirty="0">
                <a:latin typeface="Arial"/>
              </a:rPr>
              <a:t> е включен;</a:t>
            </a:r>
          </a:p>
          <a:p>
            <a:endParaRPr lang="bg-BG" sz="2000" b="0" strike="noStrike" spc="-1" dirty="0">
              <a:latin typeface="Arial"/>
            </a:endParaRPr>
          </a:p>
          <a:p>
            <a:r>
              <a:rPr lang="bg-BG" sz="2000" b="0" strike="noStrike" spc="-1" dirty="0">
                <a:latin typeface="Arial"/>
              </a:rPr>
              <a:t>- По- дълго време (по- голям коефициент на запълване) – по ярко „виждаме“ </a:t>
            </a:r>
            <a:r>
              <a:rPr lang="bg-BG" sz="2000" b="0" strike="noStrike" spc="-1" dirty="0" err="1">
                <a:latin typeface="Arial"/>
              </a:rPr>
              <a:t>светодиода</a:t>
            </a:r>
            <a:r>
              <a:rPr lang="bg-BG" sz="2000" b="0" strike="noStrike" spc="-1" dirty="0">
                <a:latin typeface="Arial"/>
              </a:rPr>
              <a:t> да излъчва;</a:t>
            </a:r>
          </a:p>
          <a:p>
            <a:endParaRPr lang="bg-BG" sz="2000" b="0" strike="noStrike" spc="-1" dirty="0">
              <a:latin typeface="Arial"/>
            </a:endParaRPr>
          </a:p>
          <a:p>
            <a:r>
              <a:rPr lang="bg-BG" sz="2000" b="0" strike="noStrike" spc="-1" dirty="0">
                <a:latin typeface="Arial"/>
              </a:rPr>
              <a:t>- По- късо време (по- малък коефициент на запълване) – по слабо „виждаме“ </a:t>
            </a:r>
            <a:r>
              <a:rPr lang="bg-BG" sz="2000" b="0" strike="noStrike" spc="-1" dirty="0" err="1">
                <a:latin typeface="Arial"/>
              </a:rPr>
              <a:t>светодиода</a:t>
            </a:r>
            <a:r>
              <a:rPr lang="bg-BG" sz="2000" b="0" strike="noStrike" spc="-1" dirty="0">
                <a:latin typeface="Arial"/>
              </a:rPr>
              <a:t> да излъчва.</a:t>
            </a:r>
          </a:p>
          <a:p>
            <a:endParaRPr lang="bg-BG" sz="2000" b="0" strike="noStrike" spc="-1" dirty="0">
              <a:latin typeface="Arial"/>
            </a:endParaRPr>
          </a:p>
        </p:txBody>
      </p:sp>
      <p:sp>
        <p:nvSpPr>
          <p:cNvPr id="5" name="Slide Number Placeholder">
            <a:extLst>
              <a:ext uri="{FF2B5EF4-FFF2-40B4-BE49-F238E27FC236}">
                <a16:creationId xmlns:a16="http://schemas.microsoft.com/office/drawing/2014/main" id="{DDEF2C47-C227-493C-98F3-2BDEE9197CB4}"/>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99806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PWM (ШИМ) и Ардуино</a:t>
            </a:r>
            <a:endParaRPr lang="bg-BG" sz="4000" b="0" strike="noStrike" spc="-1">
              <a:latin typeface="Arial"/>
            </a:endParaRPr>
          </a:p>
        </p:txBody>
      </p:sp>
      <p:sp>
        <p:nvSpPr>
          <p:cNvPr id="213"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214" name="TextShape 3"/>
          <p:cNvSpPr txBox="1"/>
          <p:nvPr/>
        </p:nvSpPr>
        <p:spPr>
          <a:xfrm>
            <a:off x="1188720" y="1463040"/>
            <a:ext cx="775080" cy="1225800"/>
          </a:xfrm>
          <a:prstGeom prst="rect">
            <a:avLst/>
          </a:prstGeom>
          <a:noFill/>
          <a:ln>
            <a:noFill/>
          </a:ln>
        </p:spPr>
        <p:txBody>
          <a:bodyPr lIns="90000" tIns="45000" rIns="90000" bIns="45000">
            <a:spAutoFit/>
          </a:bodyPr>
          <a:lstStyle/>
          <a:p>
            <a:r>
              <a:rPr lang="bg-BG" sz="8000" b="1" strike="noStrike" spc="-1">
                <a:latin typeface="Arial"/>
              </a:rPr>
              <a:t>~</a:t>
            </a:r>
          </a:p>
        </p:txBody>
      </p:sp>
      <p:sp>
        <p:nvSpPr>
          <p:cNvPr id="215" name="TextShape 4"/>
          <p:cNvSpPr txBox="1"/>
          <p:nvPr/>
        </p:nvSpPr>
        <p:spPr>
          <a:xfrm>
            <a:off x="101520" y="6400800"/>
            <a:ext cx="4221000" cy="367878"/>
          </a:xfrm>
          <a:prstGeom prst="rect">
            <a:avLst/>
          </a:prstGeom>
          <a:noFill/>
          <a:ln>
            <a:noFill/>
          </a:ln>
        </p:spPr>
        <p:txBody>
          <a:bodyPr lIns="90000" tIns="45000" rIns="90000" bIns="45000">
            <a:spAutoFit/>
          </a:bodyPr>
          <a:lstStyle/>
          <a:p>
            <a:r>
              <a:rPr lang="bg-BG" sz="1800" b="0" strike="noStrike" spc="-1" dirty="0">
                <a:latin typeface="Arial"/>
                <a:hlinkClick r:id="rId2"/>
              </a:rPr>
              <a:t>https://www.arduino.cc/en/Tutorial</a:t>
            </a:r>
            <a:r>
              <a:rPr lang="bg-BG" sz="1800" b="0" strike="noStrike" spc="-1">
                <a:latin typeface="Arial"/>
                <a:hlinkClick r:id="rId2"/>
              </a:rPr>
              <a:t>/PWM</a:t>
            </a:r>
            <a:endParaRPr lang="bg-BG" sz="1800" b="0" strike="noStrike" spc="-1" dirty="0">
              <a:latin typeface="Arial"/>
            </a:endParaRPr>
          </a:p>
        </p:txBody>
      </p:sp>
      <p:pic>
        <p:nvPicPr>
          <p:cNvPr id="216" name="Picture 215"/>
          <p:cNvPicPr/>
          <p:nvPr/>
        </p:nvPicPr>
        <p:blipFill>
          <a:blip r:embed="rId3"/>
          <a:stretch/>
        </p:blipFill>
        <p:spPr>
          <a:xfrm>
            <a:off x="4297680" y="1005840"/>
            <a:ext cx="7406640" cy="5171760"/>
          </a:xfrm>
          <a:prstGeom prst="rect">
            <a:avLst/>
          </a:prstGeom>
          <a:ln>
            <a:noFill/>
          </a:ln>
        </p:spPr>
      </p:pic>
      <p:sp>
        <p:nvSpPr>
          <p:cNvPr id="7" name="Slide Number Placeholder">
            <a:extLst>
              <a:ext uri="{FF2B5EF4-FFF2-40B4-BE49-F238E27FC236}">
                <a16:creationId xmlns:a16="http://schemas.microsoft.com/office/drawing/2014/main" id="{4BD7A989-84AD-4587-8906-0CDBC0E1F2A2}"/>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98387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PWM (ШИМ) и Ардуино</a:t>
            </a:r>
            <a:endParaRPr lang="bg-BG" sz="4000" b="0" strike="noStrike" spc="-1">
              <a:latin typeface="Arial"/>
            </a:endParaRPr>
          </a:p>
        </p:txBody>
      </p:sp>
      <p:sp>
        <p:nvSpPr>
          <p:cNvPr id="218"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219" name="TextShape 3"/>
          <p:cNvSpPr txBox="1"/>
          <p:nvPr/>
        </p:nvSpPr>
        <p:spPr>
          <a:xfrm>
            <a:off x="457200" y="1356207"/>
            <a:ext cx="11430000" cy="4892193"/>
          </a:xfrm>
          <a:prstGeom prst="rect">
            <a:avLst/>
          </a:prstGeom>
          <a:noFill/>
          <a:ln>
            <a:noFill/>
          </a:ln>
        </p:spPr>
        <p:txBody>
          <a:bodyPr lIns="90000" tIns="45000" rIns="90000" bIns="45000">
            <a:spAutoFit/>
          </a:bodyPr>
          <a:lstStyle/>
          <a:p>
            <a:r>
              <a:rPr lang="bg-BG" b="0" strike="noStrike" spc="-1" dirty="0" err="1">
                <a:latin typeface="Arial"/>
              </a:rPr>
              <a:t>analogWrite</a:t>
            </a:r>
            <a:r>
              <a:rPr lang="bg-BG" b="0" strike="noStrike" spc="-1" dirty="0">
                <a:latin typeface="Arial"/>
              </a:rPr>
              <a:t>(</a:t>
            </a:r>
            <a:r>
              <a:rPr lang="bg-BG" b="0" strike="noStrike" spc="-1" dirty="0" err="1">
                <a:latin typeface="Arial"/>
              </a:rPr>
              <a:t>pin</a:t>
            </a:r>
            <a:r>
              <a:rPr lang="bg-BG" b="0" strike="noStrike" spc="-1" dirty="0">
                <a:latin typeface="Arial"/>
              </a:rPr>
              <a:t>, </a:t>
            </a:r>
            <a:r>
              <a:rPr lang="bg-BG" b="0" strike="noStrike" spc="-1" dirty="0" err="1">
                <a:latin typeface="Arial"/>
              </a:rPr>
              <a:t>value</a:t>
            </a:r>
            <a:r>
              <a:rPr lang="bg-BG" b="0" strike="noStrike" spc="-1" dirty="0">
                <a:latin typeface="Arial"/>
              </a:rPr>
              <a:t>)</a:t>
            </a:r>
          </a:p>
          <a:p>
            <a:endParaRPr lang="bg-BG" b="0" strike="noStrike" spc="-1" dirty="0">
              <a:latin typeface="Arial"/>
            </a:endParaRPr>
          </a:p>
          <a:p>
            <a:endParaRPr lang="bg-BG" b="0" strike="noStrike" spc="-1" dirty="0">
              <a:latin typeface="Arial"/>
            </a:endParaRPr>
          </a:p>
          <a:p>
            <a:r>
              <a:rPr lang="bg-BG" b="0" strike="noStrike" spc="-1" dirty="0" err="1">
                <a:latin typeface="Arial"/>
              </a:rPr>
              <a:t>pin</a:t>
            </a:r>
            <a:r>
              <a:rPr lang="bg-BG" b="0" strike="noStrike" spc="-1" dirty="0">
                <a:latin typeface="Arial"/>
              </a:rPr>
              <a:t>: 		номер на пин за PWM (~) 	: int</a:t>
            </a:r>
          </a:p>
          <a:p>
            <a:r>
              <a:rPr lang="bg-BG" b="0" strike="noStrike" spc="-1" dirty="0" err="1">
                <a:latin typeface="Arial"/>
              </a:rPr>
              <a:t>value</a:t>
            </a:r>
            <a:r>
              <a:rPr lang="bg-BG" b="0" strike="noStrike" spc="-1" dirty="0">
                <a:latin typeface="Arial"/>
              </a:rPr>
              <a:t>: 	коефициент на запълване	: int</a:t>
            </a:r>
          </a:p>
          <a:p>
            <a:r>
              <a:rPr lang="bg-BG" b="0" strike="noStrike" spc="-1" dirty="0">
                <a:latin typeface="Arial"/>
                <a:ea typeface="Noto Sans CJK SC Regular"/>
              </a:rPr>
              <a:t>		</a:t>
            </a:r>
            <a:r>
              <a:rPr lang="bg-BG" b="0" strike="noStrike" spc="-1" dirty="0">
                <a:latin typeface="Arial"/>
              </a:rPr>
              <a:t>минимална стойност: 	     0  	- напълно изключен</a:t>
            </a:r>
          </a:p>
          <a:p>
            <a:r>
              <a:rPr lang="bg-BG" b="0" strike="noStrike" spc="-1" dirty="0">
                <a:latin typeface="Arial"/>
                <a:ea typeface="Noto Sans CJK SC Regular"/>
              </a:rPr>
              <a:t>		макс</a:t>
            </a:r>
            <a:r>
              <a:rPr lang="bg-BG" b="0" strike="noStrike" spc="-1" dirty="0">
                <a:latin typeface="Arial"/>
              </a:rPr>
              <a:t>имална стойност:	255 	- напълно включен</a:t>
            </a:r>
          </a:p>
          <a:p>
            <a:endParaRPr lang="bg-BG" b="0" strike="noStrike" spc="-1" dirty="0">
              <a:latin typeface="Arial"/>
            </a:endParaRPr>
          </a:p>
          <a:p>
            <a:r>
              <a:rPr lang="bg-BG" b="0" strike="noStrike" spc="-1" dirty="0">
                <a:latin typeface="Arial"/>
              </a:rPr>
              <a:t>Забележка: пинове 5 и 6 могат да светят по- ярко, сравнено с останалите PWM пинове, поради вътрешната архитектура на процесора. Това явление е по- силно изразено при ниски коефициенти на запълване – </a:t>
            </a:r>
            <a:r>
              <a:rPr lang="bg-BG" b="0" strike="noStrike" spc="-1" dirty="0" err="1">
                <a:latin typeface="Arial"/>
              </a:rPr>
              <a:t>светодиодът</a:t>
            </a:r>
            <a:r>
              <a:rPr lang="bg-BG" b="0" strike="noStrike" spc="-1" dirty="0">
                <a:latin typeface="Arial"/>
              </a:rPr>
              <a:t> може да не бъде напълно „изгасен“. </a:t>
            </a:r>
          </a:p>
          <a:p>
            <a:endParaRPr lang="bg-BG" b="0" strike="noStrike" spc="-1" dirty="0">
              <a:latin typeface="Arial"/>
            </a:endParaRPr>
          </a:p>
        </p:txBody>
      </p:sp>
      <p:sp>
        <p:nvSpPr>
          <p:cNvPr id="5" name="Slide Number Placeholder">
            <a:extLst>
              <a:ext uri="{FF2B5EF4-FFF2-40B4-BE49-F238E27FC236}">
                <a16:creationId xmlns:a16="http://schemas.microsoft.com/office/drawing/2014/main" id="{6F826AB0-E989-4131-BA13-87BF17011408}"/>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265965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За какво още?</a:t>
            </a:r>
            <a:endParaRPr lang="bg-BG" sz="4000" b="0" strike="noStrike" spc="-1">
              <a:latin typeface="Arial"/>
            </a:endParaRPr>
          </a:p>
        </p:txBody>
      </p:sp>
      <p:sp>
        <p:nvSpPr>
          <p:cNvPr id="221"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222" name="TextShape 3"/>
          <p:cNvSpPr txBox="1"/>
          <p:nvPr/>
        </p:nvSpPr>
        <p:spPr>
          <a:xfrm>
            <a:off x="457200" y="1371600"/>
            <a:ext cx="11430000" cy="4830638"/>
          </a:xfrm>
          <a:prstGeom prst="rect">
            <a:avLst/>
          </a:prstGeom>
          <a:noFill/>
          <a:ln>
            <a:noFill/>
          </a:ln>
        </p:spPr>
        <p:txBody>
          <a:bodyPr lIns="90000" tIns="45000" rIns="90000" bIns="45000">
            <a:spAutoFit/>
          </a:bodyPr>
          <a:lstStyle/>
          <a:p>
            <a:r>
              <a:rPr lang="bg-BG" sz="2800" b="0" strike="noStrike" spc="-1" dirty="0">
                <a:latin typeface="Arial"/>
              </a:rPr>
              <a:t>ШИМ намира широко приложение при управлението на различен вид периферия:</a:t>
            </a:r>
          </a:p>
          <a:p>
            <a:endParaRPr lang="bg-BG" sz="2800" b="0" strike="noStrike" spc="-1" dirty="0">
              <a:latin typeface="Arial"/>
            </a:endParaRPr>
          </a:p>
          <a:p>
            <a:r>
              <a:rPr lang="bg-BG" sz="2800" b="0" strike="noStrike" spc="-1" dirty="0">
                <a:latin typeface="Arial"/>
              </a:rPr>
              <a:t>	- С ШИМ се управлява скоростта (оборотите) на въртене на електромотор;</a:t>
            </a:r>
          </a:p>
          <a:p>
            <a:r>
              <a:rPr lang="bg-BG" sz="2800" b="0" strike="noStrike" spc="-1" dirty="0">
                <a:latin typeface="Arial"/>
              </a:rPr>
              <a:t>	- С ШИМ се управлява количеството топлина – температурата за загряване / охлаждане – ел. печка;</a:t>
            </a:r>
          </a:p>
          <a:p>
            <a:r>
              <a:rPr lang="bg-BG" sz="2800" b="0" strike="noStrike" spc="-1" dirty="0">
                <a:latin typeface="Arial"/>
              </a:rPr>
              <a:t>	- С ШИМ се управлява ъгълът на отклонение на СЕРВО двигател;</a:t>
            </a:r>
          </a:p>
          <a:p>
            <a:r>
              <a:rPr lang="bg-BG" sz="2800" b="0" strike="noStrike" spc="-1" dirty="0">
                <a:latin typeface="Arial"/>
              </a:rPr>
              <a:t>	- С ШИМ се управлява цветът на RGB светодиод;</a:t>
            </a:r>
          </a:p>
          <a:p>
            <a:endParaRPr lang="bg-BG" sz="2800" b="0" strike="noStrike" spc="-1" dirty="0">
              <a:latin typeface="Arial"/>
            </a:endParaRPr>
          </a:p>
        </p:txBody>
      </p:sp>
      <p:sp>
        <p:nvSpPr>
          <p:cNvPr id="5" name="Slide Number Placeholder">
            <a:extLst>
              <a:ext uri="{FF2B5EF4-FFF2-40B4-BE49-F238E27FC236}">
                <a16:creationId xmlns:a16="http://schemas.microsoft.com/office/drawing/2014/main" id="{CA099A50-CB37-427E-810A-7D1099379910}"/>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255043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A106F784-91CA-47D8-8AD1-513664407ED4}" type="slidenum">
              <a:rPr lang="bg-BG" sz="1000" b="0" strike="noStrike" spc="-1">
                <a:solidFill>
                  <a:srgbClr val="FFFFFF"/>
                </a:solidFill>
                <a:latin typeface="Calibri"/>
              </a:rPr>
              <a:t>14</a:t>
            </a:fld>
            <a:endParaRPr lang="bg-BG" sz="1000" b="0" strike="noStrike" spc="-1">
              <a:latin typeface="Arial"/>
            </a:endParaRPr>
          </a:p>
        </p:txBody>
      </p:sp>
      <p:sp>
        <p:nvSpPr>
          <p:cNvPr id="226" name="CustomShape 2"/>
          <p:cNvSpPr/>
          <p:nvPr/>
        </p:nvSpPr>
        <p:spPr>
          <a:xfrm>
            <a:off x="190440" y="1012320"/>
            <a:ext cx="11804040" cy="556956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buClr>
                <a:srgbClr val="F2B254"/>
              </a:buClr>
              <a:buFont typeface="Wingdings" charset="2"/>
              <a:buChar char=""/>
            </a:pPr>
            <a:r>
              <a:rPr lang="bg-BG" sz="3600" b="0" strike="noStrike" spc="-1" dirty="0">
                <a:solidFill>
                  <a:srgbClr val="FFFFFF"/>
                </a:solidFill>
                <a:latin typeface="Calibri"/>
              </a:rPr>
              <a:t>Що в PWM;</a:t>
            </a:r>
            <a:endParaRPr lang="bg-BG" sz="3600" b="0" strike="noStrike" spc="-1" dirty="0">
              <a:latin typeface="Arial"/>
            </a:endParaRPr>
          </a:p>
          <a:p>
            <a:pPr marL="304920" indent="-304200">
              <a:lnSpc>
                <a:spcPct val="100000"/>
              </a:lnSpc>
              <a:buClr>
                <a:srgbClr val="F2B254"/>
              </a:buClr>
              <a:buFont typeface="Wingdings" charset="2"/>
              <a:buChar char=""/>
            </a:pPr>
            <a:r>
              <a:rPr lang="bg-BG" sz="3600" b="0" strike="noStrike" spc="-1" dirty="0">
                <a:solidFill>
                  <a:srgbClr val="FFFFFF"/>
                </a:solidFill>
                <a:latin typeface="Calibri"/>
              </a:rPr>
              <a:t>Инерция на зрението;</a:t>
            </a:r>
            <a:endParaRPr lang="bg-BG" sz="3600" b="0" strike="noStrike" spc="-1" dirty="0">
              <a:latin typeface="Arial"/>
            </a:endParaRPr>
          </a:p>
          <a:p>
            <a:pPr marL="304920" indent="-304200">
              <a:lnSpc>
                <a:spcPct val="100000"/>
              </a:lnSpc>
              <a:buClr>
                <a:srgbClr val="F2B254"/>
              </a:buClr>
              <a:buFont typeface="Wingdings" charset="2"/>
              <a:buChar char=""/>
            </a:pPr>
            <a:r>
              <a:rPr lang="bg-BG" sz="3600" b="0" strike="noStrike" spc="-1" dirty="0" err="1">
                <a:solidFill>
                  <a:srgbClr val="FFFFFF"/>
                </a:solidFill>
                <a:latin typeface="Calibri"/>
              </a:rPr>
              <a:t>Затъвмняване</a:t>
            </a:r>
            <a:r>
              <a:rPr lang="bg-BG" sz="3600" b="0" strike="noStrike" spc="-1" dirty="0">
                <a:solidFill>
                  <a:srgbClr val="FFFFFF"/>
                </a:solidFill>
                <a:latin typeface="Calibri"/>
              </a:rPr>
              <a:t> на светодиод;</a:t>
            </a:r>
            <a:endParaRPr lang="bg-BG" sz="3600" b="0" strike="noStrike" spc="-1" dirty="0">
              <a:latin typeface="Arial"/>
            </a:endParaRPr>
          </a:p>
          <a:p>
            <a:pPr marL="304920" indent="-304200">
              <a:lnSpc>
                <a:spcPct val="100000"/>
              </a:lnSpc>
              <a:buClr>
                <a:srgbClr val="F2B254"/>
              </a:buClr>
              <a:buFont typeface="Wingdings" charset="2"/>
              <a:buChar char=""/>
            </a:pPr>
            <a:r>
              <a:rPr lang="bg-BG" sz="3600" b="0" strike="noStrike" spc="-1" dirty="0">
                <a:solidFill>
                  <a:srgbClr val="FFFFFF"/>
                </a:solidFill>
                <a:latin typeface="Calibri"/>
              </a:rPr>
              <a:t>Работа с трицветни </a:t>
            </a:r>
            <a:r>
              <a:rPr lang="bg-BG" sz="3600" b="0" strike="noStrike" spc="-1" dirty="0" err="1">
                <a:solidFill>
                  <a:srgbClr val="FFFFFF"/>
                </a:solidFill>
                <a:latin typeface="Calibri"/>
              </a:rPr>
              <a:t>светодиоди</a:t>
            </a:r>
            <a:r>
              <a:rPr lang="bg-BG" sz="3600" b="0" strike="noStrike" spc="-1" dirty="0">
                <a:solidFill>
                  <a:srgbClr val="FFFFFF"/>
                </a:solidFill>
                <a:latin typeface="Calibri"/>
              </a:rPr>
              <a:t>;</a:t>
            </a:r>
            <a:endParaRPr lang="bg-BG" sz="3600" b="0" strike="noStrike" spc="-1" dirty="0">
              <a:latin typeface="Arial"/>
            </a:endParaRPr>
          </a:p>
          <a:p>
            <a:pPr marL="304920" indent="-304200">
              <a:lnSpc>
                <a:spcPct val="100000"/>
              </a:lnSpc>
              <a:buClr>
                <a:srgbClr val="F2B254"/>
              </a:buClr>
              <a:buFont typeface="Wingdings" charset="2"/>
              <a:buChar char=""/>
            </a:pPr>
            <a:endParaRPr lang="bg-BG" sz="3600" b="0" strike="noStrike" spc="-1" dirty="0">
              <a:latin typeface="Arial"/>
            </a:endParaRPr>
          </a:p>
        </p:txBody>
      </p:sp>
      <p:sp>
        <p:nvSpPr>
          <p:cNvPr id="227" name="CustomShape 3"/>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Какво научихме днес?</a:t>
            </a:r>
            <a:endParaRPr lang="bg-BG" sz="4000" b="0" strike="noStrike" spc="-1">
              <a:latin typeface="Arial"/>
            </a:endParaRPr>
          </a:p>
        </p:txBody>
      </p:sp>
      <p:pic>
        <p:nvPicPr>
          <p:cNvPr id="228" name="Picture 2"/>
          <p:cNvPicPr/>
          <p:nvPr/>
        </p:nvPicPr>
        <p:blipFill>
          <a:blip r:embed="rId3"/>
          <a:stretch/>
        </p:blipFill>
        <p:spPr>
          <a:xfrm>
            <a:off x="8859600" y="1676520"/>
            <a:ext cx="2873160" cy="2458080"/>
          </a:xfrm>
          <a:prstGeom prst="rect">
            <a:avLst/>
          </a:prstGeom>
          <a:ln>
            <a:noFill/>
          </a:ln>
        </p:spPr>
      </p:pic>
      <p:sp>
        <p:nvSpPr>
          <p:cNvPr id="6" name="Slide Number Placeholder">
            <a:extLst>
              <a:ext uri="{FF2B5EF4-FFF2-40B4-BE49-F238E27FC236}">
                <a16:creationId xmlns:a16="http://schemas.microsoft.com/office/drawing/2014/main" id="{484C79AD-E706-4B8F-BC4C-9904D1E0C5E7}"/>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46260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151121"/>
            <a:ext cx="11891975" cy="5570355"/>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en-US" sz="2900" dirty="0"/>
          </a:p>
          <a:p>
            <a:endParaRPr lang="bg-BG" sz="2900" dirty="0"/>
          </a:p>
          <a:p>
            <a:r>
              <a:rPr lang="bg-BG" sz="2900" dirty="0"/>
              <a:t>Курсът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4621206" y="5344010"/>
            <a:ext cx="2946413" cy="1056790"/>
          </a:xfrm>
          <a:prstGeom prst="rect">
            <a:avLst/>
          </a:prstGeom>
        </p:spPr>
      </p:pic>
      <p:grpSp>
        <p:nvGrpSpPr>
          <p:cNvPr id="5" name="Group Logos">
            <a:extLst>
              <a:ext uri="{FF2B5EF4-FFF2-40B4-BE49-F238E27FC236}">
                <a16:creationId xmlns:a16="http://schemas.microsoft.com/office/drawing/2014/main" id="{0602D838-02AF-4A2B-9E34-F6768ABCBB84}"/>
              </a:ext>
            </a:extLst>
          </p:cNvPr>
          <p:cNvGrpSpPr/>
          <p:nvPr/>
        </p:nvGrpSpPr>
        <p:grpSpPr>
          <a:xfrm>
            <a:off x="2589212" y="2954298"/>
            <a:ext cx="6749003" cy="1160502"/>
            <a:chOff x="2850609" y="2610725"/>
            <a:chExt cx="6749003" cy="1160502"/>
          </a:xfrm>
        </p:grpSpPr>
        <p:pic>
          <p:nvPicPr>
            <p:cNvPr id="10" name="Logo IT Career" descr="A close up of a logo&#10;&#10;Description automatically generated">
              <a:hlinkClick r:id="rId5"/>
              <a:extLst>
                <a:ext uri="{FF2B5EF4-FFF2-40B4-BE49-F238E27FC236}">
                  <a16:creationId xmlns:a16="http://schemas.microsoft.com/office/drawing/2014/main" id="{C6B4761B-EE8B-460E-A5AF-6A003F2552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609" y="2616473"/>
              <a:ext cx="3360364" cy="1149012"/>
            </a:xfrm>
            <a:prstGeom prst="roundRect">
              <a:avLst>
                <a:gd name="adj" fmla="val 4326"/>
              </a:avLst>
            </a:prstGeom>
            <a:noFill/>
            <a:ln>
              <a:solidFill>
                <a:schemeClr val="accent2">
                  <a:lumMod val="75000"/>
                </a:schemeClr>
              </a:solidFill>
            </a:ln>
          </p:spPr>
        </p:pic>
        <p:pic>
          <p:nvPicPr>
            <p:cNvPr id="12" name="Logo Ministry of Education">
              <a:hlinkClick r:id="rId7"/>
              <a:extLst>
                <a:ext uri="{FF2B5EF4-FFF2-40B4-BE49-F238E27FC236}">
                  <a16:creationId xmlns:a16="http://schemas.microsoft.com/office/drawing/2014/main" id="{E65F853D-4D5F-404D-B9AA-6840D11022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1913" y="2610725"/>
              <a:ext cx="2517699" cy="1160502"/>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7144ABA6-B0FD-4A55-9B3B-163B2C65FE1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177393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189360" y="41400"/>
            <a:ext cx="5053320" cy="110988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Съдържание</a:t>
            </a:r>
            <a:endParaRPr lang="bg-BG" sz="4000" b="0" strike="noStrike" spc="-1">
              <a:latin typeface="Arial"/>
            </a:endParaRPr>
          </a:p>
        </p:txBody>
      </p:sp>
      <p:sp>
        <p:nvSpPr>
          <p:cNvPr id="177" name="CustomShape 2"/>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373B632D-6548-4897-A498-42FC21F1B57F}" type="slidenum">
              <a:rPr lang="bg-BG" sz="1000" b="0" strike="noStrike" spc="-1">
                <a:solidFill>
                  <a:srgbClr val="FFFFFF"/>
                </a:solidFill>
                <a:latin typeface="Calibri"/>
              </a:rPr>
              <a:t>2</a:t>
            </a:fld>
            <a:endParaRPr lang="bg-BG" sz="1000" b="0" strike="noStrike" spc="-1">
              <a:latin typeface="Arial"/>
            </a:endParaRPr>
          </a:p>
        </p:txBody>
      </p:sp>
      <p:sp>
        <p:nvSpPr>
          <p:cNvPr id="178" name="CustomShape 3"/>
          <p:cNvSpPr/>
          <p:nvPr/>
        </p:nvSpPr>
        <p:spPr>
          <a:xfrm>
            <a:off x="190440" y="1191600"/>
            <a:ext cx="9941760" cy="5529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432000" indent="-323640">
              <a:lnSpc>
                <a:spcPct val="100000"/>
              </a:lnSpc>
              <a:buClr>
                <a:srgbClr val="FFFFFF"/>
              </a:buClr>
              <a:buSzPct val="45000"/>
              <a:buFont typeface="Wingdings" charset="2"/>
              <a:buChar char=""/>
            </a:pPr>
            <a:r>
              <a:rPr lang="bg-BG" sz="3400" b="0" strike="noStrike" spc="-1">
                <a:solidFill>
                  <a:srgbClr val="FFFFFF"/>
                </a:solidFill>
                <a:latin typeface="Calibri"/>
              </a:rPr>
              <a:t>Запознаване с проблема;</a:t>
            </a:r>
            <a:endParaRPr lang="bg-BG" sz="3400" b="0" strike="noStrike" spc="-1">
              <a:latin typeface="Arial"/>
            </a:endParaRPr>
          </a:p>
          <a:p>
            <a:pPr marL="432000" indent="-323640">
              <a:lnSpc>
                <a:spcPct val="100000"/>
              </a:lnSpc>
              <a:buClr>
                <a:srgbClr val="FFFFFF"/>
              </a:buClr>
              <a:buSzPct val="45000"/>
              <a:buFont typeface="Wingdings" charset="2"/>
              <a:buChar char=""/>
            </a:pPr>
            <a:r>
              <a:rPr lang="bg-BG" sz="3400" b="0" strike="noStrike" spc="-1">
                <a:solidFill>
                  <a:srgbClr val="FFFFFF"/>
                </a:solidFill>
                <a:latin typeface="Calibri"/>
              </a:rPr>
              <a:t>Инертност на зрението;</a:t>
            </a:r>
            <a:endParaRPr lang="bg-BG" sz="3400" b="0" strike="noStrike" spc="-1">
              <a:latin typeface="Arial"/>
            </a:endParaRPr>
          </a:p>
          <a:p>
            <a:pPr marL="432000" indent="-323640">
              <a:lnSpc>
                <a:spcPct val="100000"/>
              </a:lnSpc>
              <a:buClr>
                <a:srgbClr val="FFFFFF"/>
              </a:buClr>
              <a:buSzPct val="45000"/>
              <a:buFont typeface="Wingdings" charset="2"/>
              <a:buChar char=""/>
            </a:pPr>
            <a:r>
              <a:rPr lang="bg-BG" sz="3400" b="0" strike="noStrike" spc="-1">
                <a:solidFill>
                  <a:srgbClr val="FFFFFF"/>
                </a:solidFill>
                <a:latin typeface="Calibri"/>
              </a:rPr>
              <a:t>Структура на правоъгълен импулс;</a:t>
            </a:r>
            <a:endParaRPr lang="bg-BG" sz="3400" b="0" strike="noStrike" spc="-1">
              <a:latin typeface="Arial"/>
            </a:endParaRPr>
          </a:p>
          <a:p>
            <a:pPr marL="432000" indent="-323640">
              <a:lnSpc>
                <a:spcPct val="100000"/>
              </a:lnSpc>
              <a:buClr>
                <a:srgbClr val="FFFFFF"/>
              </a:buClr>
              <a:buSzPct val="45000"/>
              <a:buFont typeface="Wingdings" charset="2"/>
              <a:buChar char=""/>
            </a:pPr>
            <a:r>
              <a:rPr lang="bg-BG" sz="3400" b="0" strike="noStrike" spc="-1">
                <a:solidFill>
                  <a:srgbClr val="FFFFFF"/>
                </a:solidFill>
                <a:latin typeface="Calibri"/>
              </a:rPr>
              <a:t>Процент на запълване;</a:t>
            </a:r>
            <a:endParaRPr lang="bg-BG" sz="3400" b="0" strike="noStrike" spc="-1">
              <a:latin typeface="Arial"/>
            </a:endParaRPr>
          </a:p>
          <a:p>
            <a:pPr marL="432000" indent="-323640">
              <a:lnSpc>
                <a:spcPct val="100000"/>
              </a:lnSpc>
              <a:buClr>
                <a:srgbClr val="FFFFFF"/>
              </a:buClr>
              <a:buSzPct val="45000"/>
              <a:buFont typeface="Wingdings" charset="2"/>
              <a:buChar char=""/>
            </a:pPr>
            <a:r>
              <a:rPr lang="bg-BG" sz="3400" b="0" strike="noStrike" spc="-1">
                <a:solidFill>
                  <a:srgbClr val="FFFFFF"/>
                </a:solidFill>
                <a:latin typeface="Calibri"/>
              </a:rPr>
              <a:t>Ардуино и PWM;</a:t>
            </a:r>
            <a:endParaRPr lang="bg-BG" sz="3400" b="0" strike="noStrike" spc="-1">
              <a:latin typeface="Arial"/>
            </a:endParaRPr>
          </a:p>
          <a:p>
            <a:pPr marL="432000" indent="-323640">
              <a:lnSpc>
                <a:spcPct val="100000"/>
              </a:lnSpc>
              <a:buClr>
                <a:srgbClr val="FFFFFF"/>
              </a:buClr>
              <a:buSzPct val="45000"/>
              <a:buFont typeface="Wingdings" charset="2"/>
              <a:buChar char=""/>
            </a:pPr>
            <a:r>
              <a:rPr lang="bg-BG" sz="3400" b="0" strike="noStrike" spc="-1">
                <a:solidFill>
                  <a:srgbClr val="FFFFFF"/>
                </a:solidFill>
                <a:latin typeface="Calibri"/>
              </a:rPr>
              <a:t>Приложение;</a:t>
            </a:r>
            <a:endParaRPr lang="bg-BG" sz="3400" b="0" strike="noStrike" spc="-1">
              <a:latin typeface="Arial"/>
            </a:endParaRPr>
          </a:p>
          <a:p>
            <a:pPr marL="432000" indent="-323640">
              <a:lnSpc>
                <a:spcPct val="100000"/>
              </a:lnSpc>
              <a:buClr>
                <a:srgbClr val="FFFFFF"/>
              </a:buClr>
              <a:buSzPct val="45000"/>
              <a:buFont typeface="Wingdings" charset="2"/>
              <a:buChar char=""/>
            </a:pPr>
            <a:r>
              <a:rPr lang="bg-BG" sz="3400" b="0" strike="noStrike" spc="-1">
                <a:solidFill>
                  <a:srgbClr val="FFFFFF"/>
                </a:solidFill>
                <a:latin typeface="Calibri"/>
              </a:rPr>
              <a:t>Задачи;</a:t>
            </a:r>
            <a:endParaRPr lang="bg-BG" sz="3400" b="0" strike="noStrike" spc="-1">
              <a:latin typeface="Arial"/>
            </a:endParaRPr>
          </a:p>
        </p:txBody>
      </p:sp>
      <p:pic>
        <p:nvPicPr>
          <p:cNvPr id="179" name="Picture 2"/>
          <p:cNvPicPr/>
          <p:nvPr/>
        </p:nvPicPr>
        <p:blipFill>
          <a:blip r:embed="rId2"/>
          <a:stretch/>
        </p:blipFill>
        <p:spPr>
          <a:xfrm>
            <a:off x="8609040" y="2822040"/>
            <a:ext cx="3405960" cy="3515040"/>
          </a:xfrm>
          <a:prstGeom prst="rect">
            <a:avLst/>
          </a:prstGeom>
          <a:ln>
            <a:noFill/>
          </a:ln>
        </p:spPr>
      </p:pic>
      <p:sp>
        <p:nvSpPr>
          <p:cNvPr id="6" name="Slide Number Placeholder">
            <a:extLst>
              <a:ext uri="{FF2B5EF4-FFF2-40B4-BE49-F238E27FC236}">
                <a16:creationId xmlns:a16="http://schemas.microsoft.com/office/drawing/2014/main" id="{8506C24E-24E0-4AD2-BC70-59EB23940F14}"/>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2030252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Какво се опитваме да решим?</a:t>
            </a:r>
            <a:endParaRPr lang="bg-BG" sz="4000" b="0" strike="noStrike" spc="-1">
              <a:latin typeface="Arial"/>
            </a:endParaRPr>
          </a:p>
        </p:txBody>
      </p:sp>
      <p:sp>
        <p:nvSpPr>
          <p:cNvPr id="181"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182" name="TextShape 3"/>
          <p:cNvSpPr txBox="1"/>
          <p:nvPr/>
        </p:nvSpPr>
        <p:spPr>
          <a:xfrm>
            <a:off x="365760" y="1228680"/>
            <a:ext cx="9509760" cy="2060649"/>
          </a:xfrm>
          <a:prstGeom prst="rect">
            <a:avLst/>
          </a:prstGeom>
          <a:noFill/>
          <a:ln>
            <a:noFill/>
          </a:ln>
        </p:spPr>
        <p:txBody>
          <a:bodyPr lIns="90000" tIns="45000" rIns="90000" bIns="45000">
            <a:spAutoFit/>
          </a:bodyPr>
          <a:lstStyle/>
          <a:p>
            <a:r>
              <a:rPr lang="bg-BG" sz="3200" b="0" strike="noStrike" spc="-1" dirty="0">
                <a:latin typeface="Arial"/>
              </a:rPr>
              <a:t>Да променим яркостта на светлината, излъчвана от един светодиод.</a:t>
            </a:r>
          </a:p>
          <a:p>
            <a:endParaRPr lang="bg-BG" sz="3200" b="0" strike="noStrike" spc="-1" dirty="0">
              <a:latin typeface="Arial"/>
            </a:endParaRPr>
          </a:p>
          <a:p>
            <a:r>
              <a:rPr lang="bg-BG" sz="3200" b="0" strike="noStrike" spc="-1" dirty="0">
                <a:latin typeface="Arial"/>
              </a:rPr>
              <a:t>Защо е важно това? Къде се използва?</a:t>
            </a:r>
          </a:p>
        </p:txBody>
      </p:sp>
      <p:sp>
        <p:nvSpPr>
          <p:cNvPr id="5" name="Slide Number Placeholder">
            <a:extLst>
              <a:ext uri="{FF2B5EF4-FFF2-40B4-BE49-F238E27FC236}">
                <a16:creationId xmlns:a16="http://schemas.microsoft.com/office/drawing/2014/main" id="{C5564116-9AD4-4BBE-AE8C-AC256F5D9B7E}"/>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02305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Какво се опитваме да решим?</a:t>
            </a:r>
            <a:endParaRPr lang="bg-BG" sz="4000" b="0" strike="noStrike" spc="-1">
              <a:latin typeface="Arial"/>
            </a:endParaRPr>
          </a:p>
        </p:txBody>
      </p:sp>
      <p:sp>
        <p:nvSpPr>
          <p:cNvPr id="184"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185" name="TextShape 3"/>
          <p:cNvSpPr txBox="1"/>
          <p:nvPr/>
        </p:nvSpPr>
        <p:spPr>
          <a:xfrm>
            <a:off x="365760" y="1066800"/>
            <a:ext cx="9509760" cy="2418840"/>
          </a:xfrm>
          <a:prstGeom prst="rect">
            <a:avLst/>
          </a:prstGeom>
          <a:noFill/>
          <a:ln>
            <a:noFill/>
          </a:ln>
        </p:spPr>
        <p:txBody>
          <a:bodyPr lIns="90000" tIns="45000" rIns="90000" bIns="45000">
            <a:spAutoFit/>
          </a:bodyPr>
          <a:lstStyle/>
          <a:p>
            <a:r>
              <a:rPr lang="bg-BG" sz="1500" b="0" strike="noStrike" spc="-1" dirty="0">
                <a:latin typeface="Arial"/>
              </a:rPr>
              <a:t>Да променим яркостта на светлината, излъчвана от един светодиод.</a:t>
            </a:r>
          </a:p>
          <a:p>
            <a:endParaRPr lang="bg-BG" sz="1500" b="0" strike="noStrike" spc="-1" dirty="0">
              <a:latin typeface="Arial"/>
            </a:endParaRPr>
          </a:p>
          <a:p>
            <a:r>
              <a:rPr lang="bg-BG" sz="1500" b="0" strike="noStrike" spc="-1" dirty="0">
                <a:latin typeface="Arial"/>
                <a:ea typeface="Noto Sans CJK SC Regular"/>
              </a:rPr>
              <a:t>Защо е важно това? </a:t>
            </a:r>
            <a:r>
              <a:rPr lang="bg-BG" sz="1500" b="0" strike="noStrike" spc="-1" dirty="0">
                <a:latin typeface="Arial"/>
              </a:rPr>
              <a:t>Къде се използва?</a:t>
            </a:r>
          </a:p>
          <a:p>
            <a:endParaRPr lang="bg-BG" sz="1500" b="0" strike="noStrike" spc="-1" dirty="0">
              <a:latin typeface="Arial"/>
            </a:endParaRPr>
          </a:p>
          <a:p>
            <a:r>
              <a:rPr lang="bg-BG" sz="1500" b="0" strike="noStrike" spc="-1" dirty="0">
                <a:latin typeface="Arial"/>
              </a:rPr>
              <a:t>LCD телевизор    		 – за управление на яркостта на картината.</a:t>
            </a:r>
          </a:p>
          <a:p>
            <a:endParaRPr lang="bg-BG" sz="1500" b="0" strike="noStrike" spc="-1" dirty="0">
              <a:latin typeface="Arial"/>
            </a:endParaRPr>
          </a:p>
          <a:p>
            <a:r>
              <a:rPr lang="bg-BG" sz="1500" b="0" strike="noStrike" spc="-1" dirty="0">
                <a:latin typeface="Arial"/>
                <a:ea typeface="Noto Sans CJK SC Regular"/>
              </a:rPr>
              <a:t>LCD екран на телефон </a:t>
            </a:r>
            <a:r>
              <a:rPr lang="bg-BG" sz="1500" b="0" strike="noStrike" spc="-1" dirty="0">
                <a:latin typeface="Arial"/>
              </a:rPr>
              <a:t>– за управление на яркостта на картината.</a:t>
            </a:r>
          </a:p>
          <a:p>
            <a:endParaRPr lang="bg-BG" sz="1500" b="0" strike="noStrike" spc="-1" dirty="0">
              <a:latin typeface="Arial"/>
            </a:endParaRPr>
          </a:p>
          <a:p>
            <a:r>
              <a:rPr lang="bg-BG" sz="1500" b="0" strike="noStrike" spc="-1" dirty="0">
                <a:latin typeface="Arial"/>
              </a:rPr>
              <a:t>OLED / AMOLED / </a:t>
            </a:r>
            <a:r>
              <a:rPr lang="bg-BG" sz="1500" b="0" strike="noStrike" spc="-1" dirty="0" err="1">
                <a:latin typeface="Arial"/>
              </a:rPr>
              <a:t>SuperAMOLED</a:t>
            </a:r>
            <a:r>
              <a:rPr lang="bg-BG" sz="1500" b="0" strike="noStrike" spc="-1" dirty="0">
                <a:latin typeface="Arial"/>
              </a:rPr>
              <a:t>  - изобразяване на цветове / промяна на яркост.</a:t>
            </a:r>
          </a:p>
          <a:p>
            <a:endParaRPr lang="bg-BG" sz="1500" b="0" strike="noStrike" spc="-1" dirty="0">
              <a:latin typeface="Arial"/>
            </a:endParaRPr>
          </a:p>
          <a:p>
            <a:r>
              <a:rPr lang="bg-BG" sz="1500" b="0" strike="noStrike" spc="-1" dirty="0">
                <a:latin typeface="Arial"/>
              </a:rPr>
              <a:t>LED </a:t>
            </a:r>
            <a:r>
              <a:rPr lang="bg-BG" sz="1500" b="0" strike="noStrike" spc="-1" dirty="0" err="1">
                <a:latin typeface="Arial"/>
              </a:rPr>
              <a:t>дисплейни</a:t>
            </a:r>
            <a:r>
              <a:rPr lang="bg-BG" sz="1500" b="0" strike="noStrike" spc="-1" dirty="0">
                <a:latin typeface="Arial"/>
              </a:rPr>
              <a:t> пана - изобразяване на цветове / промяна на яркост и контраст.</a:t>
            </a:r>
          </a:p>
        </p:txBody>
      </p:sp>
      <p:pic>
        <p:nvPicPr>
          <p:cNvPr id="186" name="Picture 185"/>
          <p:cNvPicPr/>
          <p:nvPr/>
        </p:nvPicPr>
        <p:blipFill>
          <a:blip r:embed="rId2"/>
          <a:stretch/>
        </p:blipFill>
        <p:spPr>
          <a:xfrm>
            <a:off x="457200" y="4207729"/>
            <a:ext cx="3471480" cy="2269271"/>
          </a:xfrm>
          <a:prstGeom prst="rect">
            <a:avLst/>
          </a:prstGeom>
          <a:ln>
            <a:noFill/>
          </a:ln>
        </p:spPr>
      </p:pic>
      <p:pic>
        <p:nvPicPr>
          <p:cNvPr id="187" name="Picture 186"/>
          <p:cNvPicPr/>
          <p:nvPr/>
        </p:nvPicPr>
        <p:blipFill>
          <a:blip r:embed="rId3"/>
          <a:stretch/>
        </p:blipFill>
        <p:spPr>
          <a:xfrm>
            <a:off x="6696360" y="4204566"/>
            <a:ext cx="5282280" cy="2232757"/>
          </a:xfrm>
          <a:prstGeom prst="rect">
            <a:avLst/>
          </a:prstGeom>
          <a:ln>
            <a:noFill/>
          </a:ln>
        </p:spPr>
      </p:pic>
      <p:pic>
        <p:nvPicPr>
          <p:cNvPr id="188" name="Picture 187"/>
          <p:cNvPicPr/>
          <p:nvPr/>
        </p:nvPicPr>
        <p:blipFill>
          <a:blip r:embed="rId4"/>
          <a:stretch/>
        </p:blipFill>
        <p:spPr>
          <a:xfrm>
            <a:off x="8429015" y="1105344"/>
            <a:ext cx="3212331" cy="2144232"/>
          </a:xfrm>
          <a:prstGeom prst="rect">
            <a:avLst/>
          </a:prstGeom>
          <a:ln>
            <a:noFill/>
          </a:ln>
        </p:spPr>
      </p:pic>
      <p:sp>
        <p:nvSpPr>
          <p:cNvPr id="8" name="Slide Number Placeholder">
            <a:extLst>
              <a:ext uri="{FF2B5EF4-FFF2-40B4-BE49-F238E27FC236}">
                <a16:creationId xmlns:a16="http://schemas.microsoft.com/office/drawing/2014/main" id="{9AB1E2CE-3E3A-44C4-9B46-0606767696DF}"/>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294245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Как виждаме?</a:t>
            </a:r>
            <a:endParaRPr lang="bg-BG" sz="4000" b="0" strike="noStrike" spc="-1">
              <a:latin typeface="Arial"/>
            </a:endParaRPr>
          </a:p>
        </p:txBody>
      </p:sp>
      <p:sp>
        <p:nvSpPr>
          <p:cNvPr id="190"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191" name="Picture 190"/>
          <p:cNvPicPr/>
          <p:nvPr/>
        </p:nvPicPr>
        <p:blipFill>
          <a:blip r:embed="rId2"/>
          <a:stretch/>
        </p:blipFill>
        <p:spPr>
          <a:xfrm>
            <a:off x="3383280" y="1463040"/>
            <a:ext cx="5669280" cy="4707720"/>
          </a:xfrm>
          <a:prstGeom prst="rect">
            <a:avLst/>
          </a:prstGeom>
          <a:ln>
            <a:noFill/>
          </a:ln>
        </p:spPr>
      </p:pic>
      <p:sp>
        <p:nvSpPr>
          <p:cNvPr id="5" name="Slide Number Placeholder">
            <a:extLst>
              <a:ext uri="{FF2B5EF4-FFF2-40B4-BE49-F238E27FC236}">
                <a16:creationId xmlns:a16="http://schemas.microsoft.com/office/drawing/2014/main" id="{C07C85B2-F440-49B3-A83E-76406ECB0288}"/>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225011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188640" y="-365760"/>
            <a:ext cx="11607120" cy="15163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ea typeface="Noto Sans CJK SC Regular"/>
              </a:rPr>
              <a:t>Как виждаме цветно? Трихромия?</a:t>
            </a:r>
            <a:endParaRPr lang="bg-BG" sz="4000" b="0" strike="noStrike" spc="-1">
              <a:latin typeface="Arial"/>
            </a:endParaRPr>
          </a:p>
        </p:txBody>
      </p:sp>
      <p:sp>
        <p:nvSpPr>
          <p:cNvPr id="193"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194" name="TextShape 3"/>
          <p:cNvSpPr txBox="1"/>
          <p:nvPr/>
        </p:nvSpPr>
        <p:spPr>
          <a:xfrm>
            <a:off x="265892" y="6248400"/>
            <a:ext cx="5676120" cy="367878"/>
          </a:xfrm>
          <a:prstGeom prst="rect">
            <a:avLst/>
          </a:prstGeom>
          <a:noFill/>
          <a:ln>
            <a:noFill/>
          </a:ln>
        </p:spPr>
        <p:txBody>
          <a:bodyPr lIns="90000" tIns="45000" rIns="90000" bIns="45000">
            <a:spAutoFit/>
          </a:bodyPr>
          <a:lstStyle/>
          <a:p>
            <a:r>
              <a:rPr lang="bg-BG" sz="1800" b="0" strike="noStrike" spc="-1" dirty="0">
                <a:latin typeface="Arial"/>
                <a:hlinkClick r:id="rId2"/>
              </a:rPr>
              <a:t>https://amara.org/sr/videos/kL9O4IOCtVcz/bg/166939/</a:t>
            </a:r>
            <a:endParaRPr lang="bg-BG" sz="1800" b="0" strike="noStrike" spc="-1" dirty="0">
              <a:latin typeface="Arial"/>
            </a:endParaRPr>
          </a:p>
        </p:txBody>
      </p:sp>
      <p:pic>
        <p:nvPicPr>
          <p:cNvPr id="195" name="Picture 194"/>
          <p:cNvPicPr/>
          <p:nvPr/>
        </p:nvPicPr>
        <p:blipFill>
          <a:blip r:embed="rId3"/>
          <a:stretch/>
        </p:blipFill>
        <p:spPr>
          <a:xfrm>
            <a:off x="523244" y="1426283"/>
            <a:ext cx="6692073" cy="4419075"/>
          </a:xfrm>
          <a:prstGeom prst="rect">
            <a:avLst/>
          </a:prstGeom>
          <a:ln>
            <a:noFill/>
          </a:ln>
        </p:spPr>
      </p:pic>
      <p:pic>
        <p:nvPicPr>
          <p:cNvPr id="196" name="Picture 195"/>
          <p:cNvPicPr/>
          <p:nvPr/>
        </p:nvPicPr>
        <p:blipFill>
          <a:blip r:embed="rId4"/>
          <a:stretch/>
        </p:blipFill>
        <p:spPr>
          <a:xfrm>
            <a:off x="7694612" y="1631880"/>
            <a:ext cx="4037400" cy="4037400"/>
          </a:xfrm>
          <a:prstGeom prst="rect">
            <a:avLst/>
          </a:prstGeom>
          <a:ln>
            <a:noFill/>
          </a:ln>
        </p:spPr>
      </p:pic>
      <p:sp>
        <p:nvSpPr>
          <p:cNvPr id="7" name="Slide Number Placeholder">
            <a:extLst>
              <a:ext uri="{FF2B5EF4-FFF2-40B4-BE49-F238E27FC236}">
                <a16:creationId xmlns:a16="http://schemas.microsoft.com/office/drawing/2014/main" id="{84F7CA94-0030-4BEA-A032-0127C9A73D29}"/>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220609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А движение?</a:t>
            </a:r>
            <a:endParaRPr lang="bg-BG" sz="4000" b="0" strike="noStrike" spc="-1">
              <a:latin typeface="Arial"/>
            </a:endParaRPr>
          </a:p>
        </p:txBody>
      </p:sp>
      <p:sp>
        <p:nvSpPr>
          <p:cNvPr id="198"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199" name="Picture 198"/>
          <p:cNvPicPr/>
          <p:nvPr/>
        </p:nvPicPr>
        <p:blipFill>
          <a:blip r:embed="rId2"/>
          <a:stretch/>
        </p:blipFill>
        <p:spPr>
          <a:xfrm>
            <a:off x="5989680" y="1188720"/>
            <a:ext cx="5714640" cy="4285800"/>
          </a:xfrm>
          <a:prstGeom prst="rect">
            <a:avLst/>
          </a:prstGeom>
          <a:ln>
            <a:noFill/>
          </a:ln>
        </p:spPr>
      </p:pic>
      <p:sp>
        <p:nvSpPr>
          <p:cNvPr id="200" name="TextShape 3"/>
          <p:cNvSpPr txBox="1"/>
          <p:nvPr/>
        </p:nvSpPr>
        <p:spPr>
          <a:xfrm>
            <a:off x="182880" y="1554480"/>
            <a:ext cx="5760720" cy="1568206"/>
          </a:xfrm>
          <a:prstGeom prst="rect">
            <a:avLst/>
          </a:prstGeom>
          <a:noFill/>
          <a:ln>
            <a:noFill/>
          </a:ln>
        </p:spPr>
        <p:txBody>
          <a:bodyPr lIns="90000" tIns="45000" rIns="90000" bIns="45000">
            <a:spAutoFit/>
          </a:bodyPr>
          <a:lstStyle/>
          <a:p>
            <a:r>
              <a:rPr lang="bg-BG" b="0" strike="noStrike" spc="-1" dirty="0">
                <a:latin typeface="Arial"/>
              </a:rPr>
              <a:t>10Hz – 90 </a:t>
            </a:r>
            <a:r>
              <a:rPr lang="bg-BG" b="0" strike="noStrike" spc="-1" dirty="0" err="1">
                <a:latin typeface="Arial"/>
              </a:rPr>
              <a:t>Hz</a:t>
            </a:r>
            <a:r>
              <a:rPr lang="bg-BG" b="0" strike="noStrike" spc="-1" dirty="0">
                <a:latin typeface="Arial"/>
              </a:rPr>
              <a:t> – цялостни изображения</a:t>
            </a:r>
          </a:p>
          <a:p>
            <a:endParaRPr lang="bg-BG" b="0" strike="noStrike" spc="-1" dirty="0">
              <a:latin typeface="Arial"/>
            </a:endParaRPr>
          </a:p>
          <a:p>
            <a:r>
              <a:rPr lang="bg-BG" b="0" strike="noStrike" spc="-1" dirty="0">
                <a:latin typeface="Arial"/>
              </a:rPr>
              <a:t>50 </a:t>
            </a:r>
            <a:r>
              <a:rPr lang="bg-BG" b="0" strike="noStrike" spc="-1" dirty="0" err="1">
                <a:latin typeface="Arial"/>
              </a:rPr>
              <a:t>Hz</a:t>
            </a:r>
            <a:r>
              <a:rPr lang="bg-BG" b="0" strike="noStrike" spc="-1" dirty="0">
                <a:latin typeface="Arial"/>
              </a:rPr>
              <a:t> – 1KHz – промяна на </a:t>
            </a:r>
            <a:r>
              <a:rPr lang="bg-BG" b="0" strike="noStrike" spc="-1" dirty="0" err="1">
                <a:latin typeface="Arial"/>
              </a:rPr>
              <a:t>яркоста</a:t>
            </a:r>
            <a:r>
              <a:rPr lang="bg-BG" b="0" strike="noStrike" spc="-1" dirty="0">
                <a:latin typeface="Arial"/>
              </a:rPr>
              <a:t> (</a:t>
            </a:r>
            <a:r>
              <a:rPr lang="bg-BG" b="0" strike="noStrike" spc="-1" dirty="0" err="1">
                <a:latin typeface="Arial"/>
              </a:rPr>
              <a:t>монохроматия</a:t>
            </a:r>
            <a:r>
              <a:rPr lang="bg-BG" b="0" strike="noStrike" spc="-1" dirty="0">
                <a:latin typeface="Arial"/>
              </a:rPr>
              <a:t>)</a:t>
            </a:r>
          </a:p>
        </p:txBody>
      </p:sp>
      <p:sp>
        <p:nvSpPr>
          <p:cNvPr id="6" name="Slide Number Placeholder">
            <a:extLst>
              <a:ext uri="{FF2B5EF4-FFF2-40B4-BE49-F238E27FC236}">
                <a16:creationId xmlns:a16="http://schemas.microsoft.com/office/drawing/2014/main" id="{DE2A4284-3E80-4725-8379-2BD2E37FC1DA}"/>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168214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Структура на цифров импулс</a:t>
            </a:r>
            <a:endParaRPr lang="bg-BG" sz="4000" b="0" strike="noStrike" spc="-1">
              <a:latin typeface="Arial"/>
            </a:endParaRPr>
          </a:p>
        </p:txBody>
      </p:sp>
      <p:sp>
        <p:nvSpPr>
          <p:cNvPr id="202"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203" name="Picture 202"/>
          <p:cNvPicPr/>
          <p:nvPr/>
        </p:nvPicPr>
        <p:blipFill>
          <a:blip r:embed="rId2"/>
          <a:stretch/>
        </p:blipFill>
        <p:spPr>
          <a:xfrm>
            <a:off x="836612" y="1138119"/>
            <a:ext cx="8780040" cy="3666600"/>
          </a:xfrm>
          <a:prstGeom prst="rect">
            <a:avLst/>
          </a:prstGeom>
          <a:ln>
            <a:noFill/>
          </a:ln>
        </p:spPr>
      </p:pic>
      <p:sp>
        <p:nvSpPr>
          <p:cNvPr id="204" name="TextShape 3"/>
          <p:cNvSpPr txBox="1"/>
          <p:nvPr/>
        </p:nvSpPr>
        <p:spPr>
          <a:xfrm>
            <a:off x="182880" y="5120640"/>
            <a:ext cx="11795760" cy="1506960"/>
          </a:xfrm>
          <a:prstGeom prst="rect">
            <a:avLst/>
          </a:prstGeom>
          <a:noFill/>
          <a:ln>
            <a:noFill/>
          </a:ln>
        </p:spPr>
        <p:txBody>
          <a:bodyPr lIns="90000" tIns="45000" rIns="90000" bIns="45000">
            <a:spAutoFit/>
          </a:bodyPr>
          <a:lstStyle/>
          <a:p>
            <a:r>
              <a:rPr lang="bg-BG" sz="2000" b="0" strike="noStrike" spc="-1">
                <a:solidFill>
                  <a:srgbClr val="FFFFFF"/>
                </a:solidFill>
                <a:latin typeface="Arial"/>
              </a:rPr>
              <a:t> -	V		- Амплитуда (напрежение)</a:t>
            </a:r>
          </a:p>
          <a:p>
            <a:r>
              <a:rPr lang="bg-BG" sz="2000" b="0" strike="noStrike" spc="-1">
                <a:solidFill>
                  <a:srgbClr val="FFFFFF"/>
                </a:solidFill>
                <a:latin typeface="Arial"/>
              </a:rPr>
              <a:t> - 	t		- Продължителност на импулс</a:t>
            </a:r>
          </a:p>
          <a:p>
            <a:r>
              <a:rPr lang="bg-BG" sz="2000" b="0" strike="noStrike" spc="-1">
                <a:solidFill>
                  <a:srgbClr val="FFFFFF"/>
                </a:solidFill>
                <a:latin typeface="Arial"/>
              </a:rPr>
              <a:t> - 	T		- Период на импулса</a:t>
            </a:r>
          </a:p>
          <a:p>
            <a:endParaRPr lang="bg-BG" sz="2000" b="0" strike="noStrike" spc="-1">
              <a:solidFill>
                <a:srgbClr val="FFFFFF"/>
              </a:solidFill>
              <a:latin typeface="Arial"/>
            </a:endParaRPr>
          </a:p>
          <a:p>
            <a:r>
              <a:rPr lang="bg-BG" sz="2000" b="0" strike="noStrike" spc="-1">
                <a:solidFill>
                  <a:srgbClr val="FFFFFF"/>
                </a:solidFill>
                <a:latin typeface="Arial"/>
              </a:rPr>
              <a:t>Коя характеристика можем и има смисъл да променяме?</a:t>
            </a:r>
          </a:p>
        </p:txBody>
      </p:sp>
      <p:sp>
        <p:nvSpPr>
          <p:cNvPr id="6" name="Slide Number Placeholder">
            <a:extLst>
              <a:ext uri="{FF2B5EF4-FFF2-40B4-BE49-F238E27FC236}">
                <a16:creationId xmlns:a16="http://schemas.microsoft.com/office/drawing/2014/main" id="{37B384B0-8E97-4AB0-A582-040D181A4EEC}"/>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174312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Промяна на широчината на импулса</a:t>
            </a:r>
            <a:endParaRPr lang="bg-BG" sz="4000" b="0" strike="noStrike" spc="-1">
              <a:latin typeface="Arial"/>
            </a:endParaRPr>
          </a:p>
        </p:txBody>
      </p:sp>
      <p:sp>
        <p:nvSpPr>
          <p:cNvPr id="206"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207" name="Picture 206"/>
          <p:cNvPicPr/>
          <p:nvPr/>
        </p:nvPicPr>
        <p:blipFill>
          <a:blip r:embed="rId2"/>
          <a:stretch/>
        </p:blipFill>
        <p:spPr>
          <a:xfrm>
            <a:off x="6780212" y="1005840"/>
            <a:ext cx="5089680" cy="5573520"/>
          </a:xfrm>
          <a:prstGeom prst="roundRect">
            <a:avLst>
              <a:gd name="adj" fmla="val 2178"/>
            </a:avLst>
          </a:prstGeom>
          <a:solidFill>
            <a:srgbClr val="FFFFFF">
              <a:shade val="85000"/>
            </a:srgbClr>
          </a:solidFill>
          <a:ln>
            <a:noFill/>
          </a:ln>
          <a:effectLst/>
        </p:spPr>
      </p:pic>
      <p:sp>
        <p:nvSpPr>
          <p:cNvPr id="208" name="TextShape 3"/>
          <p:cNvSpPr txBox="1"/>
          <p:nvPr/>
        </p:nvSpPr>
        <p:spPr>
          <a:xfrm>
            <a:off x="365760" y="1645920"/>
            <a:ext cx="6309360" cy="4522861"/>
          </a:xfrm>
          <a:prstGeom prst="rect">
            <a:avLst/>
          </a:prstGeom>
          <a:noFill/>
          <a:ln>
            <a:noFill/>
          </a:ln>
        </p:spPr>
        <p:txBody>
          <a:bodyPr lIns="90000" tIns="45000" rIns="90000" bIns="45000">
            <a:spAutoFit/>
          </a:bodyPr>
          <a:lstStyle/>
          <a:p>
            <a:r>
              <a:rPr lang="bg-BG" b="0" strike="noStrike" spc="-1" dirty="0">
                <a:latin typeface="Arial"/>
              </a:rPr>
              <a:t>Коефициент на запълване (</a:t>
            </a:r>
            <a:r>
              <a:rPr lang="bg-BG" b="0" strike="noStrike" spc="-1" dirty="0" err="1">
                <a:latin typeface="Arial"/>
              </a:rPr>
              <a:t>Duty</a:t>
            </a:r>
            <a:r>
              <a:rPr lang="bg-BG" b="0" strike="noStrike" spc="-1" dirty="0">
                <a:latin typeface="Arial"/>
              </a:rPr>
              <a:t> </a:t>
            </a:r>
            <a:r>
              <a:rPr lang="bg-BG" b="0" strike="noStrike" spc="-1" dirty="0" err="1">
                <a:latin typeface="Arial"/>
              </a:rPr>
              <a:t>cycle</a:t>
            </a:r>
            <a:r>
              <a:rPr lang="bg-BG" b="0" strike="noStrike" spc="-1" dirty="0">
                <a:latin typeface="Arial"/>
              </a:rPr>
              <a:t>)</a:t>
            </a:r>
          </a:p>
          <a:p>
            <a:endParaRPr lang="bg-BG" b="0" strike="noStrike" spc="-1" dirty="0">
              <a:latin typeface="Arial"/>
            </a:endParaRPr>
          </a:p>
          <a:p>
            <a:r>
              <a:rPr lang="bg-BG" b="0" strike="noStrike" spc="-1" dirty="0">
                <a:latin typeface="Arial"/>
              </a:rPr>
              <a:t>- отношението на продължителността на импулса (t) и </a:t>
            </a:r>
          </a:p>
          <a:p>
            <a:r>
              <a:rPr lang="bg-BG" b="0" strike="noStrike" spc="-1" dirty="0">
                <a:latin typeface="Arial"/>
              </a:rPr>
              <a:t>Периода на импулсната поредица (T), изразено в проценти.</a:t>
            </a:r>
          </a:p>
          <a:p>
            <a:endParaRPr lang="bg-BG" b="0" strike="noStrike" spc="-1" dirty="0">
              <a:latin typeface="Arial"/>
            </a:endParaRPr>
          </a:p>
          <a:p>
            <a:r>
              <a:rPr lang="bg-BG" b="0" strike="noStrike" spc="-1" dirty="0">
                <a:latin typeface="Arial"/>
              </a:rPr>
              <a:t>- Колкото по- голяма е продължителността на импулса, толкова повече енергия предаваме;</a:t>
            </a:r>
          </a:p>
          <a:p>
            <a:endParaRPr lang="bg-BG" b="0" strike="noStrike" spc="-1" dirty="0">
              <a:latin typeface="Arial"/>
            </a:endParaRPr>
          </a:p>
          <a:p>
            <a:endParaRPr lang="bg-BG" b="0" strike="noStrike" spc="-1" dirty="0">
              <a:latin typeface="Arial"/>
            </a:endParaRPr>
          </a:p>
        </p:txBody>
      </p:sp>
      <p:sp>
        <p:nvSpPr>
          <p:cNvPr id="6" name="Slide Number Placeholder">
            <a:extLst>
              <a:ext uri="{FF2B5EF4-FFF2-40B4-BE49-F238E27FC236}">
                <a16:creationId xmlns:a16="http://schemas.microsoft.com/office/drawing/2014/main" id="{C4E01C16-DEE9-4E8B-977D-5593F7755D3B}"/>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37959295"/>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7175</TotalTime>
  <Words>813</Words>
  <Application>Microsoft Office PowerPoint</Application>
  <PresentationFormat>Custom</PresentationFormat>
  <Paragraphs>125</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Wingdings</vt:lpstr>
      <vt:lpstr>Wingdings 2</vt:lpstr>
      <vt:lpstr>SoftUni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Basics – Course Overview</dc:title>
  <dc:subject>Software Development Course</dc:subject>
  <dc:creator>Software University Foundation</dc:creator>
  <cp:keywords>session cache pipeline CSRF sockets rest signalR roles authentication authorization web net core entity framework csharp server http protocol html css cookies asp mvc identity razor filters SoftUni Software University programming software development software engineering course</cp:keywords>
  <dc:description>Фондация "Софтуерен университет" - http://softuni.foundation</dc:description>
  <cp:lastModifiedBy>Svetlin Nakov</cp:lastModifiedBy>
  <cp:revision>300</cp:revision>
  <dcterms:created xsi:type="dcterms:W3CDTF">2014-01-02T17:00:34Z</dcterms:created>
  <dcterms:modified xsi:type="dcterms:W3CDTF">2019-12-17T13:55:09Z</dcterms:modified>
  <cp:category>програмиране; софтуерна разработка</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