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0"/>
  </p:notesMasterIdLst>
  <p:handoutMasterIdLst>
    <p:handoutMasterId r:id="rId2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508"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ftuni.org/"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softuni.foundation/" TargetMode="Externa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51"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52"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26ECF90-7B9B-4464-BA0B-043BECBCCA93}" type="slidenum">
              <a:rPr lang="bg-BG" sz="1000" b="0" strike="noStrike" spc="-1">
                <a:solidFill>
                  <a:srgbClr val="000000"/>
                </a:solidFill>
                <a:latin typeface="+mn-lt"/>
                <a:ea typeface="+mn-ea"/>
              </a:rPr>
              <a:t>1</a:t>
            </a:fld>
            <a:endParaRPr lang="bg-BG" sz="1000" b="0" strike="noStrike" spc="-1">
              <a:latin typeface="Arial"/>
            </a:endParaRPr>
          </a:p>
        </p:txBody>
      </p:sp>
      <p:sp>
        <p:nvSpPr>
          <p:cNvPr id="5" name="Footer Placeholder">
            <a:extLst>
              <a:ext uri="{FF2B5EF4-FFF2-40B4-BE49-F238E27FC236}">
                <a16:creationId xmlns:a16="http://schemas.microsoft.com/office/drawing/2014/main" id="{784AF43C-097A-47E7-B0A7-9F436087A66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9351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body"/>
          </p:nvPr>
        </p:nvSpPr>
        <p:spPr>
          <a:xfrm>
            <a:off x="380880" y="4343400"/>
            <a:ext cx="6095160" cy="4114080"/>
          </a:xfrm>
          <a:prstGeom prst="rect">
            <a:avLst/>
          </a:prstGeom>
        </p:spPr>
        <p:txBody>
          <a:bodyPr lIns="0" tIns="0" rIns="0" bIns="0">
            <a:noAutofit/>
          </a:bodyPr>
          <a:lstStyle/>
          <a:p>
            <a:endParaRPr lang="bg-BG" sz="2000" b="0" strike="noStrike" spc="-1">
              <a:latin typeface="Arial"/>
            </a:endParaRPr>
          </a:p>
        </p:txBody>
      </p:sp>
      <p:sp>
        <p:nvSpPr>
          <p:cNvPr id="257" name="CustomShape 2"/>
          <p:cNvSpPr/>
          <p:nvPr/>
        </p:nvSpPr>
        <p:spPr>
          <a:xfrm>
            <a:off x="0" y="8748000"/>
            <a:ext cx="630828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r>
              <a:rPr lang="bg-BG" sz="1000" b="0" strike="noStrike" spc="-1">
                <a:solidFill>
                  <a:srgbClr val="000000"/>
                </a:solidFill>
                <a:latin typeface="+mn-lt"/>
                <a:ea typeface="+mn-ea"/>
              </a:rPr>
              <a:t>© Software University Foundation – </a:t>
            </a:r>
            <a:r>
              <a:rPr lang="bg-BG" sz="1000" b="0" u="sng" strike="noStrike" spc="-1">
                <a:solidFill>
                  <a:srgbClr val="000000"/>
                </a:solidFill>
                <a:uFill>
                  <a:solidFill>
                    <a:srgbClr val="FFFFFF"/>
                  </a:solidFill>
                </a:uFill>
                <a:latin typeface="+mn-lt"/>
                <a:ea typeface="+mn-ea"/>
                <a:hlinkClick r:id="rId3"/>
              </a:rPr>
              <a:t>http://softuni.org</a:t>
            </a:r>
            <a:endParaRPr lang="bg-BG" sz="1000" b="0" strike="noStrike" spc="-1">
              <a:latin typeface="Arial"/>
            </a:endParaRPr>
          </a:p>
          <a:p>
            <a:pPr>
              <a:lnSpc>
                <a:spcPct val="100000"/>
              </a:lnSpc>
            </a:pPr>
            <a:r>
              <a:rPr lang="bg-BG" sz="1000" b="0" strike="noStrike" spc="-1">
                <a:solidFill>
                  <a:srgbClr val="000000"/>
                </a:solidFill>
                <a:latin typeface="+mn-lt"/>
                <a:ea typeface="+mn-ea"/>
              </a:rPr>
              <a:t>This work is licensed under the </a:t>
            </a:r>
            <a:r>
              <a:rPr lang="bg-BG" sz="1000" b="0" u="sng" strike="noStrike" spc="-1">
                <a:solidFill>
                  <a:srgbClr val="000000"/>
                </a:solidFill>
                <a:uFill>
                  <a:solidFill>
                    <a:srgbClr val="FFFFFF"/>
                  </a:solidFill>
                </a:uFill>
                <a:latin typeface="+mn-lt"/>
                <a:ea typeface="+mn-ea"/>
                <a:hlinkClick r:id="rId4"/>
              </a:rPr>
              <a:t>Creative Commons Attribution-NonCommercial-ShareAlike</a:t>
            </a:r>
            <a:r>
              <a:rPr lang="bg-BG" sz="1000" b="0" strike="noStrike" spc="-1">
                <a:solidFill>
                  <a:srgbClr val="000000"/>
                </a:solidFill>
                <a:latin typeface="+mn-lt"/>
                <a:ea typeface="+mn-ea"/>
              </a:rPr>
              <a:t> license.</a:t>
            </a:r>
            <a:endParaRPr lang="bg-BG" sz="1000" b="0" strike="noStrike" spc="-1">
              <a:latin typeface="Arial"/>
            </a:endParaRPr>
          </a:p>
        </p:txBody>
      </p:sp>
      <p:sp>
        <p:nvSpPr>
          <p:cNvPr id="258" name="CustomShape 3"/>
          <p:cNvSpPr/>
          <p:nvPr/>
        </p:nvSpPr>
        <p:spPr>
          <a:xfrm>
            <a:off x="6309000" y="8748000"/>
            <a:ext cx="546840" cy="39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14614691-EA37-4325-98C7-C5D03A524727}" type="slidenum">
              <a:rPr lang="bg-BG" sz="1000" b="0" strike="noStrike" spc="-1">
                <a:solidFill>
                  <a:srgbClr val="000000"/>
                </a:solidFill>
                <a:latin typeface="+mn-lt"/>
                <a:ea typeface="+mn-ea"/>
              </a:rPr>
              <a:t>16</a:t>
            </a:fld>
            <a:endParaRPr lang="bg-BG" sz="1000" b="0" strike="noStrike" spc="-1">
              <a:latin typeface="Arial"/>
            </a:endParaRPr>
          </a:p>
        </p:txBody>
      </p:sp>
      <p:sp>
        <p:nvSpPr>
          <p:cNvPr id="5" name="Footer Placeholder">
            <a:extLst>
              <a:ext uri="{FF2B5EF4-FFF2-40B4-BE49-F238E27FC236}">
                <a16:creationId xmlns:a16="http://schemas.microsoft.com/office/drawing/2014/main" id="{DFF51A11-55BD-4306-9091-DBAC3BEB0A5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5"/>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92778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17</a:t>
            </a:fld>
            <a:endParaRPr lang="en-US" dirty="0"/>
          </a:p>
        </p:txBody>
      </p:sp>
      <p:sp>
        <p:nvSpPr>
          <p:cNvPr id="6" name="Footer Placeholder">
            <a:extLst>
              <a:ext uri="{FF2B5EF4-FFF2-40B4-BE49-F238E27FC236}">
                <a16:creationId xmlns:a16="http://schemas.microsoft.com/office/drawing/2014/main" id="{2F379B45-B4CF-4732-A1CA-346C8AE276A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18330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it-kariera.mon.bg/e-learnin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creativecommons.org/licenses/by-nc-sa/4.0" TargetMode="External"/><Relationship Id="rId7" Type="http://schemas.openxmlformats.org/officeDocument/2006/relationships/hyperlink" Target="https://it-kariera.mon.bg/e-learn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mon.bg/" TargetMode="Externa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hyperlink" Target="https://www.elprocus.com/potentiometer-construction-working-and-application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circuitstoday.com/potentiometer"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912960" y="690720"/>
            <a:ext cx="10576440" cy="78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r">
              <a:lnSpc>
                <a:spcPct val="100000"/>
              </a:lnSpc>
            </a:pPr>
            <a:r>
              <a:rPr lang="bg-BG" sz="4800" b="1" strike="noStrike" spc="-1" dirty="0">
                <a:solidFill>
                  <a:srgbClr val="F6D18E"/>
                </a:solidFill>
                <a:latin typeface="Calibri"/>
              </a:rPr>
              <a:t>Потенциометри и аналогов вход</a:t>
            </a:r>
            <a:endParaRPr lang="bg-BG" sz="4800" b="0" strike="noStrike" spc="-1" dirty="0">
              <a:latin typeface="Arial"/>
            </a:endParaRPr>
          </a:p>
        </p:txBody>
      </p:sp>
      <p:sp>
        <p:nvSpPr>
          <p:cNvPr id="170" name="CustomShape 2"/>
          <p:cNvSpPr/>
          <p:nvPr/>
        </p:nvSpPr>
        <p:spPr>
          <a:xfrm>
            <a:off x="3579840" y="1787640"/>
            <a:ext cx="7909560" cy="80316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r">
              <a:lnSpc>
                <a:spcPct val="100000"/>
              </a:lnSpc>
            </a:pPr>
            <a:r>
              <a:rPr lang="bg-BG" sz="4000" b="0" strike="noStrike" spc="197">
                <a:solidFill>
                  <a:srgbClr val="F0A22E"/>
                </a:solidFill>
                <a:latin typeface="Calibri"/>
              </a:rPr>
              <a:t>Електроника</a:t>
            </a:r>
            <a:endParaRPr lang="bg-BG" sz="4000" b="0" strike="noStrike" spc="-1">
              <a:latin typeface="Arial"/>
            </a:endParaRPr>
          </a:p>
        </p:txBody>
      </p:sp>
      <p:pic>
        <p:nvPicPr>
          <p:cNvPr id="176" name="Picture 175"/>
          <p:cNvPicPr/>
          <p:nvPr/>
        </p:nvPicPr>
        <p:blipFill>
          <a:blip r:embed="rId3"/>
          <a:stretch/>
        </p:blipFill>
        <p:spPr>
          <a:xfrm>
            <a:off x="7319332" y="3768996"/>
            <a:ext cx="4211280" cy="2468520"/>
          </a:xfrm>
          <a:prstGeom prst="rect">
            <a:avLst/>
          </a:prstGeom>
          <a:ln>
            <a:noFill/>
          </a:ln>
        </p:spPr>
      </p:pic>
      <p:sp>
        <p:nvSpPr>
          <p:cNvPr id="12" name="Slide Number Placeholder">
            <a:extLst>
              <a:ext uri="{FF2B5EF4-FFF2-40B4-BE49-F238E27FC236}">
                <a16:creationId xmlns:a16="http://schemas.microsoft.com/office/drawing/2014/main" id="{8F4434FC-D68B-4E3C-AC07-5869B4880E1C}"/>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a:t>
            </a:fld>
            <a:endParaRPr lang="en-US" dirty="0">
              <a:solidFill>
                <a:prstClr val="white">
                  <a:tint val="75000"/>
                </a:prstClr>
              </a:solidFill>
            </a:endParaRPr>
          </a:p>
        </p:txBody>
      </p:sp>
      <p:grpSp>
        <p:nvGrpSpPr>
          <p:cNvPr id="13" name="Group 12">
            <a:extLst>
              <a:ext uri="{FF2B5EF4-FFF2-40B4-BE49-F238E27FC236}">
                <a16:creationId xmlns:a16="http://schemas.microsoft.com/office/drawing/2014/main" id="{0B49E1C4-314D-44CA-BECD-1C5A305452C9}"/>
              </a:ext>
            </a:extLst>
          </p:cNvPr>
          <p:cNvGrpSpPr/>
          <p:nvPr/>
        </p:nvGrpSpPr>
        <p:grpSpPr>
          <a:xfrm>
            <a:off x="684212" y="3535212"/>
            <a:ext cx="6103067" cy="2674312"/>
            <a:chOff x="684212" y="3535212"/>
            <a:chExt cx="6103067" cy="2674312"/>
          </a:xfrm>
        </p:grpSpPr>
        <p:sp>
          <p:nvSpPr>
            <p:cNvPr id="14" name="Rectangle 3">
              <a:extLst>
                <a:ext uri="{FF2B5EF4-FFF2-40B4-BE49-F238E27FC236}">
                  <a16:creationId xmlns:a16="http://schemas.microsoft.com/office/drawing/2014/main" id="{1EB97D4B-11F2-4562-9988-27B137359FDC}"/>
                </a:ext>
              </a:extLst>
            </p:cNvPr>
            <p:cNvSpPr>
              <a:spLocks noChangeArrowheads="1"/>
            </p:cNvSpPr>
            <p:nvPr/>
          </p:nvSpPr>
          <p:spPr bwMode="auto">
            <a:xfrm rot="932023">
              <a:off x="5282723" y="3535212"/>
              <a:ext cx="1504556" cy="72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p>
              <a:pPr algn="ctr" hangingPunct="1">
                <a:lnSpc>
                  <a:spcPct val="85000"/>
                </a:lnSpc>
                <a:tabLst>
                  <a:tab pos="457200" algn="l"/>
                  <a:tab pos="914400" algn="l"/>
                  <a:tab pos="1371600" algn="l"/>
                  <a:tab pos="1828800" algn="l"/>
                  <a:tab pos="2286000" algn="l"/>
                </a:tabLst>
              </a:pPr>
              <a:r>
                <a:rPr lang="bg-BG" sz="2400" b="1" dirty="0">
                  <a:solidFill>
                    <a:srgbClr val="FFF0D9"/>
                  </a:solidFill>
                  <a:latin typeface="Calibri" charset="0"/>
                  <a:ea typeface="Noto Sans CJK SC Regular" charset="0"/>
                  <a:cs typeface="Noto Sans CJK SC Regular" charset="0"/>
                </a:rPr>
                <a:t>Вградени</a:t>
              </a:r>
              <a:br>
                <a:rPr lang="bg-BG" sz="2400" b="1" dirty="0">
                  <a:solidFill>
                    <a:srgbClr val="FFF0D9"/>
                  </a:solidFill>
                  <a:latin typeface="Calibri" charset="0"/>
                  <a:ea typeface="Noto Sans CJK SC Regular" charset="0"/>
                  <a:cs typeface="Noto Sans CJK SC Regular" charset="0"/>
                </a:rPr>
              </a:br>
              <a:r>
                <a:rPr lang="bg-BG" sz="2400" b="1" dirty="0">
                  <a:solidFill>
                    <a:srgbClr val="FFF0D9"/>
                  </a:solidFill>
                  <a:latin typeface="Calibri" charset="0"/>
                  <a:ea typeface="Noto Sans CJK SC Regular" charset="0"/>
                  <a:cs typeface="Noto Sans CJK SC Regular" charset="0"/>
                </a:rPr>
                <a:t>системи</a:t>
              </a:r>
              <a:endParaRPr lang="en-US" sz="2400" b="1" dirty="0">
                <a:solidFill>
                  <a:srgbClr val="FFF0D9"/>
                </a:solidFill>
                <a:latin typeface="Calibri" charset="0"/>
                <a:ea typeface="Noto Sans CJK SC Regular" charset="0"/>
                <a:cs typeface="Noto Sans CJK SC Regular" charset="0"/>
              </a:endParaRPr>
            </a:p>
          </p:txBody>
        </p:sp>
        <p:pic>
          <p:nvPicPr>
            <p:cNvPr id="15" name="Picture 5">
              <a:extLst>
                <a:ext uri="{FF2B5EF4-FFF2-40B4-BE49-F238E27FC236}">
                  <a16:creationId xmlns:a16="http://schemas.microsoft.com/office/drawing/2014/main" id="{B05BD5D4-0293-4A16-801D-4EC885B0D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2" y="3709988"/>
              <a:ext cx="1827213"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6">
              <a:extLst>
                <a:ext uri="{FF2B5EF4-FFF2-40B4-BE49-F238E27FC236}">
                  <a16:creationId xmlns:a16="http://schemas.microsoft.com/office/drawing/2014/main" id="{AE1ED313-E26C-4E00-9BB6-831A1F790A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2" y="4137025"/>
              <a:ext cx="2173288" cy="758825"/>
            </a:xfrm>
            <a:prstGeom prst="rect">
              <a:avLst/>
            </a:prstGeom>
            <a:solidFill>
              <a:srgbClr val="231F20">
                <a:alpha val="50000"/>
              </a:srgbClr>
            </a:solidFill>
            <a:ln w="9525" cap="flat">
              <a:solidFill>
                <a:srgbClr val="C87D0E">
                  <a:alpha val="50000"/>
                </a:srgbClr>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7">
              <a:extLst>
                <a:ext uri="{FF2B5EF4-FFF2-40B4-BE49-F238E27FC236}">
                  <a16:creationId xmlns:a16="http://schemas.microsoft.com/office/drawing/2014/main" id="{D0806342-A052-4022-BDD8-0C44C49433C3}"/>
                </a:ext>
              </a:extLst>
            </p:cNvPr>
            <p:cNvSpPr>
              <a:spLocks noChangeArrowheads="1"/>
            </p:cNvSpPr>
            <p:nvPr/>
          </p:nvSpPr>
          <p:spPr bwMode="auto">
            <a:xfrm>
              <a:off x="698500" y="5060950"/>
              <a:ext cx="318611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300" b="1" dirty="0">
                  <a:solidFill>
                    <a:srgbClr val="F4B36C"/>
                  </a:solidFill>
                  <a:latin typeface="Calibri" charset="0"/>
                  <a:ea typeface="Noto Sans CJK SC Regular" charset="0"/>
                  <a:cs typeface="Noto Sans CJK SC Regular" charset="0"/>
                </a:rPr>
                <a:t>Учителски екип</a:t>
              </a:r>
            </a:p>
          </p:txBody>
        </p:sp>
        <p:sp>
          <p:nvSpPr>
            <p:cNvPr id="18" name="Rectangle 8">
              <a:extLst>
                <a:ext uri="{FF2B5EF4-FFF2-40B4-BE49-F238E27FC236}">
                  <a16:creationId xmlns:a16="http://schemas.microsoft.com/office/drawing/2014/main" id="{860F3AF3-A2B2-44CE-B327-F71DE56BF752}"/>
                </a:ext>
              </a:extLst>
            </p:cNvPr>
            <p:cNvSpPr>
              <a:spLocks noChangeArrowheads="1"/>
            </p:cNvSpPr>
            <p:nvPr/>
          </p:nvSpPr>
          <p:spPr bwMode="auto">
            <a:xfrm>
              <a:off x="698500" y="5478075"/>
              <a:ext cx="318611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Lst>
              </a:pPr>
              <a:r>
                <a:rPr lang="bg-BG" sz="2000" b="1" dirty="0">
                  <a:solidFill>
                    <a:srgbClr val="F9DAAB"/>
                  </a:solidFill>
                  <a:latin typeface="Calibri" charset="0"/>
                  <a:ea typeface="Noto Sans CJK SC Regular" charset="0"/>
                  <a:cs typeface="Noto Sans CJK SC Regular" charset="0"/>
                </a:rPr>
                <a:t>Обучение за ИТ кариера</a:t>
              </a:r>
            </a:p>
          </p:txBody>
        </p:sp>
        <p:sp>
          <p:nvSpPr>
            <p:cNvPr id="19" name="Rectangle 9">
              <a:extLst>
                <a:ext uri="{FF2B5EF4-FFF2-40B4-BE49-F238E27FC236}">
                  <a16:creationId xmlns:a16="http://schemas.microsoft.com/office/drawing/2014/main" id="{56029788-5E10-49C8-A71F-9D62B19A08E2}"/>
                </a:ext>
              </a:extLst>
            </p:cNvPr>
            <p:cNvSpPr>
              <a:spLocks noChangeArrowheads="1"/>
            </p:cNvSpPr>
            <p:nvPr/>
          </p:nvSpPr>
          <p:spPr bwMode="auto">
            <a:xfrm>
              <a:off x="698500" y="5826937"/>
              <a:ext cx="5027613" cy="382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spAutoFit/>
            </a:bodyPr>
            <a:lstStyle/>
            <a:p>
              <a:pPr hangingPunct="1">
                <a:lnSpc>
                  <a:spcPct val="105000"/>
                </a:lnSpc>
                <a:tabLst>
                  <a:tab pos="0" algn="l"/>
                  <a:tab pos="457200" algn="l"/>
                  <a:tab pos="914400" algn="l"/>
                  <a:tab pos="1371600" algn="l"/>
                  <a:tab pos="1828800" algn="l"/>
                  <a:tab pos="2286000" algn="l"/>
                  <a:tab pos="2743200" algn="l"/>
                  <a:tab pos="3200400" algn="l"/>
                  <a:tab pos="3657600" algn="l"/>
                </a:tabLst>
              </a:pPr>
              <a:r>
                <a:rPr lang="en-US" sz="2000" b="1" u="sng" dirty="0">
                  <a:solidFill>
                    <a:srgbClr val="F6C781"/>
                  </a:solidFill>
                  <a:latin typeface="Calibri" charset="0"/>
                  <a:ea typeface="Noto Sans CJK SC Regular" charset="0"/>
                  <a:cs typeface="Noto Sans CJK SC Regular" charset="0"/>
                  <a:hlinkClick r:id="rId6"/>
                </a:rPr>
                <a:t>https://it-kariera.mon.bg/e-learning</a:t>
              </a:r>
            </a:p>
          </p:txBody>
        </p:sp>
      </p:grpSp>
    </p:spTree>
    <p:extLst>
      <p:ext uri="{BB962C8B-B14F-4D97-AF65-F5344CB8AC3E}">
        <p14:creationId xmlns:p14="http://schemas.microsoft.com/office/powerpoint/2010/main" val="87168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Аналогов и Цифров сигнал</a:t>
            </a:r>
            <a:endParaRPr lang="bg-BG" sz="4000" b="0" strike="noStrike" spc="-1">
              <a:latin typeface="Arial"/>
            </a:endParaRPr>
          </a:p>
        </p:txBody>
      </p:sp>
      <p:sp>
        <p:nvSpPr>
          <p:cNvPr id="216"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17" name="TextShape 3"/>
          <p:cNvSpPr txBox="1"/>
          <p:nvPr/>
        </p:nvSpPr>
        <p:spPr>
          <a:xfrm>
            <a:off x="365760" y="990600"/>
            <a:ext cx="11596052" cy="5692412"/>
          </a:xfrm>
          <a:prstGeom prst="rect">
            <a:avLst/>
          </a:prstGeom>
          <a:noFill/>
          <a:ln>
            <a:noFill/>
          </a:ln>
        </p:spPr>
        <p:txBody>
          <a:bodyPr wrap="square" lIns="90000" tIns="45000" rIns="90000" bIns="45000">
            <a:spAutoFit/>
          </a:bodyPr>
          <a:lstStyle/>
          <a:p>
            <a:r>
              <a:rPr lang="bg-BG" sz="2600" b="0" strike="noStrike" spc="-1" dirty="0">
                <a:latin typeface="Arial"/>
              </a:rPr>
              <a:t>Аналогов сигнал</a:t>
            </a:r>
          </a:p>
          <a:p>
            <a:endParaRPr lang="bg-BG" sz="2600" b="0" strike="noStrike" spc="-1" dirty="0">
              <a:latin typeface="Arial"/>
            </a:endParaRPr>
          </a:p>
          <a:p>
            <a:r>
              <a:rPr lang="bg-BG" sz="2600" b="0" strike="noStrike" spc="-1" dirty="0">
                <a:latin typeface="Arial"/>
              </a:rPr>
              <a:t>-  Има безкраен брой стойности във времето;</a:t>
            </a:r>
          </a:p>
          <a:p>
            <a:r>
              <a:rPr lang="bg-BG" sz="2600" b="0" strike="noStrike" spc="-1" dirty="0">
                <a:latin typeface="Arial"/>
              </a:rPr>
              <a:t>-  Непрекъснат сигнал;</a:t>
            </a:r>
          </a:p>
          <a:p>
            <a:r>
              <a:rPr lang="bg-BG" sz="2600" b="0" strike="noStrike" spc="-1" dirty="0">
                <a:latin typeface="Arial"/>
              </a:rPr>
              <a:t>-  Не може да бъде обработван от цифровата </a:t>
            </a:r>
            <a:r>
              <a:rPr lang="bg-BG" sz="2600" b="0" strike="noStrike" spc="-1" dirty="0" err="1">
                <a:latin typeface="Arial"/>
              </a:rPr>
              <a:t>схемотехника</a:t>
            </a:r>
            <a:r>
              <a:rPr lang="bg-BG" sz="2600" b="0" strike="noStrike" spc="-1" dirty="0">
                <a:latin typeface="Arial"/>
              </a:rPr>
              <a:t> – микропроцесори;</a:t>
            </a:r>
          </a:p>
          <a:p>
            <a:r>
              <a:rPr lang="bg-BG" sz="2600" b="0" strike="noStrike" spc="-1" dirty="0">
                <a:latin typeface="Arial"/>
              </a:rPr>
              <a:t>-  Микропроцесорите работят с конкретни и точно дефинирани числа;</a:t>
            </a:r>
          </a:p>
          <a:p>
            <a:r>
              <a:rPr lang="bg-BG" sz="2600" b="0" strike="noStrike" spc="-1" dirty="0">
                <a:latin typeface="Arial"/>
              </a:rPr>
              <a:t>-  Нужни са допълнителни стъпки за преобразуване на аналогов сигнал до такъв, подходящ за микроконтролер;</a:t>
            </a:r>
          </a:p>
          <a:p>
            <a:r>
              <a:rPr lang="bg-BG" sz="2600" b="0" strike="noStrike" spc="-1" dirty="0">
                <a:latin typeface="Arial"/>
              </a:rPr>
              <a:t>-  Процесът на преобразуване на аналогов сигнал в цифров се нарича </a:t>
            </a:r>
            <a:r>
              <a:rPr lang="bg-BG" sz="2600" b="0" strike="noStrike" spc="-1" dirty="0" err="1">
                <a:latin typeface="Arial"/>
              </a:rPr>
              <a:t>дискретизация</a:t>
            </a:r>
            <a:endParaRPr lang="bg-BG" sz="2600" b="0" strike="noStrike" spc="-1" dirty="0">
              <a:latin typeface="Arial"/>
            </a:endParaRPr>
          </a:p>
          <a:p>
            <a:r>
              <a:rPr lang="bg-BG" sz="2600" b="0" strike="noStrike" spc="-1" dirty="0">
                <a:latin typeface="Arial"/>
              </a:rPr>
              <a:t>-  Нужни са допълнителни електронни схеми за постигане на тази цел – аналогово-</a:t>
            </a:r>
            <a:r>
              <a:rPr lang="bg-BG" sz="2600" b="0" strike="noStrike" spc="-1" dirty="0" err="1">
                <a:latin typeface="Arial"/>
              </a:rPr>
              <a:t>цифрво</a:t>
            </a:r>
            <a:r>
              <a:rPr lang="bg-BG" sz="2600" b="0" strike="noStrike" spc="-1" dirty="0">
                <a:latin typeface="Arial"/>
              </a:rPr>
              <a:t> преобразувател (ЦАП);</a:t>
            </a:r>
          </a:p>
          <a:p>
            <a:r>
              <a:rPr lang="bg-BG" sz="2600" b="0" strike="noStrike" spc="-1" dirty="0">
                <a:latin typeface="Arial"/>
              </a:rPr>
              <a:t>-  </a:t>
            </a:r>
            <a:r>
              <a:rPr lang="bg-BG" sz="2600" b="0" strike="noStrike" spc="-1" dirty="0" err="1">
                <a:latin typeface="Arial"/>
              </a:rPr>
              <a:t>Ардуино</a:t>
            </a:r>
            <a:r>
              <a:rPr lang="bg-BG" sz="2600" b="0" strike="noStrike" spc="-1" dirty="0">
                <a:latin typeface="Arial"/>
              </a:rPr>
              <a:t> има вграден ЦАП с 6 входа.</a:t>
            </a:r>
          </a:p>
        </p:txBody>
      </p:sp>
      <p:sp>
        <p:nvSpPr>
          <p:cNvPr id="5" name="Slide Number Placeholder">
            <a:extLst>
              <a:ext uri="{FF2B5EF4-FFF2-40B4-BE49-F238E27FC236}">
                <a16:creationId xmlns:a16="http://schemas.microsoft.com/office/drawing/2014/main" id="{149B5B15-1FF6-4406-9CF4-F862D7FF21BD}"/>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93984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CustomShape 1"/>
          <p:cNvSpPr/>
          <p:nvPr/>
        </p:nvSpPr>
        <p:spPr>
          <a:xfrm>
            <a:off x="188640" y="40320"/>
            <a:ext cx="1197288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Аналогово-цифров преобразувател</a:t>
            </a:r>
            <a:endParaRPr lang="bg-BG" sz="4000" b="0" strike="noStrike" spc="-1">
              <a:latin typeface="Arial"/>
            </a:endParaRPr>
          </a:p>
        </p:txBody>
      </p:sp>
      <p:sp>
        <p:nvSpPr>
          <p:cNvPr id="219"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20" name="Picture 219"/>
          <p:cNvPicPr/>
          <p:nvPr/>
        </p:nvPicPr>
        <p:blipFill>
          <a:blip r:embed="rId2"/>
          <a:stretch/>
        </p:blipFill>
        <p:spPr>
          <a:xfrm>
            <a:off x="274320" y="1150560"/>
            <a:ext cx="8869680" cy="5289480"/>
          </a:xfrm>
          <a:prstGeom prst="rect">
            <a:avLst/>
          </a:prstGeom>
          <a:ln>
            <a:noFill/>
          </a:ln>
        </p:spPr>
      </p:pic>
      <p:sp>
        <p:nvSpPr>
          <p:cNvPr id="221" name="TextShape 3"/>
          <p:cNvSpPr txBox="1"/>
          <p:nvPr/>
        </p:nvSpPr>
        <p:spPr>
          <a:xfrm>
            <a:off x="9341012" y="1251194"/>
            <a:ext cx="2620800" cy="1568206"/>
          </a:xfrm>
          <a:prstGeom prst="rect">
            <a:avLst/>
          </a:prstGeom>
          <a:noFill/>
          <a:ln>
            <a:noFill/>
          </a:ln>
        </p:spPr>
        <p:txBody>
          <a:bodyPr lIns="90000" tIns="45000" rIns="90000" bIns="45000">
            <a:spAutoFit/>
          </a:bodyPr>
          <a:lstStyle/>
          <a:p>
            <a:r>
              <a:rPr lang="bg-BG" b="0" strike="noStrike" spc="-1" dirty="0">
                <a:latin typeface="Arial"/>
              </a:rPr>
              <a:t>Основни характеристики:</a:t>
            </a:r>
          </a:p>
          <a:p>
            <a:r>
              <a:rPr lang="bg-BG" b="0" strike="noStrike" spc="-1" dirty="0">
                <a:latin typeface="Arial"/>
              </a:rPr>
              <a:t> - честота </a:t>
            </a:r>
          </a:p>
          <a:p>
            <a:r>
              <a:rPr lang="bg-BG" b="0" strike="noStrike" spc="-1" dirty="0">
                <a:latin typeface="Arial"/>
              </a:rPr>
              <a:t> - </a:t>
            </a:r>
            <a:r>
              <a:rPr lang="bg-BG" b="0" strike="noStrike" spc="-1" dirty="0" err="1">
                <a:latin typeface="Arial"/>
              </a:rPr>
              <a:t>разрядност</a:t>
            </a:r>
            <a:endParaRPr lang="bg-BG" b="0" strike="noStrike" spc="-1" dirty="0">
              <a:latin typeface="Arial"/>
            </a:endParaRPr>
          </a:p>
        </p:txBody>
      </p:sp>
      <p:sp>
        <p:nvSpPr>
          <p:cNvPr id="222" name="TextShape 4"/>
          <p:cNvSpPr txBox="1"/>
          <p:nvPr/>
        </p:nvSpPr>
        <p:spPr>
          <a:xfrm>
            <a:off x="6217920" y="1150560"/>
            <a:ext cx="2011680" cy="602280"/>
          </a:xfrm>
          <a:prstGeom prst="rect">
            <a:avLst/>
          </a:prstGeom>
          <a:solidFill>
            <a:srgbClr val="FFFFFF"/>
          </a:solidFill>
          <a:ln>
            <a:noFill/>
          </a:ln>
        </p:spPr>
        <p:txBody>
          <a:bodyPr lIns="90000" tIns="45000" rIns="90000" bIns="45000">
            <a:spAutoFit/>
          </a:bodyPr>
          <a:lstStyle/>
          <a:p>
            <a:r>
              <a:rPr lang="bg-BG" sz="1800" b="0" strike="noStrike" spc="-1">
                <a:latin typeface="Arial"/>
              </a:rPr>
              <a:t>Дискретизация</a:t>
            </a:r>
          </a:p>
        </p:txBody>
      </p:sp>
      <p:sp>
        <p:nvSpPr>
          <p:cNvPr id="223" name="TextShape 5"/>
          <p:cNvSpPr txBox="1"/>
          <p:nvPr/>
        </p:nvSpPr>
        <p:spPr>
          <a:xfrm>
            <a:off x="1920240" y="4023360"/>
            <a:ext cx="1737360" cy="602280"/>
          </a:xfrm>
          <a:prstGeom prst="rect">
            <a:avLst/>
          </a:prstGeom>
          <a:solidFill>
            <a:srgbClr val="FFFFFF"/>
          </a:solidFill>
          <a:ln>
            <a:noFill/>
          </a:ln>
        </p:spPr>
        <p:txBody>
          <a:bodyPr lIns="90000" tIns="45000" rIns="90000" bIns="45000">
            <a:spAutoFit/>
          </a:bodyPr>
          <a:lstStyle/>
          <a:p>
            <a:r>
              <a:rPr lang="bg-BG" sz="1800" b="0" strike="noStrike" spc="-1">
                <a:latin typeface="Arial"/>
              </a:rPr>
              <a:t>Квантуван сигнал</a:t>
            </a:r>
          </a:p>
        </p:txBody>
      </p:sp>
      <p:sp>
        <p:nvSpPr>
          <p:cNvPr id="224" name="TextShape 6"/>
          <p:cNvSpPr txBox="1"/>
          <p:nvPr/>
        </p:nvSpPr>
        <p:spPr>
          <a:xfrm>
            <a:off x="1554480" y="1226520"/>
            <a:ext cx="1737360" cy="602280"/>
          </a:xfrm>
          <a:prstGeom prst="rect">
            <a:avLst/>
          </a:prstGeom>
          <a:solidFill>
            <a:srgbClr val="FFFFFF"/>
          </a:solidFill>
          <a:ln>
            <a:noFill/>
          </a:ln>
        </p:spPr>
        <p:txBody>
          <a:bodyPr lIns="90000" tIns="45000" rIns="90000" bIns="45000">
            <a:spAutoFit/>
          </a:bodyPr>
          <a:lstStyle/>
          <a:p>
            <a:r>
              <a:rPr lang="bg-BG" sz="1800" b="0" strike="noStrike" spc="-1">
                <a:latin typeface="Arial"/>
              </a:rPr>
              <a:t>Аналогов сигнал</a:t>
            </a:r>
          </a:p>
        </p:txBody>
      </p:sp>
      <p:sp>
        <p:nvSpPr>
          <p:cNvPr id="225" name="TextShape 7"/>
          <p:cNvSpPr txBox="1"/>
          <p:nvPr/>
        </p:nvSpPr>
        <p:spPr>
          <a:xfrm>
            <a:off x="6309360" y="3878280"/>
            <a:ext cx="2011680" cy="602280"/>
          </a:xfrm>
          <a:prstGeom prst="rect">
            <a:avLst/>
          </a:prstGeom>
          <a:solidFill>
            <a:srgbClr val="FFFFFF"/>
          </a:solidFill>
          <a:ln>
            <a:noFill/>
          </a:ln>
        </p:spPr>
        <p:txBody>
          <a:bodyPr lIns="90000" tIns="45000" rIns="90000" bIns="45000">
            <a:spAutoFit/>
          </a:bodyPr>
          <a:lstStyle/>
          <a:p>
            <a:r>
              <a:rPr lang="bg-BG" sz="1800" b="0" strike="noStrike" spc="-1">
                <a:latin typeface="Arial"/>
              </a:rPr>
              <a:t>Цифров сигнал</a:t>
            </a:r>
          </a:p>
        </p:txBody>
      </p:sp>
      <p:sp>
        <p:nvSpPr>
          <p:cNvPr id="10" name="Slide Number Placeholder">
            <a:extLst>
              <a:ext uri="{FF2B5EF4-FFF2-40B4-BE49-F238E27FC236}">
                <a16:creationId xmlns:a16="http://schemas.microsoft.com/office/drawing/2014/main" id="{1C9CAEFD-137C-4E05-AFEB-BC4BF13C0DE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55550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Ардуино и аналогов вход</a:t>
            </a:r>
            <a:endParaRPr lang="bg-BG" sz="4000" b="0" strike="noStrike" spc="-1">
              <a:latin typeface="Arial"/>
            </a:endParaRPr>
          </a:p>
        </p:txBody>
      </p:sp>
      <p:sp>
        <p:nvSpPr>
          <p:cNvPr id="227"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28" name="Picture 227"/>
          <p:cNvPicPr/>
          <p:nvPr/>
        </p:nvPicPr>
        <p:blipFill>
          <a:blip r:embed="rId2"/>
          <a:stretch/>
        </p:blipFill>
        <p:spPr>
          <a:xfrm>
            <a:off x="1463040" y="1152840"/>
            <a:ext cx="7406640" cy="5171760"/>
          </a:xfrm>
          <a:prstGeom prst="rect">
            <a:avLst/>
          </a:prstGeom>
          <a:ln>
            <a:noFill/>
          </a:ln>
        </p:spPr>
      </p:pic>
      <p:sp>
        <p:nvSpPr>
          <p:cNvPr id="229" name="TextShape 3"/>
          <p:cNvSpPr txBox="1"/>
          <p:nvPr/>
        </p:nvSpPr>
        <p:spPr>
          <a:xfrm>
            <a:off x="6949440" y="5394960"/>
            <a:ext cx="1645920" cy="971280"/>
          </a:xfrm>
          <a:prstGeom prst="rect">
            <a:avLst/>
          </a:prstGeom>
          <a:noFill/>
          <a:ln w="76320">
            <a:solidFill>
              <a:srgbClr val="F10D0C"/>
            </a:solidFill>
            <a:round/>
          </a:ln>
        </p:spPr>
        <p:txBody>
          <a:bodyPr lIns="128160" tIns="83160" rIns="128160" bIns="83160">
            <a:spAutoFit/>
          </a:bodyPr>
          <a:lstStyle/>
          <a:p>
            <a:r>
              <a:rPr lang="bg-BG" sz="1800" b="0" strike="noStrike" spc="-1">
                <a:latin typeface="Arial"/>
              </a:rPr>
              <a:t>              </a:t>
            </a:r>
          </a:p>
        </p:txBody>
      </p:sp>
      <p:sp>
        <p:nvSpPr>
          <p:cNvPr id="6" name="Slide Number Placeholder">
            <a:extLst>
              <a:ext uri="{FF2B5EF4-FFF2-40B4-BE49-F238E27FC236}">
                <a16:creationId xmlns:a16="http://schemas.microsoft.com/office/drawing/2014/main" id="{965DA9BD-D168-4798-AC38-E8FD20707CD0}"/>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131470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Свързване към Ардуино</a:t>
            </a:r>
            <a:endParaRPr lang="bg-BG" sz="4000" b="0" strike="noStrike" spc="-1">
              <a:latin typeface="Arial"/>
            </a:endParaRPr>
          </a:p>
        </p:txBody>
      </p:sp>
      <p:sp>
        <p:nvSpPr>
          <p:cNvPr id="231"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32" name="Picture 231"/>
          <p:cNvPicPr/>
          <p:nvPr/>
        </p:nvPicPr>
        <p:blipFill>
          <a:blip r:embed="rId2"/>
          <a:stretch/>
        </p:blipFill>
        <p:spPr>
          <a:xfrm>
            <a:off x="2661840" y="1005840"/>
            <a:ext cx="6939360" cy="5661360"/>
          </a:xfrm>
          <a:prstGeom prst="rect">
            <a:avLst/>
          </a:prstGeom>
          <a:ln>
            <a:noFill/>
          </a:ln>
        </p:spPr>
      </p:pic>
      <p:sp>
        <p:nvSpPr>
          <p:cNvPr id="5" name="Slide Number Placeholder">
            <a:extLst>
              <a:ext uri="{FF2B5EF4-FFF2-40B4-BE49-F238E27FC236}">
                <a16:creationId xmlns:a16="http://schemas.microsoft.com/office/drawing/2014/main" id="{6E90F460-7264-41C8-B9FF-B05B2BC81AE8}"/>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139322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Ардуино и аналогов вход</a:t>
            </a:r>
            <a:endParaRPr lang="bg-BG" sz="4000" b="0" strike="noStrike" spc="-1">
              <a:latin typeface="Arial"/>
            </a:endParaRPr>
          </a:p>
        </p:txBody>
      </p:sp>
      <p:sp>
        <p:nvSpPr>
          <p:cNvPr id="234"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35" name="TextShape 3"/>
          <p:cNvSpPr txBox="1"/>
          <p:nvPr/>
        </p:nvSpPr>
        <p:spPr>
          <a:xfrm>
            <a:off x="457200" y="1645920"/>
            <a:ext cx="11430000" cy="5261525"/>
          </a:xfrm>
          <a:prstGeom prst="rect">
            <a:avLst/>
          </a:prstGeom>
          <a:noFill/>
          <a:ln>
            <a:noFill/>
          </a:ln>
        </p:spPr>
        <p:txBody>
          <a:bodyPr lIns="90000" tIns="45000" rIns="90000" bIns="45000">
            <a:spAutoFit/>
          </a:bodyPr>
          <a:lstStyle/>
          <a:p>
            <a:r>
              <a:rPr lang="en-US" sz="2800" spc="-1">
                <a:latin typeface="Arial"/>
              </a:rPr>
              <a:t>i</a:t>
            </a:r>
            <a:r>
              <a:rPr lang="bg-BG" sz="2800" b="0" strike="noStrike" spc="-1" dirty="0" err="1">
                <a:latin typeface="Arial"/>
              </a:rPr>
              <a:t>nt</a:t>
            </a:r>
            <a:r>
              <a:rPr lang="bg-BG" sz="2800" b="0" strike="noStrike" spc="-1" dirty="0">
                <a:latin typeface="Arial"/>
              </a:rPr>
              <a:t> </a:t>
            </a:r>
            <a:r>
              <a:rPr lang="bg-BG" sz="2800" b="0" strike="noStrike" spc="-1" dirty="0" err="1">
                <a:latin typeface="Arial"/>
              </a:rPr>
              <a:t>analogRead</a:t>
            </a:r>
            <a:r>
              <a:rPr lang="bg-BG" sz="2800" b="0" strike="noStrike" spc="-1" dirty="0">
                <a:latin typeface="Arial"/>
              </a:rPr>
              <a:t>(</a:t>
            </a:r>
            <a:r>
              <a:rPr lang="bg-BG" sz="2800" b="0" strike="noStrike" spc="-1" dirty="0" err="1">
                <a:latin typeface="Arial"/>
              </a:rPr>
              <a:t>pin</a:t>
            </a:r>
            <a:r>
              <a:rPr lang="bg-BG" sz="2800" b="0" strike="noStrike" spc="-1" dirty="0">
                <a:latin typeface="Arial"/>
              </a:rPr>
              <a:t>)</a:t>
            </a:r>
          </a:p>
          <a:p>
            <a:endParaRPr lang="bg-BG" sz="2800" b="0" strike="noStrike" spc="-1" dirty="0">
              <a:latin typeface="Arial"/>
            </a:endParaRPr>
          </a:p>
          <a:p>
            <a:endParaRPr lang="bg-BG" sz="2800" b="0" strike="noStrike" spc="-1" dirty="0">
              <a:latin typeface="Arial"/>
            </a:endParaRPr>
          </a:p>
          <a:p>
            <a:endParaRPr lang="bg-BG" sz="2800" b="0" strike="noStrike" spc="-1" dirty="0">
              <a:latin typeface="Arial"/>
            </a:endParaRPr>
          </a:p>
          <a:p>
            <a:r>
              <a:rPr lang="bg-BG" sz="2800" b="0" strike="noStrike" spc="-1" dirty="0" err="1">
                <a:latin typeface="Arial"/>
              </a:rPr>
              <a:t>pin</a:t>
            </a:r>
            <a:r>
              <a:rPr lang="bg-BG" sz="2800" b="0" strike="noStrike" spc="-1" dirty="0">
                <a:latin typeface="Arial"/>
              </a:rPr>
              <a:t>: 	номер на пин за аналогов вход (А0 - А5) 	: int</a:t>
            </a:r>
          </a:p>
          <a:p>
            <a:endParaRPr lang="bg-BG" sz="2800" b="0" strike="noStrike" spc="-1" dirty="0">
              <a:latin typeface="Arial"/>
            </a:endParaRPr>
          </a:p>
          <a:p>
            <a:r>
              <a:rPr lang="bg-BG" sz="2800" b="0" strike="noStrike" spc="-1" dirty="0" err="1">
                <a:latin typeface="Arial"/>
              </a:rPr>
              <a:t>Returns</a:t>
            </a:r>
            <a:r>
              <a:rPr lang="bg-BG" sz="2800" b="0" strike="noStrike" spc="-1" dirty="0">
                <a:latin typeface="Arial"/>
              </a:rPr>
              <a:t>: стойност, прочетена от аналогово-цифровия преобразувател (0 - 1023)</a:t>
            </a:r>
          </a:p>
          <a:p>
            <a:endParaRPr lang="bg-BG" sz="2800" b="0" strike="noStrike" spc="-1" dirty="0">
              <a:latin typeface="Arial"/>
            </a:endParaRPr>
          </a:p>
          <a:p>
            <a:endParaRPr lang="bg-BG" sz="2800" b="0" strike="noStrike" spc="-1" dirty="0">
              <a:latin typeface="Arial"/>
            </a:endParaRPr>
          </a:p>
          <a:p>
            <a:endParaRPr lang="bg-BG" sz="2800" b="0" strike="noStrike" spc="-1" dirty="0">
              <a:latin typeface="Arial"/>
            </a:endParaRPr>
          </a:p>
          <a:p>
            <a:endParaRPr lang="bg-BG" sz="2800" b="0" strike="noStrike" spc="-1" dirty="0">
              <a:latin typeface="Arial"/>
            </a:endParaRPr>
          </a:p>
        </p:txBody>
      </p:sp>
      <p:sp>
        <p:nvSpPr>
          <p:cNvPr id="5" name="Slide Number Placeholder">
            <a:extLst>
              <a:ext uri="{FF2B5EF4-FFF2-40B4-BE49-F238E27FC236}">
                <a16:creationId xmlns:a16="http://schemas.microsoft.com/office/drawing/2014/main" id="{F344F7E3-3D3A-42BF-8DBB-C3E1E1160F9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25832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Свързване към Ардуино</a:t>
            </a:r>
            <a:endParaRPr lang="bg-BG" sz="4000" b="0" strike="noStrike" spc="-1">
              <a:latin typeface="Arial"/>
            </a:endParaRPr>
          </a:p>
        </p:txBody>
      </p:sp>
      <p:sp>
        <p:nvSpPr>
          <p:cNvPr id="237"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38" name="TextShape 3"/>
          <p:cNvSpPr txBox="1"/>
          <p:nvPr/>
        </p:nvSpPr>
        <p:spPr>
          <a:xfrm>
            <a:off x="365760" y="1228680"/>
            <a:ext cx="11629474" cy="4399751"/>
          </a:xfrm>
          <a:prstGeom prst="rect">
            <a:avLst/>
          </a:prstGeom>
          <a:noFill/>
          <a:ln>
            <a:noFill/>
          </a:ln>
        </p:spPr>
        <p:txBody>
          <a:bodyPr wrap="square" lIns="90000" tIns="45000" rIns="90000" bIns="45000">
            <a:spAutoFit/>
          </a:bodyPr>
          <a:lstStyle/>
          <a:p>
            <a:r>
              <a:rPr lang="bg-BG" sz="2000" b="0" strike="noStrike" spc="-1" dirty="0">
                <a:latin typeface="Arial"/>
              </a:rPr>
              <a:t>int </a:t>
            </a:r>
            <a:r>
              <a:rPr lang="bg-BG" sz="2000" b="0" strike="noStrike" spc="-1" dirty="0" err="1">
                <a:latin typeface="Arial"/>
              </a:rPr>
              <a:t>sensorValue</a:t>
            </a:r>
            <a:r>
              <a:rPr lang="bg-BG" sz="2000" b="0" strike="noStrike" spc="-1" dirty="0">
                <a:latin typeface="Arial"/>
              </a:rPr>
              <a:t> = 0;	//</a:t>
            </a:r>
            <a:r>
              <a:rPr lang="en-US" sz="2000" b="0" strike="noStrike" spc="-1" dirty="0">
                <a:latin typeface="Arial"/>
              </a:rPr>
              <a:t> </a:t>
            </a:r>
            <a:r>
              <a:rPr lang="bg-BG" sz="2000" b="0" strike="noStrike" spc="-1" dirty="0">
                <a:latin typeface="Arial"/>
              </a:rPr>
              <a:t>Запаметяване на прочетената стойност от </a:t>
            </a:r>
            <a:r>
              <a:rPr lang="bg-BG" sz="2000" b="0" strike="noStrike" spc="-1" dirty="0" err="1">
                <a:latin typeface="Arial"/>
              </a:rPr>
              <a:t>потенциометъра</a:t>
            </a:r>
            <a:r>
              <a:rPr lang="bg-BG" sz="2000" b="0" strike="noStrike" spc="-1" dirty="0">
                <a:latin typeface="Arial"/>
              </a:rPr>
              <a:t>.</a:t>
            </a:r>
          </a:p>
          <a:p>
            <a:endParaRPr lang="bg-BG" sz="2000" b="0" strike="noStrike" spc="-1" dirty="0">
              <a:latin typeface="Arial"/>
            </a:endParaRPr>
          </a:p>
          <a:p>
            <a:r>
              <a:rPr lang="bg-BG" sz="2000" b="0" strike="noStrike" spc="-1" dirty="0" err="1">
                <a:latin typeface="Arial"/>
              </a:rPr>
              <a:t>void</a:t>
            </a:r>
            <a:r>
              <a:rPr lang="bg-BG" sz="2000" b="0" strike="noStrike" spc="-1" dirty="0">
                <a:latin typeface="Arial"/>
              </a:rPr>
              <a:t> </a:t>
            </a:r>
            <a:r>
              <a:rPr lang="bg-BG" sz="2000" b="0" strike="noStrike" spc="-1" dirty="0" err="1">
                <a:latin typeface="Arial"/>
              </a:rPr>
              <a:t>setup</a:t>
            </a:r>
            <a:r>
              <a:rPr lang="bg-BG" sz="2000" b="0" strike="noStrike" spc="-1" dirty="0">
                <a:latin typeface="Arial"/>
              </a:rPr>
              <a:t>()</a:t>
            </a:r>
          </a:p>
          <a:p>
            <a:r>
              <a:rPr lang="bg-BG" sz="2000" b="0" strike="noStrike" spc="-1" dirty="0">
                <a:latin typeface="Arial"/>
              </a:rPr>
              <a:t>{</a:t>
            </a:r>
          </a:p>
          <a:p>
            <a:r>
              <a:rPr lang="bg-BG" sz="2000" b="0" strike="noStrike" spc="-1" dirty="0">
                <a:latin typeface="Arial"/>
              </a:rPr>
              <a:t>  </a:t>
            </a:r>
            <a:r>
              <a:rPr lang="bg-BG" sz="2000" b="0" strike="noStrike" spc="-1" dirty="0" err="1">
                <a:latin typeface="Arial"/>
              </a:rPr>
              <a:t>pinMode</a:t>
            </a:r>
            <a:r>
              <a:rPr lang="bg-BG" sz="2000" b="0" strike="noStrike" spc="-1" dirty="0">
                <a:latin typeface="Arial"/>
              </a:rPr>
              <a:t>(A0, INPUT);	//</a:t>
            </a:r>
            <a:r>
              <a:rPr lang="en-US" sz="2000" b="0" strike="noStrike" spc="-1" dirty="0">
                <a:latin typeface="Arial"/>
              </a:rPr>
              <a:t> </a:t>
            </a:r>
            <a:r>
              <a:rPr lang="bg-BG" sz="2000" b="0" strike="noStrike" spc="-1" dirty="0">
                <a:latin typeface="Arial"/>
              </a:rPr>
              <a:t>Инициализация на пина на </a:t>
            </a:r>
            <a:r>
              <a:rPr lang="bg-BG" sz="2000" b="0" strike="noStrike" spc="-1" dirty="0" err="1">
                <a:latin typeface="Arial"/>
              </a:rPr>
              <a:t>потенциометъра</a:t>
            </a:r>
            <a:r>
              <a:rPr lang="bg-BG" sz="2000" b="0" strike="noStrike" spc="-1" dirty="0">
                <a:latin typeface="Arial"/>
              </a:rPr>
              <a:t>, като вход.</a:t>
            </a:r>
          </a:p>
          <a:p>
            <a:r>
              <a:rPr lang="bg-BG" sz="2000" b="0" strike="noStrike" spc="-1" dirty="0">
                <a:latin typeface="Arial"/>
              </a:rPr>
              <a:t>  </a:t>
            </a:r>
            <a:r>
              <a:rPr lang="bg-BG" sz="2000" b="0" strike="noStrike" spc="-1" dirty="0" err="1">
                <a:latin typeface="Arial"/>
              </a:rPr>
              <a:t>pinMode</a:t>
            </a:r>
            <a:r>
              <a:rPr lang="bg-BG" sz="2000" b="0" strike="noStrike" spc="-1" dirty="0">
                <a:latin typeface="Arial"/>
              </a:rPr>
              <a:t>(11,  OUTPUT);	//</a:t>
            </a:r>
            <a:r>
              <a:rPr lang="en-US" sz="2000" b="0" strike="noStrike" spc="-1" dirty="0">
                <a:latin typeface="Arial"/>
              </a:rPr>
              <a:t> </a:t>
            </a:r>
            <a:r>
              <a:rPr lang="bg-BG" sz="2000" b="0" strike="noStrike" spc="-1" dirty="0">
                <a:latin typeface="Arial"/>
              </a:rPr>
              <a:t>Инициализация на пина на </a:t>
            </a:r>
            <a:r>
              <a:rPr lang="bg-BG" sz="2000" b="0" strike="noStrike" spc="-1" dirty="0" err="1">
                <a:latin typeface="Arial"/>
              </a:rPr>
              <a:t>светодиода</a:t>
            </a:r>
            <a:r>
              <a:rPr lang="bg-BG" sz="2000" b="0" strike="noStrike" spc="-1" dirty="0">
                <a:latin typeface="Arial"/>
              </a:rPr>
              <a:t>, като изход.</a:t>
            </a:r>
          </a:p>
          <a:p>
            <a:r>
              <a:rPr lang="bg-BG" sz="2000" b="0" strike="noStrike" spc="-1" dirty="0">
                <a:latin typeface="Arial"/>
              </a:rPr>
              <a:t>}</a:t>
            </a:r>
          </a:p>
          <a:p>
            <a:endParaRPr lang="bg-BG" sz="2000" b="0" strike="noStrike" spc="-1" dirty="0">
              <a:latin typeface="Arial"/>
            </a:endParaRPr>
          </a:p>
          <a:p>
            <a:r>
              <a:rPr lang="bg-BG" sz="2000" b="0" strike="noStrike" spc="-1" dirty="0" err="1">
                <a:latin typeface="Arial"/>
              </a:rPr>
              <a:t>void</a:t>
            </a:r>
            <a:r>
              <a:rPr lang="bg-BG" sz="2000" b="0" strike="noStrike" spc="-1" dirty="0">
                <a:latin typeface="Arial"/>
              </a:rPr>
              <a:t> </a:t>
            </a:r>
            <a:r>
              <a:rPr lang="bg-BG" sz="2000" b="0" strike="noStrike" spc="-1" dirty="0" err="1">
                <a:latin typeface="Arial"/>
              </a:rPr>
              <a:t>loop</a:t>
            </a:r>
            <a:r>
              <a:rPr lang="bg-BG" sz="2000" b="0" strike="noStrike" spc="-1" dirty="0">
                <a:latin typeface="Arial"/>
              </a:rPr>
              <a:t>()</a:t>
            </a:r>
          </a:p>
          <a:p>
            <a:r>
              <a:rPr lang="bg-BG" sz="2000" b="0" strike="noStrike" spc="-1" dirty="0">
                <a:latin typeface="Arial"/>
              </a:rPr>
              <a:t>{</a:t>
            </a:r>
          </a:p>
          <a:p>
            <a:r>
              <a:rPr lang="bg-BG" sz="2000" b="0" strike="noStrike" spc="-1" dirty="0">
                <a:latin typeface="Arial"/>
                <a:ea typeface="Noto Sans CJK SC Regular"/>
              </a:rPr>
              <a:t>  </a:t>
            </a:r>
            <a:r>
              <a:rPr lang="bg-BG" sz="2000" b="0" strike="noStrike" spc="-1" dirty="0" err="1">
                <a:latin typeface="Arial"/>
                <a:ea typeface="Noto Sans CJK SC Regular"/>
              </a:rPr>
              <a:t>sensorValue</a:t>
            </a:r>
            <a:r>
              <a:rPr lang="bg-BG" sz="2000" b="0" strike="noStrike" spc="-1" dirty="0">
                <a:latin typeface="Arial"/>
                <a:ea typeface="Noto Sans CJK SC Regular"/>
              </a:rPr>
              <a:t> = </a:t>
            </a:r>
            <a:r>
              <a:rPr lang="bg-BG" sz="2000" b="0" strike="noStrike" spc="-1" dirty="0" err="1">
                <a:latin typeface="Arial"/>
                <a:ea typeface="Noto Sans CJK SC Regular"/>
              </a:rPr>
              <a:t>analogRead</a:t>
            </a:r>
            <a:r>
              <a:rPr lang="bg-BG" sz="2000" b="0" strike="noStrike" spc="-1" dirty="0">
                <a:latin typeface="Arial"/>
                <a:ea typeface="Noto Sans CJK SC Regular"/>
              </a:rPr>
              <a:t>(A0);     </a:t>
            </a:r>
            <a:r>
              <a:rPr lang="bg-BG" sz="2000" b="0" strike="noStrike" spc="-1" dirty="0">
                <a:latin typeface="Arial"/>
              </a:rPr>
              <a:t>// Прочитаме стойността на </a:t>
            </a:r>
            <a:r>
              <a:rPr lang="bg-BG" sz="2000" b="0" strike="noStrike" spc="-1" dirty="0" err="1">
                <a:latin typeface="Arial"/>
              </a:rPr>
              <a:t>потенциометъра</a:t>
            </a:r>
            <a:r>
              <a:rPr lang="bg-BG" sz="2000" b="0" strike="noStrike" spc="-1" dirty="0">
                <a:latin typeface="Arial"/>
              </a:rPr>
              <a:t>.</a:t>
            </a:r>
          </a:p>
          <a:p>
            <a:r>
              <a:rPr lang="bg-BG" sz="2000" b="0" strike="noStrike" spc="-1" dirty="0">
                <a:latin typeface="Arial"/>
              </a:rPr>
              <a:t>  </a:t>
            </a:r>
            <a:r>
              <a:rPr lang="bg-BG" sz="2000" b="0" strike="noStrike" spc="-1" dirty="0" err="1">
                <a:latin typeface="Arial"/>
              </a:rPr>
              <a:t>analogWrite</a:t>
            </a:r>
            <a:r>
              <a:rPr lang="bg-BG" sz="2000" b="0" strike="noStrike" spc="-1" dirty="0">
                <a:latin typeface="Arial"/>
              </a:rPr>
              <a:t>(11, </a:t>
            </a:r>
            <a:r>
              <a:rPr lang="bg-BG" sz="2000" b="0" strike="noStrike" spc="-1" dirty="0" err="1">
                <a:latin typeface="Arial"/>
              </a:rPr>
              <a:t>sensorValue</a:t>
            </a:r>
            <a:r>
              <a:rPr lang="bg-BG" sz="2000" b="0" strike="noStrike" spc="-1" dirty="0">
                <a:latin typeface="Arial"/>
              </a:rPr>
              <a:t>);	</a:t>
            </a:r>
            <a:r>
              <a:rPr lang="en-US" sz="2000" b="0" strike="noStrike" spc="-1" dirty="0">
                <a:latin typeface="Arial"/>
              </a:rPr>
              <a:t>      </a:t>
            </a:r>
            <a:r>
              <a:rPr lang="bg-BG" sz="2000" b="0" strike="noStrike" spc="-1" dirty="0">
                <a:latin typeface="Arial"/>
              </a:rPr>
              <a:t>// Запис на прочетената стойност, на аналогов изход</a:t>
            </a:r>
          </a:p>
          <a:p>
            <a:r>
              <a:rPr lang="bg-BG" sz="2000" b="0" strike="noStrike" spc="-1" dirty="0">
                <a:latin typeface="Arial"/>
              </a:rPr>
              <a:t>  </a:t>
            </a:r>
            <a:r>
              <a:rPr lang="bg-BG" sz="2000" b="0" strike="noStrike" spc="-1" dirty="0" err="1">
                <a:latin typeface="Arial"/>
              </a:rPr>
              <a:t>delay</a:t>
            </a:r>
            <a:r>
              <a:rPr lang="bg-BG" sz="2000" b="0" strike="noStrike" spc="-1" dirty="0">
                <a:latin typeface="Arial"/>
              </a:rPr>
              <a:t>(500);</a:t>
            </a:r>
          </a:p>
          <a:p>
            <a:r>
              <a:rPr lang="bg-BG" sz="2000" b="0" strike="noStrike" spc="-1" dirty="0">
                <a:latin typeface="Arial"/>
              </a:rPr>
              <a:t>}</a:t>
            </a:r>
          </a:p>
        </p:txBody>
      </p:sp>
      <p:sp>
        <p:nvSpPr>
          <p:cNvPr id="239" name="TextShape 4"/>
          <p:cNvSpPr txBox="1"/>
          <p:nvPr/>
        </p:nvSpPr>
        <p:spPr>
          <a:xfrm>
            <a:off x="457200" y="6002145"/>
            <a:ext cx="8412480" cy="398655"/>
          </a:xfrm>
          <a:prstGeom prst="rect">
            <a:avLst/>
          </a:prstGeom>
          <a:noFill/>
          <a:ln>
            <a:noFill/>
          </a:ln>
        </p:spPr>
        <p:txBody>
          <a:bodyPr lIns="90000" tIns="45000" rIns="90000" bIns="45000">
            <a:spAutoFit/>
          </a:bodyPr>
          <a:lstStyle/>
          <a:p>
            <a:r>
              <a:rPr lang="bg-BG" sz="2000" b="0" strike="noStrike" spc="-1" dirty="0">
                <a:latin typeface="Arial"/>
              </a:rPr>
              <a:t>Забелязахте ли проблем?</a:t>
            </a:r>
          </a:p>
        </p:txBody>
      </p:sp>
      <p:sp>
        <p:nvSpPr>
          <p:cNvPr id="6" name="Slide Number Placeholder">
            <a:extLst>
              <a:ext uri="{FF2B5EF4-FFF2-40B4-BE49-F238E27FC236}">
                <a16:creationId xmlns:a16="http://schemas.microsoft.com/office/drawing/2014/main" id="{23EAADEB-B7F1-4CFD-B2EA-7D86AB1C4DFB}"/>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182190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C9553A2C-05CF-4FAD-BE4B-5B49D7820A24}" type="slidenum">
              <a:rPr lang="bg-BG" sz="1000" b="0" strike="noStrike" spc="-1">
                <a:solidFill>
                  <a:srgbClr val="FFFFFF"/>
                </a:solidFill>
                <a:latin typeface="Calibri"/>
              </a:rPr>
              <a:t>16</a:t>
            </a:fld>
            <a:endParaRPr lang="bg-BG" sz="1000" b="0" strike="noStrike" spc="-1">
              <a:latin typeface="Arial"/>
            </a:endParaRPr>
          </a:p>
        </p:txBody>
      </p:sp>
      <p:sp>
        <p:nvSpPr>
          <p:cNvPr id="243" name="CustomShape 2"/>
          <p:cNvSpPr/>
          <p:nvPr/>
        </p:nvSpPr>
        <p:spPr>
          <a:xfrm>
            <a:off x="190440" y="1012320"/>
            <a:ext cx="11804040" cy="556956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buClr>
                <a:srgbClr val="F2B254"/>
              </a:buClr>
              <a:buFont typeface="Wingdings" charset="2"/>
              <a:buChar char=""/>
            </a:pPr>
            <a:r>
              <a:rPr lang="bg-BG" sz="3200" b="0" strike="noStrike" spc="-1">
                <a:solidFill>
                  <a:srgbClr val="FFFFFF"/>
                </a:solidFill>
                <a:latin typeface="Calibri"/>
              </a:rPr>
              <a:t>Що е потенциометър;</a:t>
            </a:r>
            <a:endParaRPr lang="bg-BG" sz="3200" b="0" strike="noStrike" spc="-1">
              <a:latin typeface="Arial"/>
            </a:endParaRPr>
          </a:p>
          <a:p>
            <a:pPr marL="304920" indent="-304200">
              <a:lnSpc>
                <a:spcPct val="100000"/>
              </a:lnSpc>
              <a:buClr>
                <a:srgbClr val="F2B254"/>
              </a:buClr>
              <a:buFont typeface="Wingdings" charset="2"/>
              <a:buChar char=""/>
            </a:pPr>
            <a:r>
              <a:rPr lang="bg-BG" sz="3200" b="0" strike="noStrike" spc="-1">
                <a:solidFill>
                  <a:srgbClr val="FFFFFF"/>
                </a:solidFill>
                <a:latin typeface="Calibri"/>
              </a:rPr>
              <a:t>Как работи;</a:t>
            </a:r>
            <a:endParaRPr lang="bg-BG" sz="3200" b="0" strike="noStrike" spc="-1">
              <a:latin typeface="Arial"/>
            </a:endParaRPr>
          </a:p>
          <a:p>
            <a:pPr marL="304920" indent="-304200">
              <a:lnSpc>
                <a:spcPct val="100000"/>
              </a:lnSpc>
              <a:buClr>
                <a:srgbClr val="F2B254"/>
              </a:buClr>
              <a:buFont typeface="Wingdings" charset="2"/>
              <a:buChar char=""/>
            </a:pPr>
            <a:r>
              <a:rPr lang="bg-BG" sz="3200" b="0" strike="noStrike" spc="-1">
                <a:solidFill>
                  <a:srgbClr val="FFFFFF"/>
                </a:solidFill>
                <a:latin typeface="Calibri"/>
              </a:rPr>
              <a:t>Как се свързва към Ардуино;</a:t>
            </a:r>
            <a:endParaRPr lang="bg-BG" sz="3200" b="0" strike="noStrike" spc="-1">
              <a:latin typeface="Arial"/>
            </a:endParaRPr>
          </a:p>
          <a:p>
            <a:pPr marL="304920" indent="-304200">
              <a:lnSpc>
                <a:spcPct val="100000"/>
              </a:lnSpc>
              <a:buClr>
                <a:srgbClr val="F2B254"/>
              </a:buClr>
              <a:buFont typeface="Wingdings" charset="2"/>
              <a:buChar char=""/>
            </a:pPr>
            <a:r>
              <a:rPr lang="bg-BG" sz="3200" b="0" strike="noStrike" spc="-1">
                <a:solidFill>
                  <a:srgbClr val="FFFFFF"/>
                </a:solidFill>
                <a:latin typeface="Calibri"/>
              </a:rPr>
              <a:t>Как четем неговите стойности;</a:t>
            </a:r>
            <a:endParaRPr lang="bg-BG" sz="3200" b="0" strike="noStrike" spc="-1">
              <a:latin typeface="Arial"/>
            </a:endParaRPr>
          </a:p>
          <a:p>
            <a:pPr marL="304920" indent="-304200">
              <a:lnSpc>
                <a:spcPct val="100000"/>
              </a:lnSpc>
              <a:buClr>
                <a:srgbClr val="F2B254"/>
              </a:buClr>
              <a:buFont typeface="Wingdings" charset="2"/>
              <a:buChar char=""/>
            </a:pPr>
            <a:endParaRPr lang="bg-BG" sz="3200" b="0" strike="noStrike" spc="-1">
              <a:latin typeface="Arial"/>
            </a:endParaRPr>
          </a:p>
        </p:txBody>
      </p:sp>
      <p:sp>
        <p:nvSpPr>
          <p:cNvPr id="244" name="CustomShape 3"/>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научихме днес?</a:t>
            </a:r>
            <a:endParaRPr lang="bg-BG" sz="4000" b="0" strike="noStrike" spc="-1">
              <a:latin typeface="Arial"/>
            </a:endParaRPr>
          </a:p>
        </p:txBody>
      </p:sp>
      <p:pic>
        <p:nvPicPr>
          <p:cNvPr id="245" name="Picture 2"/>
          <p:cNvPicPr/>
          <p:nvPr/>
        </p:nvPicPr>
        <p:blipFill>
          <a:blip r:embed="rId3"/>
          <a:stretch/>
        </p:blipFill>
        <p:spPr>
          <a:xfrm>
            <a:off x="8859600" y="1676520"/>
            <a:ext cx="2873160" cy="2458080"/>
          </a:xfrm>
          <a:prstGeom prst="rect">
            <a:avLst/>
          </a:prstGeom>
          <a:ln>
            <a:noFill/>
          </a:ln>
        </p:spPr>
      </p:pic>
      <p:sp>
        <p:nvSpPr>
          <p:cNvPr id="6" name="Slide Number Placeholder">
            <a:extLst>
              <a:ext uri="{FF2B5EF4-FFF2-40B4-BE49-F238E27FC236}">
                <a16:creationId xmlns:a16="http://schemas.microsoft.com/office/drawing/2014/main" id="{36DAACE9-DBF7-4BC3-B2B8-9405AD601AC5}"/>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384660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151121"/>
            <a:ext cx="11891975" cy="5570355"/>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en-US" sz="2900" dirty="0"/>
          </a:p>
          <a:p>
            <a:endParaRPr lang="bg-BG" sz="2900" dirty="0"/>
          </a:p>
          <a:p>
            <a:r>
              <a:rPr lang="bg-BG" sz="2900" dirty="0"/>
              <a:t>Курсът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4621206" y="5344010"/>
            <a:ext cx="2946413" cy="1056790"/>
          </a:xfrm>
          <a:prstGeom prst="rect">
            <a:avLst/>
          </a:prstGeom>
        </p:spPr>
      </p:pic>
      <p:grpSp>
        <p:nvGrpSpPr>
          <p:cNvPr id="5" name="Group Logos">
            <a:extLst>
              <a:ext uri="{FF2B5EF4-FFF2-40B4-BE49-F238E27FC236}">
                <a16:creationId xmlns:a16="http://schemas.microsoft.com/office/drawing/2014/main" id="{0602D838-02AF-4A2B-9E34-F6768ABCBB84}"/>
              </a:ext>
            </a:extLst>
          </p:cNvPr>
          <p:cNvGrpSpPr/>
          <p:nvPr/>
        </p:nvGrpSpPr>
        <p:grpSpPr>
          <a:xfrm>
            <a:off x="2589212" y="2954298"/>
            <a:ext cx="6749003" cy="1160502"/>
            <a:chOff x="2850609" y="2610725"/>
            <a:chExt cx="6749003" cy="1160502"/>
          </a:xfrm>
        </p:grpSpPr>
        <p:pic>
          <p:nvPicPr>
            <p:cNvPr id="10" name="Logo IT Career" descr="A close up of a logo&#10;&#10;Description automatically generated">
              <a:hlinkClick r:id="rId5"/>
              <a:extLst>
                <a:ext uri="{FF2B5EF4-FFF2-40B4-BE49-F238E27FC236}">
                  <a16:creationId xmlns:a16="http://schemas.microsoft.com/office/drawing/2014/main" id="{C6B4761B-EE8B-460E-A5AF-6A003F2552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0609" y="2616473"/>
              <a:ext cx="3360364" cy="1149012"/>
            </a:xfrm>
            <a:prstGeom prst="roundRect">
              <a:avLst>
                <a:gd name="adj" fmla="val 4326"/>
              </a:avLst>
            </a:prstGeom>
            <a:noFill/>
            <a:ln>
              <a:solidFill>
                <a:schemeClr val="accent2">
                  <a:lumMod val="75000"/>
                </a:schemeClr>
              </a:solidFill>
            </a:ln>
          </p:spPr>
        </p:pic>
        <p:pic>
          <p:nvPicPr>
            <p:cNvPr id="12" name="Logo Ministry of Education">
              <a:hlinkClick r:id="rId7"/>
              <a:extLst>
                <a:ext uri="{FF2B5EF4-FFF2-40B4-BE49-F238E27FC236}">
                  <a16:creationId xmlns:a16="http://schemas.microsoft.com/office/drawing/2014/main" id="{E65F853D-4D5F-404D-B9AA-6840D11022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1913" y="2610725"/>
              <a:ext cx="2517699" cy="1160502"/>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144ABA6-B0FD-4A55-9B3B-163B2C65FE1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17739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CustomShape 1"/>
          <p:cNvSpPr/>
          <p:nvPr/>
        </p:nvSpPr>
        <p:spPr>
          <a:xfrm>
            <a:off x="189360" y="41400"/>
            <a:ext cx="5053320" cy="110988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Съдържание</a:t>
            </a:r>
            <a:endParaRPr lang="bg-BG" sz="4000" b="0" strike="noStrike" spc="-1">
              <a:latin typeface="Arial"/>
            </a:endParaRPr>
          </a:p>
        </p:txBody>
      </p:sp>
      <p:sp>
        <p:nvSpPr>
          <p:cNvPr id="178" name="CustomShape 2"/>
          <p:cNvSpPr/>
          <p:nvPr/>
        </p:nvSpPr>
        <p:spPr>
          <a:xfrm>
            <a:off x="11566440" y="6525000"/>
            <a:ext cx="428040" cy="195840"/>
          </a:xfrm>
          <a:prstGeom prst="rect">
            <a:avLst/>
          </a:prstGeom>
          <a:noFill/>
          <a:ln>
            <a:noFill/>
          </a:ln>
        </p:spPr>
        <p:style>
          <a:lnRef idx="0">
            <a:scrgbClr r="0" g="0" b="0"/>
          </a:lnRef>
          <a:fillRef idx="0">
            <a:scrgbClr r="0" g="0" b="0"/>
          </a:fillRef>
          <a:effectRef idx="0">
            <a:scrgbClr r="0" g="0" b="0"/>
          </a:effectRef>
          <a:fontRef idx="minor"/>
        </p:style>
        <p:txBody>
          <a:bodyPr lIns="36000" tIns="36000" rIns="36000" bIns="36000" anchor="ctr">
            <a:noAutofit/>
          </a:bodyPr>
          <a:lstStyle/>
          <a:p>
            <a:pPr algn="r">
              <a:lnSpc>
                <a:spcPct val="100000"/>
              </a:lnSpc>
            </a:pPr>
            <a:fld id="{3263DB46-FCA5-4B00-94DF-23A1CA931D0E}" type="slidenum">
              <a:rPr lang="bg-BG" sz="1000" b="0" strike="noStrike" spc="-1">
                <a:solidFill>
                  <a:srgbClr val="FFFFFF"/>
                </a:solidFill>
                <a:latin typeface="Calibri"/>
              </a:rPr>
              <a:t>2</a:t>
            </a:fld>
            <a:endParaRPr lang="bg-BG" sz="1000" b="0" strike="noStrike" spc="-1">
              <a:latin typeface="Arial"/>
            </a:endParaRPr>
          </a:p>
        </p:txBody>
      </p:sp>
      <p:sp>
        <p:nvSpPr>
          <p:cNvPr id="179" name="CustomShape 3"/>
          <p:cNvSpPr/>
          <p:nvPr/>
        </p:nvSpPr>
        <p:spPr>
          <a:xfrm>
            <a:off x="190440" y="1191600"/>
            <a:ext cx="9941760" cy="5529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432000" indent="-323640">
              <a:lnSpc>
                <a:spcPct val="100000"/>
              </a:lnSpc>
              <a:buClr>
                <a:srgbClr val="FFFFFF"/>
              </a:buClr>
              <a:buSzPct val="45000"/>
              <a:buFont typeface="Wingdings" charset="2"/>
              <a:buChar char=""/>
            </a:pPr>
            <a:endParaRPr lang="bg-BG" sz="18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Потенциометри – начин на работа;</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Делител на напрежение;</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Аналогов сигнал;</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a:solidFill>
                  <a:srgbClr val="FFFFFF"/>
                </a:solidFill>
                <a:latin typeface="Calibri"/>
              </a:rPr>
              <a:t>Преобразуване на аналогов сигнал в цифров;</a:t>
            </a:r>
            <a:endParaRPr lang="bg-BG" sz="3400" b="0" strike="noStrike" spc="-1" dirty="0">
              <a:latin typeface="Arial"/>
            </a:endParaRPr>
          </a:p>
          <a:p>
            <a:pPr marL="432000" indent="-323640">
              <a:lnSpc>
                <a:spcPct val="100000"/>
              </a:lnSpc>
              <a:buClr>
                <a:srgbClr val="FFFFFF"/>
              </a:buClr>
              <a:buSzPct val="45000"/>
              <a:buFont typeface="Wingdings" charset="2"/>
              <a:buChar char=""/>
            </a:pPr>
            <a:r>
              <a:rPr lang="bg-BG" sz="3400" b="0" strike="noStrike" spc="-1" dirty="0" err="1">
                <a:solidFill>
                  <a:srgbClr val="FFFFFF"/>
                </a:solidFill>
                <a:latin typeface="Calibri"/>
              </a:rPr>
              <a:t>Ардуино</a:t>
            </a:r>
            <a:r>
              <a:rPr lang="bg-BG" sz="3400" b="0" strike="noStrike" spc="-1" dirty="0">
                <a:solidFill>
                  <a:srgbClr val="FFFFFF"/>
                </a:solidFill>
                <a:latin typeface="Calibri"/>
              </a:rPr>
              <a:t> и аналогов вход;</a:t>
            </a:r>
            <a:endParaRPr lang="bg-BG" sz="3400" b="0" strike="noStrike" spc="-1" dirty="0">
              <a:latin typeface="Arial"/>
            </a:endParaRPr>
          </a:p>
        </p:txBody>
      </p:sp>
      <p:pic>
        <p:nvPicPr>
          <p:cNvPr id="180" name="Picture 2"/>
          <p:cNvPicPr/>
          <p:nvPr/>
        </p:nvPicPr>
        <p:blipFill>
          <a:blip r:embed="rId2"/>
          <a:stretch/>
        </p:blipFill>
        <p:spPr>
          <a:xfrm>
            <a:off x="8609040" y="2822040"/>
            <a:ext cx="3405960" cy="3515040"/>
          </a:xfrm>
          <a:prstGeom prst="rect">
            <a:avLst/>
          </a:prstGeom>
          <a:ln>
            <a:noFill/>
          </a:ln>
        </p:spPr>
      </p:pic>
      <p:sp>
        <p:nvSpPr>
          <p:cNvPr id="6" name="Slide Number Placeholder">
            <a:extLst>
              <a:ext uri="{FF2B5EF4-FFF2-40B4-BE49-F238E27FC236}">
                <a16:creationId xmlns:a16="http://schemas.microsoft.com/office/drawing/2014/main" id="{C22BD71E-75FC-4D2C-933F-5A035C4C919F}"/>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26726775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Какво се опитваме да решим?</a:t>
            </a:r>
            <a:endParaRPr lang="bg-BG" sz="4000" b="0" strike="noStrike" spc="-1">
              <a:latin typeface="Arial"/>
            </a:endParaRPr>
          </a:p>
        </p:txBody>
      </p:sp>
      <p:sp>
        <p:nvSpPr>
          <p:cNvPr id="182"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3" name="TextShape 3"/>
          <p:cNvSpPr txBox="1"/>
          <p:nvPr/>
        </p:nvSpPr>
        <p:spPr>
          <a:xfrm>
            <a:off x="365760" y="1228680"/>
            <a:ext cx="7862252" cy="3414866"/>
          </a:xfrm>
          <a:prstGeom prst="rect">
            <a:avLst/>
          </a:prstGeom>
          <a:noFill/>
          <a:ln>
            <a:noFill/>
          </a:ln>
        </p:spPr>
        <p:txBody>
          <a:bodyPr wrap="square" lIns="90000" tIns="45000" rIns="90000" bIns="45000">
            <a:spAutoFit/>
          </a:bodyPr>
          <a:lstStyle/>
          <a:p>
            <a:r>
              <a:rPr lang="bg-BG" b="0" strike="noStrike" spc="-1" dirty="0">
                <a:latin typeface="Arial"/>
              </a:rPr>
              <a:t>Плавно регулиране на дадена настройка от нашия код в </a:t>
            </a:r>
            <a:r>
              <a:rPr lang="bg-BG" b="0" strike="noStrike" spc="-1" dirty="0" err="1">
                <a:latin typeface="Arial"/>
              </a:rPr>
              <a:t>ардуино</a:t>
            </a:r>
            <a:r>
              <a:rPr lang="bg-BG" b="0" strike="noStrike" spc="-1" dirty="0">
                <a:latin typeface="Arial"/>
              </a:rPr>
              <a:t>:</a:t>
            </a:r>
          </a:p>
          <a:p>
            <a:endParaRPr lang="bg-BG" b="0" strike="noStrike" spc="-1" dirty="0">
              <a:latin typeface="Arial"/>
            </a:endParaRPr>
          </a:p>
          <a:p>
            <a:r>
              <a:rPr lang="bg-BG" b="0" strike="noStrike" spc="-1" dirty="0">
                <a:latin typeface="Arial"/>
              </a:rPr>
              <a:t> -   Плавно задаване на яркостта на светене на светодиод;</a:t>
            </a:r>
          </a:p>
          <a:p>
            <a:r>
              <a:rPr lang="bg-BG" b="0" strike="noStrike" spc="-1" dirty="0">
                <a:latin typeface="Arial"/>
              </a:rPr>
              <a:t> -   Плавна промяна на оборотите на електромотор;</a:t>
            </a:r>
          </a:p>
          <a:p>
            <a:r>
              <a:rPr lang="bg-BG" b="0" strike="noStrike" spc="-1" dirty="0">
                <a:latin typeface="Arial"/>
              </a:rPr>
              <a:t> -   Регулиране на силата на звука;</a:t>
            </a:r>
          </a:p>
          <a:p>
            <a:r>
              <a:rPr lang="bg-BG" b="0" strike="noStrike" spc="-1" dirty="0">
                <a:latin typeface="Arial"/>
              </a:rPr>
              <a:t> -   Сила / ъгъл на натиск – </a:t>
            </a:r>
            <a:r>
              <a:rPr lang="bg-BG" b="0" strike="noStrike" spc="-1" dirty="0" err="1">
                <a:latin typeface="Arial"/>
              </a:rPr>
              <a:t>джойстици</a:t>
            </a:r>
            <a:r>
              <a:rPr lang="bg-BG" b="0" strike="noStrike" spc="-1" dirty="0">
                <a:latin typeface="Arial"/>
              </a:rPr>
              <a:t>;</a:t>
            </a:r>
          </a:p>
          <a:p>
            <a:endParaRPr lang="bg-BG" b="0" strike="noStrike" spc="-1" dirty="0">
              <a:latin typeface="Arial"/>
            </a:endParaRPr>
          </a:p>
        </p:txBody>
      </p:sp>
      <p:pic>
        <p:nvPicPr>
          <p:cNvPr id="184" name="Picture 183"/>
          <p:cNvPicPr/>
          <p:nvPr/>
        </p:nvPicPr>
        <p:blipFill>
          <a:blip r:embed="rId2"/>
          <a:stretch/>
        </p:blipFill>
        <p:spPr>
          <a:xfrm>
            <a:off x="989012" y="4381200"/>
            <a:ext cx="1904760" cy="2095200"/>
          </a:xfrm>
          <a:prstGeom prst="rect">
            <a:avLst/>
          </a:prstGeom>
          <a:ln>
            <a:noFill/>
          </a:ln>
        </p:spPr>
      </p:pic>
      <p:pic>
        <p:nvPicPr>
          <p:cNvPr id="185" name="Picture 184"/>
          <p:cNvPicPr/>
          <p:nvPr/>
        </p:nvPicPr>
        <p:blipFill>
          <a:blip r:embed="rId3"/>
          <a:stretch/>
        </p:blipFill>
        <p:spPr>
          <a:xfrm>
            <a:off x="8815290" y="1200688"/>
            <a:ext cx="2910600" cy="2124360"/>
          </a:xfrm>
          <a:prstGeom prst="rect">
            <a:avLst/>
          </a:prstGeom>
          <a:ln>
            <a:noFill/>
          </a:ln>
        </p:spPr>
      </p:pic>
      <p:pic>
        <p:nvPicPr>
          <p:cNvPr id="186" name="Picture 185"/>
          <p:cNvPicPr/>
          <p:nvPr/>
        </p:nvPicPr>
        <p:blipFill>
          <a:blip r:embed="rId4"/>
          <a:stretch/>
        </p:blipFill>
        <p:spPr>
          <a:xfrm>
            <a:off x="6791584" y="3694090"/>
            <a:ext cx="2857320" cy="2857320"/>
          </a:xfrm>
          <a:prstGeom prst="rect">
            <a:avLst/>
          </a:prstGeom>
          <a:ln>
            <a:noFill/>
          </a:ln>
        </p:spPr>
      </p:pic>
      <p:sp>
        <p:nvSpPr>
          <p:cNvPr id="8" name="Slide Number Placeholder">
            <a:extLst>
              <a:ext uri="{FF2B5EF4-FFF2-40B4-BE49-F238E27FC236}">
                <a16:creationId xmlns:a16="http://schemas.microsoft.com/office/drawing/2014/main" id="{CAB7B837-7309-4575-BFF9-36229D4365E1}"/>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39014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CustomShape 1"/>
          <p:cNvSpPr/>
          <p:nvPr/>
        </p:nvSpPr>
        <p:spPr>
          <a:xfrm>
            <a:off x="188640" y="40320"/>
            <a:ext cx="1169856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Потенциометър - характеристики</a:t>
            </a:r>
            <a:endParaRPr lang="bg-BG" sz="4000" b="0" strike="noStrike" spc="-1">
              <a:latin typeface="Arial"/>
            </a:endParaRPr>
          </a:p>
        </p:txBody>
      </p:sp>
      <p:sp>
        <p:nvSpPr>
          <p:cNvPr id="188"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189" name="TextShape 3"/>
          <p:cNvSpPr txBox="1"/>
          <p:nvPr/>
        </p:nvSpPr>
        <p:spPr>
          <a:xfrm>
            <a:off x="182880" y="1228680"/>
            <a:ext cx="11795760" cy="4892193"/>
          </a:xfrm>
          <a:prstGeom prst="rect">
            <a:avLst/>
          </a:prstGeom>
          <a:noFill/>
          <a:ln>
            <a:noFill/>
          </a:ln>
        </p:spPr>
        <p:txBody>
          <a:bodyPr lIns="90000" tIns="45000" rIns="90000" bIns="45000">
            <a:spAutoFit/>
          </a:bodyPr>
          <a:lstStyle/>
          <a:p>
            <a:r>
              <a:rPr lang="bg-BG" b="0" strike="noStrike" spc="-1" dirty="0">
                <a:latin typeface="Arial"/>
              </a:rPr>
              <a:t> -  </a:t>
            </a:r>
            <a:r>
              <a:rPr lang="bg-BG" b="0" strike="noStrike" spc="-1" dirty="0" err="1">
                <a:latin typeface="Arial"/>
              </a:rPr>
              <a:t>Потенциометърът</a:t>
            </a:r>
            <a:r>
              <a:rPr lang="bg-BG" b="0" strike="noStrike" spc="-1" dirty="0">
                <a:latin typeface="Arial"/>
              </a:rPr>
              <a:t> е вид съпротивление, чиято стойност може да бъде променяна динамично – по време на работа на </a:t>
            </a:r>
            <a:r>
              <a:rPr lang="bg-BG" b="0" strike="noStrike" spc="-1" dirty="0" err="1">
                <a:latin typeface="Arial"/>
              </a:rPr>
              <a:t>усторйството</a:t>
            </a:r>
            <a:r>
              <a:rPr lang="bg-BG" b="0" strike="noStrike" spc="-1" dirty="0">
                <a:latin typeface="Arial"/>
              </a:rPr>
              <a:t>;</a:t>
            </a:r>
          </a:p>
          <a:p>
            <a:endParaRPr lang="bg-BG" b="0" strike="noStrike" spc="-1" dirty="0">
              <a:latin typeface="Arial"/>
            </a:endParaRPr>
          </a:p>
          <a:p>
            <a:r>
              <a:rPr lang="bg-BG" b="0" strike="noStrike" spc="-1" dirty="0">
                <a:latin typeface="Arial"/>
              </a:rPr>
              <a:t> -  Съставен е от три терминала (извода) – два захранващи и един изходен;</a:t>
            </a:r>
          </a:p>
          <a:p>
            <a:endParaRPr lang="bg-BG" b="0" strike="noStrike" spc="-1" dirty="0">
              <a:latin typeface="Arial"/>
            </a:endParaRPr>
          </a:p>
          <a:p>
            <a:r>
              <a:rPr lang="bg-BG" b="0" strike="noStrike" spc="-1" dirty="0">
                <a:latin typeface="Arial"/>
              </a:rPr>
              <a:t> -  Могат да бъдат линейни, ъглови (въртящи), едно и много оборотни;</a:t>
            </a:r>
          </a:p>
          <a:p>
            <a:r>
              <a:rPr lang="bg-BG" b="0" strike="noStrike" spc="-1" dirty="0">
                <a:latin typeface="Arial"/>
              </a:rPr>
              <a:t> -  </a:t>
            </a:r>
            <a:r>
              <a:rPr lang="bg-BG" b="0" strike="noStrike" spc="-1" dirty="0" err="1">
                <a:latin typeface="Arial"/>
              </a:rPr>
              <a:t>Стойносттна</a:t>
            </a:r>
            <a:r>
              <a:rPr lang="bg-BG" b="0" strike="noStrike" spc="-1" dirty="0">
                <a:latin typeface="Arial"/>
              </a:rPr>
              <a:t> на съпротивлението може да бъде променяна от 0 ома, до предварително установена от производителя максимална стойност , с просто завъртане или плъзване на управляващия лост;</a:t>
            </a:r>
          </a:p>
          <a:p>
            <a:endParaRPr lang="bg-BG" b="0" strike="noStrike" spc="-1" dirty="0">
              <a:latin typeface="Arial"/>
            </a:endParaRPr>
          </a:p>
          <a:p>
            <a:r>
              <a:rPr lang="bg-BG" b="0" strike="noStrike" spc="-1" dirty="0">
                <a:latin typeface="Arial"/>
              </a:rPr>
              <a:t> -  Промяната на стойността на съпротивлението е плавна;</a:t>
            </a:r>
          </a:p>
          <a:p>
            <a:endParaRPr lang="bg-BG" b="0" strike="noStrike" spc="-1" dirty="0">
              <a:latin typeface="Arial"/>
            </a:endParaRPr>
          </a:p>
          <a:p>
            <a:r>
              <a:rPr lang="bg-BG" b="0" strike="noStrike" spc="-1" dirty="0">
                <a:latin typeface="Arial"/>
              </a:rPr>
              <a:t>-   Основна величина на даден потенциометър е максималната му стойност.</a:t>
            </a:r>
          </a:p>
        </p:txBody>
      </p:sp>
      <p:sp>
        <p:nvSpPr>
          <p:cNvPr id="190" name="TextShape 4"/>
          <p:cNvSpPr txBox="1"/>
          <p:nvPr/>
        </p:nvSpPr>
        <p:spPr>
          <a:xfrm>
            <a:off x="188040" y="6324600"/>
            <a:ext cx="10783172" cy="367878"/>
          </a:xfrm>
          <a:prstGeom prst="rect">
            <a:avLst/>
          </a:prstGeom>
          <a:noFill/>
          <a:ln>
            <a:noFill/>
          </a:ln>
        </p:spPr>
        <p:txBody>
          <a:bodyPr wrap="square" lIns="90000" tIns="45000" rIns="90000" bIns="45000">
            <a:spAutoFit/>
          </a:bodyPr>
          <a:lstStyle/>
          <a:p>
            <a:r>
              <a:rPr lang="bg-BG" sz="1800" b="0" strike="noStrike" spc="-1" dirty="0">
                <a:latin typeface="Arial"/>
                <a:hlinkClick r:id="rId2"/>
              </a:rPr>
              <a:t>https://www.elprocus.com/</a:t>
            </a:r>
            <a:r>
              <a:rPr lang="bg-BG" sz="1800" b="0" strike="noStrike" spc="-1">
                <a:latin typeface="Arial"/>
                <a:hlinkClick r:id="rId2"/>
              </a:rPr>
              <a:t>potentiometer-construction-working-and-applications/</a:t>
            </a:r>
            <a:endParaRPr lang="bg-BG" sz="1800" b="0" strike="noStrike" spc="-1" dirty="0">
              <a:latin typeface="Arial"/>
            </a:endParaRPr>
          </a:p>
        </p:txBody>
      </p:sp>
      <p:sp>
        <p:nvSpPr>
          <p:cNvPr id="6" name="Slide Number Placeholder">
            <a:extLst>
              <a:ext uri="{FF2B5EF4-FFF2-40B4-BE49-F238E27FC236}">
                <a16:creationId xmlns:a16="http://schemas.microsoft.com/office/drawing/2014/main" id="{B1E79D26-C62C-444D-AD39-6209FEDD9BA2}"/>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362388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CustomShape 1"/>
          <p:cNvSpPr/>
          <p:nvPr/>
        </p:nvSpPr>
        <p:spPr>
          <a:xfrm>
            <a:off x="188640" y="40320"/>
            <a:ext cx="1197288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Потенциометър - структура</a:t>
            </a:r>
            <a:endParaRPr lang="bg-BG" sz="4000" b="0" strike="noStrike" spc="-1">
              <a:latin typeface="Arial"/>
            </a:endParaRPr>
          </a:p>
        </p:txBody>
      </p:sp>
      <p:sp>
        <p:nvSpPr>
          <p:cNvPr id="192"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193" name="Picture 192"/>
          <p:cNvPicPr/>
          <p:nvPr/>
        </p:nvPicPr>
        <p:blipFill>
          <a:blip r:embed="rId2"/>
          <a:stretch/>
        </p:blipFill>
        <p:spPr>
          <a:xfrm>
            <a:off x="188640" y="1072800"/>
            <a:ext cx="4625280" cy="5403600"/>
          </a:xfrm>
          <a:prstGeom prst="rect">
            <a:avLst/>
          </a:prstGeom>
          <a:ln>
            <a:noFill/>
          </a:ln>
        </p:spPr>
      </p:pic>
      <p:sp>
        <p:nvSpPr>
          <p:cNvPr id="194" name="TextShape 3"/>
          <p:cNvSpPr txBox="1"/>
          <p:nvPr/>
        </p:nvSpPr>
        <p:spPr>
          <a:xfrm>
            <a:off x="7589520" y="6400800"/>
            <a:ext cx="4504320" cy="367878"/>
          </a:xfrm>
          <a:prstGeom prst="rect">
            <a:avLst/>
          </a:prstGeom>
          <a:noFill/>
          <a:ln>
            <a:noFill/>
          </a:ln>
        </p:spPr>
        <p:txBody>
          <a:bodyPr lIns="90000" tIns="45000" rIns="90000" bIns="45000">
            <a:spAutoFit/>
          </a:bodyPr>
          <a:lstStyle/>
          <a:p>
            <a:r>
              <a:rPr lang="bg-BG" sz="1800" b="0" strike="noStrike" spc="-1" dirty="0">
                <a:latin typeface="Arial"/>
                <a:hlinkClick r:id="rId3"/>
              </a:rPr>
              <a:t>http://www.circuitstoday.com/potentiometer</a:t>
            </a:r>
            <a:r>
              <a:rPr lang="bg-BG" sz="1800" b="0" strike="noStrike" spc="-1" dirty="0">
                <a:latin typeface="Arial"/>
              </a:rPr>
              <a:t> </a:t>
            </a:r>
          </a:p>
        </p:txBody>
      </p:sp>
      <p:pic>
        <p:nvPicPr>
          <p:cNvPr id="195" name="Picture 194"/>
          <p:cNvPicPr/>
          <p:nvPr/>
        </p:nvPicPr>
        <p:blipFill>
          <a:blip r:embed="rId4"/>
          <a:stretch/>
        </p:blipFill>
        <p:spPr>
          <a:xfrm>
            <a:off x="5120640" y="1097280"/>
            <a:ext cx="6820200" cy="4754880"/>
          </a:xfrm>
          <a:prstGeom prst="rect">
            <a:avLst/>
          </a:prstGeom>
          <a:ln>
            <a:noFill/>
          </a:ln>
        </p:spPr>
      </p:pic>
      <p:sp>
        <p:nvSpPr>
          <p:cNvPr id="7" name="Slide Number Placeholder">
            <a:extLst>
              <a:ext uri="{FF2B5EF4-FFF2-40B4-BE49-F238E27FC236}">
                <a16:creationId xmlns:a16="http://schemas.microsoft.com/office/drawing/2014/main" id="{E6763BBE-06BD-47BF-94BB-10ED8C160FBE}"/>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175821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188640" y="40320"/>
            <a:ext cx="1197288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Потенциометър - структура</a:t>
            </a:r>
            <a:endParaRPr lang="bg-BG" sz="4000" b="0" strike="noStrike" spc="-1">
              <a:latin typeface="Arial"/>
            </a:endParaRPr>
          </a:p>
        </p:txBody>
      </p:sp>
      <p:sp>
        <p:nvSpPr>
          <p:cNvPr id="197"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198" name="Picture 197"/>
          <p:cNvPicPr/>
          <p:nvPr/>
        </p:nvPicPr>
        <p:blipFill>
          <a:blip r:embed="rId2"/>
          <a:stretch/>
        </p:blipFill>
        <p:spPr>
          <a:xfrm>
            <a:off x="531812" y="1494066"/>
            <a:ext cx="6914945" cy="3889309"/>
          </a:xfrm>
          <a:prstGeom prst="rect">
            <a:avLst/>
          </a:prstGeom>
          <a:ln>
            <a:noFill/>
          </a:ln>
        </p:spPr>
      </p:pic>
      <p:pic>
        <p:nvPicPr>
          <p:cNvPr id="199" name="Picture 198"/>
          <p:cNvPicPr/>
          <p:nvPr/>
        </p:nvPicPr>
        <p:blipFill>
          <a:blip r:embed="rId3"/>
          <a:stretch/>
        </p:blipFill>
        <p:spPr>
          <a:xfrm>
            <a:off x="7851876" y="1828800"/>
            <a:ext cx="4000680" cy="3200400"/>
          </a:xfrm>
          <a:prstGeom prst="rect">
            <a:avLst/>
          </a:prstGeom>
          <a:ln>
            <a:noFill/>
          </a:ln>
        </p:spPr>
      </p:pic>
      <p:sp>
        <p:nvSpPr>
          <p:cNvPr id="6" name="Slide Number Placeholder">
            <a:extLst>
              <a:ext uri="{FF2B5EF4-FFF2-40B4-BE49-F238E27FC236}">
                <a16:creationId xmlns:a16="http://schemas.microsoft.com/office/drawing/2014/main" id="{0717E107-96C5-4FB4-9D17-8C2705CDF50A}"/>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3123258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188640" y="-365760"/>
            <a:ext cx="11607120" cy="15163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ea typeface="Noto Sans CJK SC Regular"/>
              </a:rPr>
              <a:t>Потенциометър - означение</a:t>
            </a:r>
            <a:endParaRPr lang="bg-BG" sz="4000" b="0" strike="noStrike" spc="-1">
              <a:latin typeface="Arial"/>
            </a:endParaRPr>
          </a:p>
        </p:txBody>
      </p:sp>
      <p:sp>
        <p:nvSpPr>
          <p:cNvPr id="201"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02" name="Picture 201"/>
          <p:cNvPicPr/>
          <p:nvPr/>
        </p:nvPicPr>
        <p:blipFill>
          <a:blip r:embed="rId2"/>
          <a:stretch/>
        </p:blipFill>
        <p:spPr>
          <a:xfrm>
            <a:off x="684212" y="2468880"/>
            <a:ext cx="4297680" cy="2143080"/>
          </a:xfrm>
          <a:prstGeom prst="rect">
            <a:avLst/>
          </a:prstGeom>
          <a:ln>
            <a:noFill/>
          </a:ln>
        </p:spPr>
      </p:pic>
      <p:pic>
        <p:nvPicPr>
          <p:cNvPr id="203" name="Picture 202"/>
          <p:cNvPicPr/>
          <p:nvPr/>
        </p:nvPicPr>
        <p:blipFill>
          <a:blip r:embed="rId3"/>
          <a:stretch/>
        </p:blipFill>
        <p:spPr>
          <a:xfrm>
            <a:off x="5691213" y="1372515"/>
            <a:ext cx="5718295" cy="4204411"/>
          </a:xfrm>
          <a:prstGeom prst="rect">
            <a:avLst/>
          </a:prstGeom>
          <a:ln>
            <a:noFill/>
          </a:ln>
        </p:spPr>
      </p:pic>
      <p:sp>
        <p:nvSpPr>
          <p:cNvPr id="6" name="Slide Number Placeholder">
            <a:extLst>
              <a:ext uri="{FF2B5EF4-FFF2-40B4-BE49-F238E27FC236}">
                <a16:creationId xmlns:a16="http://schemas.microsoft.com/office/drawing/2014/main" id="{270F1664-C6AD-416B-A6B9-FE2BF453D2E9}"/>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228510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Уравнение на потенциометър</a:t>
            </a:r>
            <a:endParaRPr lang="bg-BG" sz="4000" b="0" strike="noStrike" spc="-1">
              <a:latin typeface="Arial"/>
            </a:endParaRPr>
          </a:p>
        </p:txBody>
      </p:sp>
      <p:sp>
        <p:nvSpPr>
          <p:cNvPr id="205"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sp>
        <p:nvSpPr>
          <p:cNvPr id="206" name="TextShape 3"/>
          <p:cNvSpPr txBox="1"/>
          <p:nvPr/>
        </p:nvSpPr>
        <p:spPr>
          <a:xfrm>
            <a:off x="400091" y="1143000"/>
            <a:ext cx="5366618" cy="2306870"/>
          </a:xfrm>
          <a:prstGeom prst="rect">
            <a:avLst/>
          </a:prstGeom>
          <a:noFill/>
          <a:ln>
            <a:noFill/>
          </a:ln>
        </p:spPr>
        <p:txBody>
          <a:bodyPr lIns="90000" tIns="45000" rIns="90000" bIns="45000">
            <a:spAutoFit/>
          </a:bodyPr>
          <a:lstStyle/>
          <a:p>
            <a:r>
              <a:rPr lang="bg-BG" b="0" strike="noStrike" spc="-1">
                <a:latin typeface="Arial"/>
              </a:rPr>
              <a:t>Vin</a:t>
            </a:r>
            <a:r>
              <a:rPr lang="bg-BG" b="0" strike="noStrike" spc="-1" dirty="0">
                <a:latin typeface="Arial"/>
              </a:rPr>
              <a:t>   -  Напрежение между терминали 1 и 3</a:t>
            </a:r>
          </a:p>
          <a:p>
            <a:r>
              <a:rPr lang="bg-BG" b="0" strike="noStrike" spc="-1" dirty="0" err="1">
                <a:latin typeface="Arial"/>
              </a:rPr>
              <a:t>Vout</a:t>
            </a:r>
            <a:r>
              <a:rPr lang="bg-BG" b="0" strike="noStrike" spc="-1" dirty="0">
                <a:latin typeface="Arial"/>
              </a:rPr>
              <a:t> -  Изходно напрежение – между терминали 2 и 3</a:t>
            </a:r>
          </a:p>
          <a:p>
            <a:r>
              <a:rPr lang="bg-BG" b="0" strike="noStrike" spc="-1" dirty="0">
                <a:latin typeface="Arial"/>
              </a:rPr>
              <a:t>R1+R2 – Максимално (</a:t>
            </a:r>
            <a:r>
              <a:rPr lang="bg-BG" b="0" strike="noStrike" spc="-1" dirty="0" err="1">
                <a:latin typeface="Arial"/>
              </a:rPr>
              <a:t>фабично</a:t>
            </a:r>
            <a:r>
              <a:rPr lang="bg-BG" b="0" strike="noStrike" spc="-1" dirty="0">
                <a:latin typeface="Arial"/>
              </a:rPr>
              <a:t>) съпротивление </a:t>
            </a:r>
          </a:p>
        </p:txBody>
      </p:sp>
      <p:pic>
        <p:nvPicPr>
          <p:cNvPr id="207" name="Picture 206"/>
          <p:cNvPicPr/>
          <p:nvPr/>
        </p:nvPicPr>
        <p:blipFill>
          <a:blip r:embed="rId2"/>
          <a:srcRect b="15698"/>
          <a:stretch/>
        </p:blipFill>
        <p:spPr>
          <a:xfrm>
            <a:off x="6035040" y="1188720"/>
            <a:ext cx="5931360" cy="4205880"/>
          </a:xfrm>
          <a:prstGeom prst="rect">
            <a:avLst/>
          </a:prstGeom>
          <a:ln>
            <a:noFill/>
          </a:ln>
        </p:spPr>
      </p:pic>
      <p:sp>
        <p:nvSpPr>
          <p:cNvPr id="208" name="TextShape 4"/>
          <p:cNvSpPr txBox="1"/>
          <p:nvPr/>
        </p:nvSpPr>
        <p:spPr>
          <a:xfrm>
            <a:off x="6126480" y="2671200"/>
            <a:ext cx="640080" cy="346320"/>
          </a:xfrm>
          <a:prstGeom prst="rect">
            <a:avLst/>
          </a:prstGeom>
          <a:noFill/>
          <a:ln>
            <a:noFill/>
          </a:ln>
        </p:spPr>
        <p:txBody>
          <a:bodyPr lIns="90000" tIns="45000" rIns="90000" bIns="45000">
            <a:spAutoFit/>
          </a:bodyPr>
          <a:lstStyle/>
          <a:p>
            <a:r>
              <a:rPr lang="bg-BG" sz="1800" b="0" strike="noStrike" spc="-1">
                <a:solidFill>
                  <a:srgbClr val="111111"/>
                </a:solidFill>
                <a:latin typeface="Arial"/>
              </a:rPr>
              <a:t>Vin</a:t>
            </a:r>
          </a:p>
        </p:txBody>
      </p:sp>
      <p:sp>
        <p:nvSpPr>
          <p:cNvPr id="209" name="TextShape 5"/>
          <p:cNvSpPr txBox="1"/>
          <p:nvPr/>
        </p:nvSpPr>
        <p:spPr>
          <a:xfrm>
            <a:off x="10607040" y="3969720"/>
            <a:ext cx="914400" cy="602280"/>
          </a:xfrm>
          <a:prstGeom prst="rect">
            <a:avLst/>
          </a:prstGeom>
          <a:noFill/>
          <a:ln>
            <a:noFill/>
          </a:ln>
        </p:spPr>
        <p:txBody>
          <a:bodyPr lIns="90000" tIns="45000" rIns="90000" bIns="45000">
            <a:spAutoFit/>
          </a:bodyPr>
          <a:lstStyle/>
          <a:p>
            <a:r>
              <a:rPr lang="bg-BG" sz="1800" b="0" strike="noStrike" spc="-1">
                <a:solidFill>
                  <a:srgbClr val="111111"/>
                </a:solidFill>
                <a:latin typeface="Arial"/>
              </a:rPr>
              <a:t>Vout = </a:t>
            </a:r>
          </a:p>
        </p:txBody>
      </p:sp>
      <p:pic>
        <p:nvPicPr>
          <p:cNvPr id="210" name="Picture 209"/>
          <p:cNvPicPr/>
          <p:nvPr/>
        </p:nvPicPr>
        <p:blipFill>
          <a:blip r:embed="rId3"/>
          <a:stretch/>
        </p:blipFill>
        <p:spPr>
          <a:xfrm>
            <a:off x="367920" y="3749040"/>
            <a:ext cx="5209920" cy="1628280"/>
          </a:xfrm>
          <a:prstGeom prst="rect">
            <a:avLst/>
          </a:prstGeom>
          <a:ln>
            <a:noFill/>
          </a:ln>
        </p:spPr>
      </p:pic>
      <p:sp>
        <p:nvSpPr>
          <p:cNvPr id="9" name="Slide Number Placeholder">
            <a:extLst>
              <a:ext uri="{FF2B5EF4-FFF2-40B4-BE49-F238E27FC236}">
                <a16:creationId xmlns:a16="http://schemas.microsoft.com/office/drawing/2014/main" id="{2F294E69-4C51-4747-A5D6-3108294CEE96}"/>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80380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188640" y="40320"/>
            <a:ext cx="9576720" cy="111024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chor="ctr">
            <a:noAutofit/>
          </a:bodyPr>
          <a:lstStyle/>
          <a:p>
            <a:pPr>
              <a:lnSpc>
                <a:spcPct val="100000"/>
              </a:lnSpc>
            </a:pPr>
            <a:r>
              <a:rPr lang="bg-BG" sz="4000" b="1" strike="noStrike" spc="-1">
                <a:solidFill>
                  <a:srgbClr val="F3BE60"/>
                </a:solidFill>
                <a:latin typeface="Calibri"/>
              </a:rPr>
              <a:t>Свързване към Ардуино</a:t>
            </a:r>
            <a:endParaRPr lang="bg-BG" sz="4000" b="0" strike="noStrike" spc="-1">
              <a:latin typeface="Arial"/>
            </a:endParaRPr>
          </a:p>
        </p:txBody>
      </p:sp>
      <p:sp>
        <p:nvSpPr>
          <p:cNvPr id="212" name="CustomShape 2"/>
          <p:cNvSpPr/>
          <p:nvPr/>
        </p:nvSpPr>
        <p:spPr>
          <a:xfrm>
            <a:off x="101520" y="1228680"/>
            <a:ext cx="10969200" cy="5247720"/>
          </a:xfrm>
          <a:prstGeom prst="rect">
            <a:avLst/>
          </a:prstGeom>
          <a:noFill/>
          <a:ln>
            <a:noFill/>
          </a:ln>
        </p:spPr>
        <p:style>
          <a:lnRef idx="0">
            <a:scrgbClr r="0" g="0" b="0"/>
          </a:lnRef>
          <a:fillRef idx="0">
            <a:scrgbClr r="0" g="0" b="0"/>
          </a:fillRef>
          <a:effectRef idx="0">
            <a:scrgbClr r="0" g="0" b="0"/>
          </a:effectRef>
          <a:fontRef idx="minor"/>
        </p:style>
        <p:txBody>
          <a:bodyPr lIns="108000" tIns="36000" rIns="108000" bIns="36000">
            <a:noAutofit/>
          </a:bodyPr>
          <a:lstStyle/>
          <a:p>
            <a:pPr marL="304920" indent="-304200">
              <a:lnSpc>
                <a:spcPct val="100000"/>
              </a:lnSpc>
            </a:pPr>
            <a:endParaRPr lang="bg-BG" sz="1800" b="0" strike="noStrike" spc="-1">
              <a:latin typeface="Arial"/>
            </a:endParaRPr>
          </a:p>
          <a:p>
            <a:pPr marL="304920" indent="-304200">
              <a:lnSpc>
                <a:spcPct val="100000"/>
              </a:lnSpc>
            </a:pPr>
            <a:endParaRPr lang="bg-BG" sz="1800" b="0" strike="noStrike" spc="-1">
              <a:latin typeface="Arial"/>
            </a:endParaRPr>
          </a:p>
        </p:txBody>
      </p:sp>
      <p:pic>
        <p:nvPicPr>
          <p:cNvPr id="213" name="Picture 212"/>
          <p:cNvPicPr/>
          <p:nvPr/>
        </p:nvPicPr>
        <p:blipFill>
          <a:blip r:embed="rId2"/>
          <a:stretch/>
        </p:blipFill>
        <p:spPr>
          <a:xfrm>
            <a:off x="5852160" y="1283760"/>
            <a:ext cx="6030720" cy="5025600"/>
          </a:xfrm>
          <a:prstGeom prst="rect">
            <a:avLst/>
          </a:prstGeom>
          <a:ln>
            <a:noFill/>
          </a:ln>
        </p:spPr>
      </p:pic>
      <p:sp>
        <p:nvSpPr>
          <p:cNvPr id="214" name="TextShape 3"/>
          <p:cNvSpPr txBox="1"/>
          <p:nvPr/>
        </p:nvSpPr>
        <p:spPr>
          <a:xfrm>
            <a:off x="274320" y="1554480"/>
            <a:ext cx="5394960" cy="1814428"/>
          </a:xfrm>
          <a:prstGeom prst="rect">
            <a:avLst/>
          </a:prstGeom>
          <a:noFill/>
          <a:ln>
            <a:noFill/>
          </a:ln>
        </p:spPr>
        <p:txBody>
          <a:bodyPr lIns="90000" tIns="45000" rIns="90000" bIns="45000">
            <a:spAutoFit/>
          </a:bodyPr>
          <a:lstStyle/>
          <a:p>
            <a:r>
              <a:rPr lang="bg-BG" sz="2800" b="0" strike="noStrike" spc="-1" dirty="0">
                <a:latin typeface="Arial"/>
              </a:rPr>
              <a:t>Цел: управление на интензитета на светене на светодиод с помощта на потенциометър. </a:t>
            </a:r>
          </a:p>
        </p:txBody>
      </p:sp>
      <p:sp>
        <p:nvSpPr>
          <p:cNvPr id="6" name="Slide Number Placeholder">
            <a:extLst>
              <a:ext uri="{FF2B5EF4-FFF2-40B4-BE49-F238E27FC236}">
                <a16:creationId xmlns:a16="http://schemas.microsoft.com/office/drawing/2014/main" id="{AD18053A-7C69-4363-976B-F4DEBE5C5C37}"/>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601650584"/>
      </p:ext>
    </p:extLst>
  </p:cSld>
  <p:clrMapOvr>
    <a:masterClrMapping/>
  </p:clrMapOvr>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7178</TotalTime>
  <Words>762</Words>
  <Application>Microsoft Office PowerPoint</Application>
  <PresentationFormat>Custom</PresentationFormat>
  <Paragraphs>135</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Wingdings 2</vt:lpstr>
      <vt:lpstr>SoftUni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Basics – Course Overview</dc:title>
  <dc:subject>Software Development Course</dc:subject>
  <dc:creator>Software University Foundation</dc:creator>
  <cp:keywords>session cache pipeline CSRF sockets rest signalR roles authentication authorization web net core entity framework csharp server http protocol html css cookies asp mvc identity razor filters SoftUni Software University programming software development software engineering course</cp:keywords>
  <dc:description>Фондация "Софтуерен университет" - http://softuni.foundation</dc:description>
  <cp:lastModifiedBy>Svetlin Nakov</cp:lastModifiedBy>
  <cp:revision>297</cp:revision>
  <dcterms:created xsi:type="dcterms:W3CDTF">2014-01-02T17:00:34Z</dcterms:created>
  <dcterms:modified xsi:type="dcterms:W3CDTF">2019-12-17T13:57:52Z</dcterms:modified>
  <cp:category>програмиране; софтуерна разработка</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