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473" r:id="rId3"/>
    <p:sldId id="479" r:id="rId4"/>
    <p:sldId id="536" r:id="rId5"/>
    <p:sldId id="537" r:id="rId6"/>
    <p:sldId id="538" r:id="rId7"/>
    <p:sldId id="540" r:id="rId8"/>
    <p:sldId id="539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477" r:id="rId18"/>
    <p:sldId id="508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202B9F74-1DE4-4B25-A14A-C55C8A27ABA0}">
          <p14:sldIdLst>
            <p14:sldId id="473"/>
            <p14:sldId id="479"/>
          </p14:sldIdLst>
        </p14:section>
        <p14:section name="DC Motors Control" id="{8F718FD4-0AD4-40F4-8D83-80CFF408B63C}">
          <p14:sldIdLst>
            <p14:sldId id="536"/>
            <p14:sldId id="537"/>
            <p14:sldId id="538"/>
            <p14:sldId id="540"/>
            <p14:sldId id="539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</p14:sldIdLst>
        </p14:section>
        <p14:section name="Заключение" id="{8946141E-7E39-4ACC-8C0E-D62092923EC7}">
          <p14:sldIdLst>
            <p14:sldId id="47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75BFF7C-2E92-4578-B989-6EF014946E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9742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76AB43-C93C-4FBD-A7EA-C5C1E40D58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1035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2BF0C88-0198-460D-92AA-89EF4B6B34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4969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i.com/lit/ds/symlink/l29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tPHANEfQo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27313" y="609600"/>
            <a:ext cx="10577299" cy="1535729"/>
          </a:xfrm>
        </p:spPr>
        <p:txBody>
          <a:bodyPr>
            <a:normAutofit/>
          </a:bodyPr>
          <a:lstStyle/>
          <a:p>
            <a:r>
              <a:rPr lang="bg-BG" sz="4000" dirty="0">
                <a:latin typeface="+mn-ea"/>
              </a:rPr>
              <a:t>Управление на постояннотокови електродвигатели</a:t>
            </a:r>
            <a:endParaRPr lang="x-none" altLang="en-US" sz="4000" dirty="0">
              <a:latin typeface="+mn-ea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36E9775E-77C8-4896-AF9E-5279DBFC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4313" y="2167999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Вградени системи 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FCF405-D374-41AD-A980-AC01836E126C}"/>
              </a:ext>
            </a:extLst>
          </p:cNvPr>
          <p:cNvGrpSpPr/>
          <p:nvPr/>
        </p:nvGrpSpPr>
        <p:grpSpPr>
          <a:xfrm>
            <a:off x="684212" y="3535212"/>
            <a:ext cx="6103067" cy="2674312"/>
            <a:chOff x="684212" y="3535212"/>
            <a:chExt cx="6103067" cy="2674312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59BF394F-2C5D-43C7-89CE-15D089FEE1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023">
              <a:off x="5282723" y="3535212"/>
              <a:ext cx="1504556" cy="7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Вградени</a:t>
              </a:r>
              <a:b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</a:b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системи</a:t>
              </a:r>
              <a:endParaRPr lang="en-US" sz="2400" b="1" dirty="0">
                <a:solidFill>
                  <a:srgbClr val="FFF0D9"/>
                </a:solidFill>
                <a:latin typeface="Calibri" charset="0"/>
                <a:ea typeface="Noto Sans CJK SC Regular" charset="0"/>
                <a:cs typeface="Noto Sans CJK SC Regular" charset="0"/>
              </a:endParaRPr>
            </a:p>
          </p:txBody>
        </p:sp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169B0263-96CA-47F5-AD11-6A511D9B3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212" y="37099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6C2809EE-A11C-41E9-9198-3E87BE6D1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5D535B9-7EF5-4313-87F6-542DDCEF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6FC12CB5-9ABA-4EBF-9496-D0576277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67D1B4A3-2B02-4122-8578-2B2DDE78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5"/>
                </a:rPr>
                <a:t>https://it-kariera.mon.bg/e-learning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8A825-34E7-4647-AD46-4B4F8EF47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7" y="3229578"/>
            <a:ext cx="4308474" cy="30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48997" cy="1110780"/>
          </a:xfrm>
        </p:spPr>
        <p:txBody>
          <a:bodyPr>
            <a:normAutofit/>
          </a:bodyPr>
          <a:lstStyle/>
          <a:p>
            <a:r>
              <a:rPr lang="bg-BG" dirty="0"/>
              <a:t>Схема на упавление с биполярен транзистор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812" y="1524000"/>
            <a:ext cx="4456199" cy="4411479"/>
          </a:xfrm>
        </p:spPr>
        <p:txBody>
          <a:bodyPr/>
          <a:lstStyle/>
          <a:p>
            <a:pPr algn="just"/>
            <a:r>
              <a:rPr lang="bg-BG" dirty="0"/>
              <a:t>Когато на цифровия пин се подаде логическа „1“, електромоторът започва да се върти, а когато се подаде логическа „0“ спира.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05" y="1112425"/>
            <a:ext cx="4902205" cy="5288375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F9C12C7-0434-4F5F-AEF5-D1C02E10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990600"/>
            <a:ext cx="5261295" cy="54363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на упавление с </a:t>
            </a:r>
            <a:r>
              <a:rPr lang="en-US" dirty="0"/>
              <a:t>MOSFET</a:t>
            </a:r>
            <a:r>
              <a:rPr lang="ru-RU" dirty="0"/>
              <a:t> транзистор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3CB6DC3-5F5C-4F25-85EA-999102564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29" y="838200"/>
            <a:ext cx="11804822" cy="5570355"/>
          </a:xfrm>
        </p:spPr>
        <p:txBody>
          <a:bodyPr>
            <a:normAutofit/>
          </a:bodyPr>
          <a:lstStyle/>
          <a:p>
            <a:r>
              <a:rPr lang="bg-BG" sz="2800" dirty="0"/>
              <a:t>С разгледаните до този момент схеми е невъзможно двупосочното управление на електродвигателите, защото е невъзможно софтуерно да се променя посоката на тока през електродвигателя.</a:t>
            </a:r>
          </a:p>
          <a:p>
            <a:r>
              <a:rPr lang="bg-BG" sz="2800" dirty="0"/>
              <a:t>За тази цел се реализира т. нар. </a:t>
            </a:r>
            <a:r>
              <a:rPr lang="en-US" sz="2800" dirty="0"/>
              <a:t>H-</a:t>
            </a:r>
            <a:r>
              <a:rPr lang="bg-BG" sz="2800" dirty="0"/>
              <a:t>мост.</a:t>
            </a:r>
            <a:endParaRPr lang="en-US" sz="2800" dirty="0"/>
          </a:p>
          <a:p>
            <a:r>
              <a:rPr lang="bg-BG" sz="2800" dirty="0"/>
              <a:t>В реалните схеми тези ключове са транзистори.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Мостова схема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03" y="3512099"/>
            <a:ext cx="5811909" cy="312682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589AF9-361C-4F31-B392-528D9C3B9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6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 се за управление на два постояннотокови електромотора.</a:t>
            </a:r>
          </a:p>
          <a:p>
            <a:r>
              <a:rPr lang="en-US" dirty="0">
                <a:hlinkClick r:id="rId2"/>
              </a:rPr>
              <a:t>Datasheet</a:t>
            </a: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Интегрална схема на H-мост – L293D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2362200"/>
            <a:ext cx="8153400" cy="3843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9" y="3657600"/>
            <a:ext cx="1809750" cy="180975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E0ECF2A-1599-4197-9C34-BB2C348D3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34" y="1455254"/>
            <a:ext cx="9752382" cy="49619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Схема на свързване на Ардуино и </a:t>
            </a:r>
            <a:r>
              <a:rPr lang="en-US" dirty="0"/>
              <a:t>L293D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632C54B-1A70-4FB9-A02D-1F8249DCB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4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295400"/>
            <a:ext cx="8991600" cy="5057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Схема на свързване на Ардуино и </a:t>
            </a:r>
            <a:r>
              <a:rPr lang="en-US" dirty="0"/>
              <a:t>L298N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44D7BB6-C54D-4E46-9274-8A287408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Вградени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Постояннотокови електродвигатели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Управление с транзистор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Мостова схема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8C78E27-224B-4B65-AF7B-C7B575E0B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Постояннотоков електродвигател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Електродвигател, който работи с постоянен ток.</a:t>
            </a:r>
          </a:p>
          <a:p>
            <a:r>
              <a:rPr lang="en-US" sz="3600" dirty="0"/>
              <a:t>DC motor</a:t>
            </a:r>
          </a:p>
          <a:p>
            <a:pPr marL="0" indent="0">
              <a:buNone/>
            </a:pPr>
            <a:endParaRPr lang="bg-BG" sz="2800" dirty="0"/>
          </a:p>
          <a:p>
            <a:pPr>
              <a:buNone/>
            </a:pPr>
            <a:endParaRPr lang="bg-BG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133600"/>
            <a:ext cx="5691188" cy="400727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A3CE7AE-D3E1-418B-8CEA-E795E3143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1219200"/>
            <a:ext cx="9010650" cy="5029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82397" cy="1110780"/>
          </a:xfrm>
        </p:spPr>
        <p:txBody>
          <a:bodyPr>
            <a:normAutofit/>
          </a:bodyPr>
          <a:lstStyle/>
          <a:p>
            <a:r>
              <a:rPr lang="bg-BG" dirty="0"/>
              <a:t>Устройство на постояннотоков електродвигател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16BF2FC-A5B7-4318-ACB3-FCE631CE6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3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4" y="1168380"/>
            <a:ext cx="7940199" cy="44708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Принцип на работа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9012" y="5892225"/>
            <a:ext cx="14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>
                <a:hlinkClick r:id="rId3"/>
              </a:rPr>
              <a:t>Видео</a:t>
            </a:r>
            <a:endParaRPr lang="bg-BG" sz="36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31161D3-539A-4016-80B8-ED089E751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4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Електрическа мощност</a:t>
            </a:r>
            <a:r>
              <a:rPr lang="en-US" sz="3600" dirty="0"/>
              <a:t>: W, kW;</a:t>
            </a:r>
          </a:p>
          <a:p>
            <a:r>
              <a:rPr lang="bg-BG" sz="3600" dirty="0"/>
              <a:t>Захранващо напрежение: </a:t>
            </a:r>
            <a:r>
              <a:rPr lang="en-US" sz="3600" dirty="0"/>
              <a:t>V;</a:t>
            </a:r>
          </a:p>
          <a:p>
            <a:r>
              <a:rPr lang="bg-BG" sz="3600" dirty="0"/>
              <a:t>Номинален ток: </a:t>
            </a:r>
            <a:r>
              <a:rPr lang="en-US" sz="3600" dirty="0"/>
              <a:t>A;</a:t>
            </a:r>
          </a:p>
          <a:p>
            <a:r>
              <a:rPr lang="bg-BG" sz="3600" dirty="0"/>
              <a:t>Номинални обороти: </a:t>
            </a:r>
            <a:r>
              <a:rPr lang="en-US" sz="3600" dirty="0"/>
              <a:t>rpm;</a:t>
            </a:r>
          </a:p>
          <a:p>
            <a:r>
              <a:rPr lang="bg-BG" sz="3600" dirty="0"/>
              <a:t>Въртящ момент: </a:t>
            </a:r>
            <a:r>
              <a:rPr lang="en-US" sz="3600" dirty="0"/>
              <a:t>Nm;</a:t>
            </a:r>
          </a:p>
          <a:p>
            <a:r>
              <a:rPr lang="bg-BG" sz="3600" dirty="0"/>
              <a:t>Размери на електродвигателя;</a:t>
            </a:r>
          </a:p>
          <a:p>
            <a:r>
              <a:rPr lang="bg-BG" sz="3600" dirty="0"/>
              <a:t>Размер на изходящия вал;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параметри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03E725C-5578-453B-AC00-8F9657A5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0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Поради по-голямата консумаця, електромоторите не могат да бъдат свързани директно към изходите на </a:t>
            </a:r>
            <a:r>
              <a:rPr lang="bg-BG" dirty="0" err="1"/>
              <a:t>микроконтролерите</a:t>
            </a:r>
            <a:endParaRPr lang="bg-BG" dirty="0"/>
          </a:p>
          <a:p>
            <a:r>
              <a:rPr lang="bg-BG" dirty="0"/>
              <a:t>Един от начините да бъде</a:t>
            </a:r>
            <a:br>
              <a:rPr lang="bg-BG" dirty="0"/>
            </a:br>
            <a:r>
              <a:rPr lang="bg-BG" dirty="0"/>
              <a:t>изпълнено е чрез транзистори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с транзистори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2667000"/>
            <a:ext cx="3895725" cy="366712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8C0AE6D-D8F9-4359-93E0-E5F90CA3E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14400"/>
            <a:ext cx="11804822" cy="5570355"/>
          </a:xfrm>
        </p:spPr>
        <p:txBody>
          <a:bodyPr>
            <a:normAutofit/>
          </a:bodyPr>
          <a:lstStyle/>
          <a:p>
            <a:r>
              <a:rPr lang="bg-BG" sz="2800" dirty="0"/>
              <a:t>Полупроводников електронен елемент, при който може с малък ток/напрежение да се управлява по-голям ток.</a:t>
            </a:r>
          </a:p>
          <a:p>
            <a:r>
              <a:rPr lang="bg-BG" sz="2800" dirty="0"/>
              <a:t>В зависимост от управляващата величина има два вида транзистори:</a:t>
            </a:r>
          </a:p>
          <a:p>
            <a:pPr marL="0" indent="0">
              <a:buNone/>
            </a:pPr>
            <a:r>
              <a:rPr lang="bg-BG" sz="2800" dirty="0"/>
              <a:t>    - биполярни (управляват се по ток)</a:t>
            </a:r>
            <a:r>
              <a:rPr lang="en-US" sz="2800" dirty="0"/>
              <a:t> – NPN </a:t>
            </a:r>
            <a:r>
              <a:rPr lang="bg-BG" sz="2800" dirty="0"/>
              <a:t>и </a:t>
            </a:r>
            <a:r>
              <a:rPr lang="en-US" sz="2800" dirty="0"/>
              <a:t>PNP;</a:t>
            </a:r>
            <a:endParaRPr lang="bg-BG" sz="2800" dirty="0"/>
          </a:p>
          <a:p>
            <a:pPr marL="0" indent="0">
              <a:buNone/>
            </a:pPr>
            <a:r>
              <a:rPr lang="bg-BG" sz="2800" dirty="0"/>
              <a:t>    - полеви (управляват се по напрежение)</a:t>
            </a:r>
            <a:r>
              <a:rPr lang="en-US" sz="2800" dirty="0"/>
              <a:t>.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76200"/>
            <a:ext cx="11804822" cy="918000"/>
          </a:xfrm>
        </p:spPr>
        <p:txBody>
          <a:bodyPr/>
          <a:lstStyle/>
          <a:p>
            <a:r>
              <a:rPr lang="bg-BG" dirty="0"/>
              <a:t>Транзистори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73" y="3723517"/>
            <a:ext cx="2301590" cy="2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4121150"/>
            <a:ext cx="3617834" cy="229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2651954"/>
            <a:ext cx="2143125" cy="2143125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9B9BEC7-895C-45B9-A0F7-860D4CDB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/>
              <a:t>Транзистора може да се разглежда като електронно управляем ключ. Когато на единия от изводите (база/гейт) се подаде ток/напрежение се затваря веригата между другите два извода (колектор-емитер/ дрейн-сорс). И обратното – когато не се подава ток/напрежение, тази верига е отворена.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Принцип на работа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0" y="4187588"/>
            <a:ext cx="7181688" cy="2228247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C07A813-7522-41CC-83AD-8AD27CB4F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3293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7183</TotalTime>
  <Words>517</Words>
  <Application>Microsoft Office PowerPoint</Application>
  <PresentationFormat>Custom</PresentationFormat>
  <Paragraphs>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SoftUni 16x9</vt:lpstr>
      <vt:lpstr>Управление на постояннотокови електродвигатели</vt:lpstr>
      <vt:lpstr>Съдържание</vt:lpstr>
      <vt:lpstr>Постояннотоков електродвигател</vt:lpstr>
      <vt:lpstr>Устройство на постояннотоков електродвигател</vt:lpstr>
      <vt:lpstr>Принцип на работа</vt:lpstr>
      <vt:lpstr>Основни параметри</vt:lpstr>
      <vt:lpstr>Управление с транзистори</vt:lpstr>
      <vt:lpstr>Транзистори</vt:lpstr>
      <vt:lpstr>Принцип на работа</vt:lpstr>
      <vt:lpstr>Схема на упавление с биполярен транзистор</vt:lpstr>
      <vt:lpstr>Схема на упавление с MOSFET транзистор</vt:lpstr>
      <vt:lpstr>Мостова схема</vt:lpstr>
      <vt:lpstr>Интегрална схема на H-мост – L293D</vt:lpstr>
      <vt:lpstr>Схема на свързване на Ардуино и L293D</vt:lpstr>
      <vt:lpstr>Схема на свързване на Ардуино и L298N</vt:lpstr>
      <vt:lpstr>Вградени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2019-12-17T14:02:24Z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