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</p:sldMasterIdLst>
  <p:notesMasterIdLst>
    <p:notesMasterId r:id="rId5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5D46D0-7A36-433B-8176-CD9259E68D90}">
  <a:tblStyle styleId="{DA5D46D0-7A36-433B-8176-CD9259E68D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d60499df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d60499df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e93e54b1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e93e54b13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e93e54b13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e93e54b13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e93e54b13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e93e54b13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e93e54b13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e93e54b13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e93e54b13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e93e54b13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5e93e54b13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5e93e54b13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5e93e54b13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5e93e54b13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5e93e54b13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5e93e54b13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e93e54b1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e93e54b1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e93e54b13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e93e54b13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d7955e923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d7955e923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5d5f6f1d4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5d5f6f1d4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5eb49a5ba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5eb49a5ba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eb49a5b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5eb49a5b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5eb49a5ba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5eb49a5ba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5e93e54b13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5e93e54b13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5e93e54b13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5e93e54b13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5e93e54b13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5e93e54b13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5e93e54b13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5e93e54b13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5d5f6f1d4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5d5f6f1d4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5e9f4a1d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5e9f4a1d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e93e54b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e93e54b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e9f4a1d7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5e9f4a1d74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5e93e54b13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5e93e54b13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5d7955e923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5d7955e923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5d7955e923_1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5d7955e923_1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5d7955e923_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5d7955e923_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5d7955e923_1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5d7955e923_1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5d7955e923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5d7955e923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5d7955e923_1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5d7955e923_1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5d7955e923_1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5d7955e923_1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5d7955e923_1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5d7955e923_1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e93e54b1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e93e54b1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5d7955e923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5d7955e923_1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5d7955e923_1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5d7955e923_1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5d7955e923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5d7955e923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5d7955e923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5d7955e923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5d7955e923_1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5d7955e923_1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5d7955e923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5d7955e923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5d98f329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5d98f329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5e93e54b13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5e93e54b13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5d60a8aad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5d60a8aad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5fdea01e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5fdea01e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e93e54b1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e93e54b1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e93e54b1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e93e54b13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d7955e923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d7955e923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d7955e923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d7955e923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d7955e923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d7955e923_1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None/>
              <a:defRPr sz="4100">
                <a:solidFill>
                  <a:srgbClr val="F6D18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rgbClr val="EE792A"/>
                </a:solidFill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>
            <a:spLocks noGrp="1"/>
          </p:cNvSpPr>
          <p:nvPr>
            <p:ph type="pic" idx="3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None/>
              <a:defRPr sz="26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sz="24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sz="23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sz="21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sz="20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4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1">
                <a:solidFill>
                  <a:srgbClr val="F4B36C"/>
                </a:solidFill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5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rgbClr val="F9D9A9"/>
                </a:solidFill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6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27A44"/>
                </a:solidFill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7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rgbClr val="F27A44"/>
                </a:solidFill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Font typeface="Calibri"/>
              <a:buNone/>
              <a:defRPr sz="4100" b="1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81025" tIns="27000" rIns="81025" bIns="270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4925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marL="1371600" lvl="2" indent="-3429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655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marL="2743200" lvl="5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6" name="Google Shape;86;p16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7" name="Google Shape;87;p16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8" name="Google Shape;88;p16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9" name="Google Shape;89;p16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0" name="Google Shape;90;p16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1" name="Google Shape;91;p16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2" name="Google Shape;92;p16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3" name="Google Shape;93;p16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4" name="Google Shape;94;p16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lang="en" sz="5000" b="1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sz="50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sz="3000" i="0" u="none" strike="noStrike" cap="none">
                <a:solidFill>
                  <a:srgbClr val="F3BE60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marL="914400" lvl="1" indent="-3492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marL="1371600" lvl="2" indent="-3429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marL="1828800" lvl="3" indent="-3365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marL="2286000" lvl="4" indent="-3302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>
                <a:solidFill>
                  <a:srgbClr val="F3BE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None/>
              <a:defRPr sz="41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81025" tIns="27000" rIns="81025" bIns="270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4925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marL="1371600" lvl="2" indent="-3429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655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marL="2743200" lvl="5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0" name="Google Shape;40;p8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1" name="Google Shape;41;p8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2" name="Google Shape;42;p8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3" name="Google Shape;43;p8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4" name="Google Shape;44;p8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5" name="Google Shape;45;p8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6" name="Google Shape;46;p8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7" name="Google Shape;47;p8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8" name="Google Shape;48;p8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lang="en" sz="5000" b="1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sz="50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sz="3000" i="0" u="none" strike="noStrike" cap="none">
                <a:solidFill>
                  <a:srgbClr val="F3BE60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Font typeface="Calibri"/>
              <a:buNone/>
              <a:defRPr sz="4100">
                <a:solidFill>
                  <a:srgbClr val="F6D18E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rgbClr val="EE7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>
            <a:spLocks noGrp="1"/>
          </p:cNvSpPr>
          <p:nvPr>
            <p:ph type="pic" idx="3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4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1">
                <a:solidFill>
                  <a:srgbClr val="F4B3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5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rgbClr val="F9D9A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6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7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marL="914400" lvl="1" indent="-3492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marL="137160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marL="1828800" lvl="3" indent="-3365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marL="228600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>
                <a:solidFill>
                  <a:srgbClr val="F3BE6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mbria"/>
              <a:buNone/>
              <a:defRPr sz="3000" b="1" i="0" u="none" strike="noStrike" cap="none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marR="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Char char="▪"/>
              <a:defRPr sz="26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92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sz="24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sz="23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365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sz="21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sz="20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 sz="3000" b="1" i="0" u="none" strike="noStrike" cap="none">
                <a:solidFill>
                  <a:srgbClr val="F3BE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marR="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ctrTitle"/>
          </p:nvPr>
        </p:nvSpPr>
        <p:spPr>
          <a:xfrm>
            <a:off x="570456" y="235725"/>
            <a:ext cx="8243400" cy="15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Рекурсия, пълно изчерпване и търсене с връщане назад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ИТ Кариера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17"/>
          <p:cNvSpPr>
            <a:spLocks noGrp="1"/>
          </p:cNvSpPr>
          <p:nvPr>
            <p:ph type="pic" idx="3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У</a:t>
            </a: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чителски екип</a:t>
            </a:r>
            <a:b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Обучение за ИТ кариера</a:t>
            </a:r>
            <a:endParaRPr sz="18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https://it-kariera.mon.bg/e-learning/</a:t>
            </a:r>
            <a:endParaRPr sz="18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525" y="2656325"/>
            <a:ext cx="2008025" cy="22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 title="CC-BY-NC-SA Licens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8383" y="2382147"/>
            <a:ext cx="2175600" cy="761100"/>
          </a:xfrm>
          <a:prstGeom prst="roundRect">
            <a:avLst>
              <a:gd name="adj" fmla="val 3940"/>
            </a:avLst>
          </a:prstGeom>
          <a:solidFill>
            <a:srgbClr val="231F20">
              <a:alpha val="49800"/>
            </a:srgbClr>
          </a:solidFill>
          <a:ln w="9525" cap="flat" cmpd="sng">
            <a:solidFill>
              <a:srgbClr val="C87D0E">
                <a:alpha val="49800"/>
              </a:srgbClr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Редица на Фибоначи</a:t>
            </a:r>
            <a:r>
              <a:rPr lang="en" sz="3000" b="1">
                <a:solidFill>
                  <a:srgbClr val="F3BE60"/>
                </a:solidFill>
              </a:rPr>
              <a:t> </a:t>
            </a:r>
            <a:r>
              <a:rPr lang="en"/>
              <a:t>- етапи на изграждане на рекурсивно решение</a:t>
            </a:r>
            <a:endParaRPr sz="3000" b="1">
              <a:solidFill>
                <a:srgbClr val="F3BE60"/>
              </a:solidFill>
            </a:endParaRPr>
          </a:p>
        </p:txBody>
      </p:sp>
      <p:sp>
        <p:nvSpPr>
          <p:cNvPr id="214" name="Google Shape;214;p26"/>
          <p:cNvSpPr txBox="1">
            <a:spLocks noGrp="1"/>
          </p:cNvSpPr>
          <p:nvPr>
            <p:ph type="body" idx="1"/>
          </p:nvPr>
        </p:nvSpPr>
        <p:spPr>
          <a:xfrm>
            <a:off x="311700" y="1152600"/>
            <a:ext cx="8520600" cy="41988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6B26B"/>
                </a:solidFill>
              </a:rPr>
              <a:t>3 стъпка</a:t>
            </a:r>
            <a:r>
              <a:rPr lang="en" sz="1600"/>
              <a:t>: Условие за край (гранично условие) - определя се подзадача, чието решение е не рекурсивно и води до завършване на алгоритъма. Обикновено се използват гранични елементи - първи, последен. </a:t>
            </a:r>
            <a:endParaRPr sz="1800"/>
          </a:p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26"/>
          <p:cNvSpPr/>
          <p:nvPr/>
        </p:nvSpPr>
        <p:spPr>
          <a:xfrm>
            <a:off x="3262075" y="2416100"/>
            <a:ext cx="351600" cy="319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6" name="Google Shape;216;p26"/>
          <p:cNvSpPr/>
          <p:nvPr/>
        </p:nvSpPr>
        <p:spPr>
          <a:xfrm>
            <a:off x="4572000" y="2371650"/>
            <a:ext cx="351600" cy="319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7" name="Google Shape;217;p26"/>
          <p:cNvSpPr/>
          <p:nvPr/>
        </p:nvSpPr>
        <p:spPr>
          <a:xfrm>
            <a:off x="3086125" y="3460750"/>
            <a:ext cx="703500" cy="2079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N=1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8" name="Google Shape;218;p26"/>
          <p:cNvSpPr/>
          <p:nvPr/>
        </p:nvSpPr>
        <p:spPr>
          <a:xfrm>
            <a:off x="4472125" y="3460750"/>
            <a:ext cx="703500" cy="2079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N=2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9" name="Google Shape;219;p26"/>
          <p:cNvSpPr/>
          <p:nvPr/>
        </p:nvSpPr>
        <p:spPr>
          <a:xfrm>
            <a:off x="3330025" y="2890575"/>
            <a:ext cx="215700" cy="4155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0" name="Google Shape;220;p26"/>
          <p:cNvSpPr/>
          <p:nvPr/>
        </p:nvSpPr>
        <p:spPr>
          <a:xfrm>
            <a:off x="4639950" y="2810900"/>
            <a:ext cx="215700" cy="4155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26"/>
          <p:cNvSpPr/>
          <p:nvPr/>
        </p:nvSpPr>
        <p:spPr>
          <a:xfrm>
            <a:off x="1870425" y="3771325"/>
            <a:ext cx="4645267" cy="5317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4E3B3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BEEC9"/>
                </a:solidFill>
                <a:latin typeface="Cambria"/>
              </a:rPr>
              <a:t>граничен случай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Редица на Фибоначи</a:t>
            </a:r>
            <a:r>
              <a:rPr lang="en" sz="3000" b="1">
                <a:solidFill>
                  <a:srgbClr val="F3BE60"/>
                </a:solidFill>
              </a:rPr>
              <a:t> </a:t>
            </a:r>
            <a:r>
              <a:rPr lang="en"/>
              <a:t>- механизъм на действие</a:t>
            </a:r>
            <a:endParaRPr sz="3000" b="1">
              <a:solidFill>
                <a:srgbClr val="F3BE60"/>
              </a:solidFill>
            </a:endParaRPr>
          </a:p>
        </p:txBody>
      </p:sp>
      <p:sp>
        <p:nvSpPr>
          <p:cNvPr id="227" name="Google Shape;227;p27"/>
          <p:cNvSpPr txBox="1">
            <a:spLocks noGrp="1"/>
          </p:cNvSpPr>
          <p:nvPr>
            <p:ph type="body" idx="1"/>
          </p:nvPr>
        </p:nvSpPr>
        <p:spPr>
          <a:xfrm>
            <a:off x="311700" y="11170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marR="889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Разгъване на рекурсията (слизане към дъното, към граничния случай)</a:t>
            </a:r>
            <a:endParaRPr sz="1200"/>
          </a:p>
          <a:p>
            <a:pPr marL="88900" marR="88900" lvl="0" indent="546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28" name="Google Shape;228;p27"/>
          <p:cNvSpPr/>
          <p:nvPr/>
        </p:nvSpPr>
        <p:spPr>
          <a:xfrm>
            <a:off x="3992550" y="2016400"/>
            <a:ext cx="1158900" cy="29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fib(5)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9" name="Google Shape;229;p27"/>
          <p:cNvSpPr/>
          <p:nvPr/>
        </p:nvSpPr>
        <p:spPr>
          <a:xfrm>
            <a:off x="2363700" y="2923354"/>
            <a:ext cx="1062600" cy="29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fib(4)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0" name="Google Shape;230;p27"/>
          <p:cNvSpPr/>
          <p:nvPr/>
        </p:nvSpPr>
        <p:spPr>
          <a:xfrm>
            <a:off x="5502225" y="2866050"/>
            <a:ext cx="1242000" cy="3564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fib(3)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31" name="Google Shape;231;p27"/>
          <p:cNvCxnSpPr>
            <a:stCxn id="228" idx="2"/>
            <a:endCxn id="229" idx="0"/>
          </p:cNvCxnSpPr>
          <p:nvPr/>
        </p:nvCxnSpPr>
        <p:spPr>
          <a:xfrm flipH="1">
            <a:off x="2895000" y="2315500"/>
            <a:ext cx="1677000" cy="60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27"/>
          <p:cNvCxnSpPr>
            <a:stCxn id="228" idx="2"/>
            <a:endCxn id="230" idx="0"/>
          </p:cNvCxnSpPr>
          <p:nvPr/>
        </p:nvCxnSpPr>
        <p:spPr>
          <a:xfrm>
            <a:off x="4572000" y="2315500"/>
            <a:ext cx="1551300" cy="55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3" name="Google Shape;233;p27"/>
          <p:cNvSpPr/>
          <p:nvPr/>
        </p:nvSpPr>
        <p:spPr>
          <a:xfrm>
            <a:off x="4328538" y="2797650"/>
            <a:ext cx="486900" cy="550500"/>
          </a:xfrm>
          <a:prstGeom prst="mathPlus">
            <a:avLst>
              <a:gd name="adj1" fmla="val 2352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Редица на Фибоначи</a:t>
            </a:r>
            <a:r>
              <a:rPr lang="en" sz="3000" b="1">
                <a:solidFill>
                  <a:srgbClr val="F3BE60"/>
                </a:solidFill>
              </a:rPr>
              <a:t> </a:t>
            </a:r>
            <a:r>
              <a:rPr lang="en"/>
              <a:t>- механизъм на действие</a:t>
            </a:r>
            <a:endParaRPr sz="3000" b="1">
              <a:solidFill>
                <a:srgbClr val="F3BE60"/>
              </a:solidFill>
            </a:endParaRPr>
          </a:p>
        </p:txBody>
      </p:sp>
      <p:sp>
        <p:nvSpPr>
          <p:cNvPr id="239" name="Google Shape;239;p28"/>
          <p:cNvSpPr txBox="1">
            <a:spLocks noGrp="1"/>
          </p:cNvSpPr>
          <p:nvPr>
            <p:ph type="body" idx="1"/>
          </p:nvPr>
        </p:nvSpPr>
        <p:spPr>
          <a:xfrm>
            <a:off x="311700" y="1081700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marR="889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Разгъване на рекурсията (слизане към дъното, към граничния случай)</a:t>
            </a:r>
            <a:endParaRPr sz="1200"/>
          </a:p>
          <a:p>
            <a:pPr marL="88900" marR="88900" lvl="0" indent="546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40" name="Google Shape;240;p28"/>
          <p:cNvSpPr/>
          <p:nvPr/>
        </p:nvSpPr>
        <p:spPr>
          <a:xfrm>
            <a:off x="3992550" y="2016400"/>
            <a:ext cx="1158900" cy="29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fib(5)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28"/>
          <p:cNvSpPr/>
          <p:nvPr/>
        </p:nvSpPr>
        <p:spPr>
          <a:xfrm>
            <a:off x="2363700" y="2923354"/>
            <a:ext cx="1062600" cy="29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fib(4)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28"/>
          <p:cNvSpPr/>
          <p:nvPr/>
        </p:nvSpPr>
        <p:spPr>
          <a:xfrm>
            <a:off x="5856350" y="2894700"/>
            <a:ext cx="1242000" cy="3564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fib(3)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43" name="Google Shape;243;p28"/>
          <p:cNvCxnSpPr>
            <a:stCxn id="240" idx="2"/>
            <a:endCxn id="241" idx="0"/>
          </p:cNvCxnSpPr>
          <p:nvPr/>
        </p:nvCxnSpPr>
        <p:spPr>
          <a:xfrm flipH="1">
            <a:off x="2895000" y="2315500"/>
            <a:ext cx="1677000" cy="60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" name="Google Shape;244;p28"/>
          <p:cNvCxnSpPr>
            <a:stCxn id="240" idx="2"/>
            <a:endCxn id="242" idx="0"/>
          </p:cNvCxnSpPr>
          <p:nvPr/>
        </p:nvCxnSpPr>
        <p:spPr>
          <a:xfrm>
            <a:off x="4572000" y="2315500"/>
            <a:ext cx="1905300" cy="57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5" name="Google Shape;245;p28"/>
          <p:cNvSpPr/>
          <p:nvPr/>
        </p:nvSpPr>
        <p:spPr>
          <a:xfrm>
            <a:off x="4328538" y="2797650"/>
            <a:ext cx="486900" cy="550500"/>
          </a:xfrm>
          <a:prstGeom prst="mathPlus">
            <a:avLst>
              <a:gd name="adj1" fmla="val 2352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6" name="Google Shape;246;p28"/>
          <p:cNvSpPr/>
          <p:nvPr/>
        </p:nvSpPr>
        <p:spPr>
          <a:xfrm>
            <a:off x="1301100" y="3716979"/>
            <a:ext cx="1062600" cy="29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fib(3)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7" name="Google Shape;247;p28"/>
          <p:cNvSpPr/>
          <p:nvPr/>
        </p:nvSpPr>
        <p:spPr>
          <a:xfrm>
            <a:off x="3114488" y="3716979"/>
            <a:ext cx="1062600" cy="29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fib(2)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8" name="Google Shape;248;p28"/>
          <p:cNvSpPr/>
          <p:nvPr/>
        </p:nvSpPr>
        <p:spPr>
          <a:xfrm>
            <a:off x="4927875" y="3716979"/>
            <a:ext cx="1062600" cy="29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fib(2)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9" name="Google Shape;249;p28"/>
          <p:cNvSpPr/>
          <p:nvPr/>
        </p:nvSpPr>
        <p:spPr>
          <a:xfrm>
            <a:off x="7010200" y="3679654"/>
            <a:ext cx="1062600" cy="29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fib(1)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0" name="Google Shape;250;p28"/>
          <p:cNvSpPr/>
          <p:nvPr/>
        </p:nvSpPr>
        <p:spPr>
          <a:xfrm>
            <a:off x="6313488" y="3591275"/>
            <a:ext cx="486900" cy="550500"/>
          </a:xfrm>
          <a:prstGeom prst="mathPlus">
            <a:avLst>
              <a:gd name="adj1" fmla="val 2352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1" name="Google Shape;251;p28"/>
          <p:cNvSpPr/>
          <p:nvPr/>
        </p:nvSpPr>
        <p:spPr>
          <a:xfrm>
            <a:off x="2495638" y="3591275"/>
            <a:ext cx="486900" cy="550500"/>
          </a:xfrm>
          <a:prstGeom prst="mathPlus">
            <a:avLst>
              <a:gd name="adj1" fmla="val 2352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52" name="Google Shape;252;p28"/>
          <p:cNvCxnSpPr>
            <a:stCxn id="241" idx="2"/>
            <a:endCxn id="246" idx="0"/>
          </p:cNvCxnSpPr>
          <p:nvPr/>
        </p:nvCxnSpPr>
        <p:spPr>
          <a:xfrm flipH="1">
            <a:off x="1832400" y="3222454"/>
            <a:ext cx="1062600" cy="49440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28"/>
          <p:cNvCxnSpPr>
            <a:stCxn id="241" idx="2"/>
            <a:endCxn id="247" idx="0"/>
          </p:cNvCxnSpPr>
          <p:nvPr/>
        </p:nvCxnSpPr>
        <p:spPr>
          <a:xfrm>
            <a:off x="2895000" y="3222454"/>
            <a:ext cx="750900" cy="49440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" name="Google Shape;254;p28"/>
          <p:cNvCxnSpPr>
            <a:stCxn id="242" idx="2"/>
            <a:endCxn id="248" idx="0"/>
          </p:cNvCxnSpPr>
          <p:nvPr/>
        </p:nvCxnSpPr>
        <p:spPr>
          <a:xfrm flipH="1">
            <a:off x="5459150" y="3251100"/>
            <a:ext cx="1018200" cy="46590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5" name="Google Shape;255;p28"/>
          <p:cNvCxnSpPr>
            <a:stCxn id="242" idx="2"/>
            <a:endCxn id="249" idx="0"/>
          </p:cNvCxnSpPr>
          <p:nvPr/>
        </p:nvCxnSpPr>
        <p:spPr>
          <a:xfrm>
            <a:off x="6477350" y="3251100"/>
            <a:ext cx="1064100" cy="42870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Редица на Фибоначи</a:t>
            </a:r>
            <a:r>
              <a:rPr lang="en" sz="3000" b="1">
                <a:solidFill>
                  <a:srgbClr val="F3BE60"/>
                </a:solidFill>
              </a:rPr>
              <a:t> </a:t>
            </a:r>
            <a:r>
              <a:rPr lang="en"/>
              <a:t>- механизъм на действие</a:t>
            </a:r>
            <a:endParaRPr sz="3000" b="1">
              <a:solidFill>
                <a:srgbClr val="F3BE60"/>
              </a:solidFill>
            </a:endParaRPr>
          </a:p>
        </p:txBody>
      </p:sp>
      <p:sp>
        <p:nvSpPr>
          <p:cNvPr id="261" name="Google Shape;261;p29"/>
          <p:cNvSpPr txBox="1">
            <a:spLocks noGrp="1"/>
          </p:cNvSpPr>
          <p:nvPr>
            <p:ph type="body" idx="1"/>
          </p:nvPr>
        </p:nvSpPr>
        <p:spPr>
          <a:xfrm>
            <a:off x="311700" y="1081700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marR="889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Разгъване на рекурсията (слизане към дъното, към граничния случай)</a:t>
            </a:r>
            <a:endParaRPr sz="1200"/>
          </a:p>
          <a:p>
            <a:pPr marL="88900" marR="88900" lvl="0" indent="546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62" name="Google Shape;262;p29"/>
          <p:cNvSpPr/>
          <p:nvPr/>
        </p:nvSpPr>
        <p:spPr>
          <a:xfrm>
            <a:off x="3992550" y="2016400"/>
            <a:ext cx="1158900" cy="29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fib(5)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3" name="Google Shape;263;p29"/>
          <p:cNvSpPr/>
          <p:nvPr/>
        </p:nvSpPr>
        <p:spPr>
          <a:xfrm>
            <a:off x="2363700" y="2923354"/>
            <a:ext cx="1062600" cy="29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fib(4)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4" name="Google Shape;264;p29"/>
          <p:cNvSpPr/>
          <p:nvPr/>
        </p:nvSpPr>
        <p:spPr>
          <a:xfrm>
            <a:off x="5856350" y="2894700"/>
            <a:ext cx="1242000" cy="3564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fib(3)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65" name="Google Shape;265;p29"/>
          <p:cNvCxnSpPr>
            <a:stCxn id="262" idx="2"/>
            <a:endCxn id="263" idx="0"/>
          </p:cNvCxnSpPr>
          <p:nvPr/>
        </p:nvCxnSpPr>
        <p:spPr>
          <a:xfrm flipH="1">
            <a:off x="2895000" y="2315500"/>
            <a:ext cx="1677000" cy="60780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29"/>
          <p:cNvCxnSpPr>
            <a:stCxn id="262" idx="2"/>
            <a:endCxn id="264" idx="0"/>
          </p:cNvCxnSpPr>
          <p:nvPr/>
        </p:nvCxnSpPr>
        <p:spPr>
          <a:xfrm>
            <a:off x="4572000" y="2315500"/>
            <a:ext cx="1905300" cy="57930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7" name="Google Shape;267;p29"/>
          <p:cNvSpPr/>
          <p:nvPr/>
        </p:nvSpPr>
        <p:spPr>
          <a:xfrm>
            <a:off x="4328538" y="2797650"/>
            <a:ext cx="486900" cy="550500"/>
          </a:xfrm>
          <a:prstGeom prst="mathPlus">
            <a:avLst>
              <a:gd name="adj1" fmla="val 2352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8" name="Google Shape;268;p29"/>
          <p:cNvSpPr/>
          <p:nvPr/>
        </p:nvSpPr>
        <p:spPr>
          <a:xfrm>
            <a:off x="1301100" y="3716979"/>
            <a:ext cx="1062600" cy="29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fib(3)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9" name="Google Shape;269;p29"/>
          <p:cNvSpPr/>
          <p:nvPr/>
        </p:nvSpPr>
        <p:spPr>
          <a:xfrm>
            <a:off x="3114488" y="3716979"/>
            <a:ext cx="1062600" cy="29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fib(2)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0" name="Google Shape;270;p29"/>
          <p:cNvSpPr/>
          <p:nvPr/>
        </p:nvSpPr>
        <p:spPr>
          <a:xfrm>
            <a:off x="4927875" y="3716979"/>
            <a:ext cx="1062600" cy="29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fib(2)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1" name="Google Shape;271;p29"/>
          <p:cNvSpPr/>
          <p:nvPr/>
        </p:nvSpPr>
        <p:spPr>
          <a:xfrm>
            <a:off x="7010200" y="3679654"/>
            <a:ext cx="1062600" cy="29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fib(1)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2" name="Google Shape;272;p29"/>
          <p:cNvSpPr/>
          <p:nvPr/>
        </p:nvSpPr>
        <p:spPr>
          <a:xfrm>
            <a:off x="6313488" y="3591275"/>
            <a:ext cx="486900" cy="550500"/>
          </a:xfrm>
          <a:prstGeom prst="mathPlus">
            <a:avLst>
              <a:gd name="adj1" fmla="val 2352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3" name="Google Shape;273;p29"/>
          <p:cNvSpPr/>
          <p:nvPr/>
        </p:nvSpPr>
        <p:spPr>
          <a:xfrm>
            <a:off x="2495638" y="3591275"/>
            <a:ext cx="486900" cy="550500"/>
          </a:xfrm>
          <a:prstGeom prst="mathPlus">
            <a:avLst>
              <a:gd name="adj1" fmla="val 2352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74" name="Google Shape;274;p29"/>
          <p:cNvCxnSpPr>
            <a:stCxn id="263" idx="2"/>
            <a:endCxn id="268" idx="0"/>
          </p:cNvCxnSpPr>
          <p:nvPr/>
        </p:nvCxnSpPr>
        <p:spPr>
          <a:xfrm flipH="1">
            <a:off x="1832400" y="3222454"/>
            <a:ext cx="1062600" cy="49440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5" name="Google Shape;275;p29"/>
          <p:cNvCxnSpPr>
            <a:stCxn id="263" idx="2"/>
            <a:endCxn id="269" idx="0"/>
          </p:cNvCxnSpPr>
          <p:nvPr/>
        </p:nvCxnSpPr>
        <p:spPr>
          <a:xfrm>
            <a:off x="2895000" y="3222454"/>
            <a:ext cx="750900" cy="49440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6" name="Google Shape;276;p29"/>
          <p:cNvCxnSpPr>
            <a:stCxn id="264" idx="2"/>
            <a:endCxn id="270" idx="0"/>
          </p:cNvCxnSpPr>
          <p:nvPr/>
        </p:nvCxnSpPr>
        <p:spPr>
          <a:xfrm flipH="1">
            <a:off x="5459150" y="3251100"/>
            <a:ext cx="1018200" cy="46590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7" name="Google Shape;277;p29"/>
          <p:cNvCxnSpPr>
            <a:stCxn id="264" idx="2"/>
            <a:endCxn id="271" idx="0"/>
          </p:cNvCxnSpPr>
          <p:nvPr/>
        </p:nvCxnSpPr>
        <p:spPr>
          <a:xfrm>
            <a:off x="6477350" y="3251100"/>
            <a:ext cx="1064100" cy="42870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8" name="Google Shape;278;p29"/>
          <p:cNvSpPr/>
          <p:nvPr/>
        </p:nvSpPr>
        <p:spPr>
          <a:xfrm>
            <a:off x="1993525" y="4562079"/>
            <a:ext cx="1062600" cy="29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fib(1)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9" name="Google Shape;279;p29"/>
          <p:cNvSpPr/>
          <p:nvPr/>
        </p:nvSpPr>
        <p:spPr>
          <a:xfrm>
            <a:off x="238500" y="4562079"/>
            <a:ext cx="1062600" cy="29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fib(2)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0" name="Google Shape;280;p29"/>
          <p:cNvSpPr/>
          <p:nvPr/>
        </p:nvSpPr>
        <p:spPr>
          <a:xfrm>
            <a:off x="1403850" y="4436375"/>
            <a:ext cx="486900" cy="550500"/>
          </a:xfrm>
          <a:prstGeom prst="mathPlus">
            <a:avLst>
              <a:gd name="adj1" fmla="val 2352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81" name="Google Shape;281;p29"/>
          <p:cNvCxnSpPr>
            <a:stCxn id="268" idx="2"/>
            <a:endCxn id="279" idx="0"/>
          </p:cNvCxnSpPr>
          <p:nvPr/>
        </p:nvCxnSpPr>
        <p:spPr>
          <a:xfrm flipH="1">
            <a:off x="769800" y="4016079"/>
            <a:ext cx="1062600" cy="54600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29"/>
          <p:cNvCxnSpPr>
            <a:stCxn id="268" idx="2"/>
            <a:endCxn id="278" idx="0"/>
          </p:cNvCxnSpPr>
          <p:nvPr/>
        </p:nvCxnSpPr>
        <p:spPr>
          <a:xfrm>
            <a:off x="1832400" y="4016079"/>
            <a:ext cx="692400" cy="54600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3" name="Google Shape;283;p29"/>
          <p:cNvSpPr/>
          <p:nvPr/>
        </p:nvSpPr>
        <p:spPr>
          <a:xfrm>
            <a:off x="3812550" y="4809750"/>
            <a:ext cx="1518899" cy="2977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4E3B3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BEEC9"/>
                </a:solidFill>
                <a:latin typeface="Cambria"/>
              </a:rPr>
              <a:t>граничен случай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Редица на Фибоначи</a:t>
            </a:r>
            <a:r>
              <a:rPr lang="en" sz="3000" b="1">
                <a:solidFill>
                  <a:srgbClr val="F3BE60"/>
                </a:solidFill>
              </a:rPr>
              <a:t> </a:t>
            </a:r>
            <a:r>
              <a:rPr lang="en"/>
              <a:t>- механизъм на действие</a:t>
            </a:r>
            <a:endParaRPr sz="3000" b="1">
              <a:solidFill>
                <a:srgbClr val="F3BE60"/>
              </a:solidFill>
            </a:endParaRPr>
          </a:p>
        </p:txBody>
      </p:sp>
      <p:sp>
        <p:nvSpPr>
          <p:cNvPr id="289" name="Google Shape;289;p30"/>
          <p:cNvSpPr txBox="1">
            <a:spLocks noGrp="1"/>
          </p:cNvSpPr>
          <p:nvPr>
            <p:ph type="body" idx="1"/>
          </p:nvPr>
        </p:nvSpPr>
        <p:spPr>
          <a:xfrm>
            <a:off x="311700" y="1081700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marR="889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Свиване на рекурсията</a:t>
            </a:r>
            <a:r>
              <a:rPr lang="en" sz="1800" b="1">
                <a:solidFill>
                  <a:srgbClr val="F6D18E"/>
                </a:solidFill>
              </a:rPr>
              <a:t> </a:t>
            </a:r>
            <a:endParaRPr sz="1200"/>
          </a:p>
          <a:p>
            <a:pPr marL="88900" marR="88900" lvl="0" indent="546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90" name="Google Shape;290;p30"/>
          <p:cNvSpPr/>
          <p:nvPr/>
        </p:nvSpPr>
        <p:spPr>
          <a:xfrm>
            <a:off x="3992550" y="2016400"/>
            <a:ext cx="1158900" cy="29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fib(5)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1" name="Google Shape;291;p30"/>
          <p:cNvSpPr/>
          <p:nvPr/>
        </p:nvSpPr>
        <p:spPr>
          <a:xfrm>
            <a:off x="2363700" y="2923354"/>
            <a:ext cx="1062600" cy="29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fib(4)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2" name="Google Shape;292;p30"/>
          <p:cNvSpPr/>
          <p:nvPr/>
        </p:nvSpPr>
        <p:spPr>
          <a:xfrm>
            <a:off x="5856350" y="2894700"/>
            <a:ext cx="1242000" cy="3564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fib(3)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93" name="Google Shape;293;p30"/>
          <p:cNvCxnSpPr>
            <a:stCxn id="290" idx="2"/>
            <a:endCxn id="291" idx="0"/>
          </p:cNvCxnSpPr>
          <p:nvPr/>
        </p:nvCxnSpPr>
        <p:spPr>
          <a:xfrm flipH="1">
            <a:off x="2895000" y="2315500"/>
            <a:ext cx="1677000" cy="60780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30"/>
          <p:cNvCxnSpPr>
            <a:stCxn id="290" idx="2"/>
            <a:endCxn id="292" idx="0"/>
          </p:cNvCxnSpPr>
          <p:nvPr/>
        </p:nvCxnSpPr>
        <p:spPr>
          <a:xfrm>
            <a:off x="4572000" y="2315500"/>
            <a:ext cx="1905300" cy="57930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5" name="Google Shape;295;p30"/>
          <p:cNvSpPr/>
          <p:nvPr/>
        </p:nvSpPr>
        <p:spPr>
          <a:xfrm>
            <a:off x="4328538" y="2797650"/>
            <a:ext cx="486900" cy="550500"/>
          </a:xfrm>
          <a:prstGeom prst="mathPlus">
            <a:avLst>
              <a:gd name="adj1" fmla="val 2352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6" name="Google Shape;296;p30"/>
          <p:cNvSpPr/>
          <p:nvPr/>
        </p:nvSpPr>
        <p:spPr>
          <a:xfrm>
            <a:off x="1301100" y="3716979"/>
            <a:ext cx="1062600" cy="29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fib(3)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7" name="Google Shape;297;p30"/>
          <p:cNvSpPr/>
          <p:nvPr/>
        </p:nvSpPr>
        <p:spPr>
          <a:xfrm>
            <a:off x="3114475" y="3716979"/>
            <a:ext cx="1062600" cy="29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8" name="Google Shape;298;p30"/>
          <p:cNvSpPr/>
          <p:nvPr/>
        </p:nvSpPr>
        <p:spPr>
          <a:xfrm>
            <a:off x="4927875" y="3716979"/>
            <a:ext cx="1062600" cy="29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9" name="Google Shape;299;p30"/>
          <p:cNvSpPr/>
          <p:nvPr/>
        </p:nvSpPr>
        <p:spPr>
          <a:xfrm>
            <a:off x="7010200" y="3679654"/>
            <a:ext cx="1062600" cy="29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0" name="Google Shape;300;p30"/>
          <p:cNvSpPr/>
          <p:nvPr/>
        </p:nvSpPr>
        <p:spPr>
          <a:xfrm>
            <a:off x="6313488" y="3591275"/>
            <a:ext cx="486900" cy="550500"/>
          </a:xfrm>
          <a:prstGeom prst="mathPlus">
            <a:avLst>
              <a:gd name="adj1" fmla="val 2352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1" name="Google Shape;301;p30"/>
          <p:cNvSpPr/>
          <p:nvPr/>
        </p:nvSpPr>
        <p:spPr>
          <a:xfrm>
            <a:off x="2495638" y="3591275"/>
            <a:ext cx="486900" cy="550500"/>
          </a:xfrm>
          <a:prstGeom prst="mathPlus">
            <a:avLst>
              <a:gd name="adj1" fmla="val 2352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02" name="Google Shape;302;p30"/>
          <p:cNvCxnSpPr>
            <a:stCxn id="291" idx="2"/>
            <a:endCxn id="296" idx="0"/>
          </p:cNvCxnSpPr>
          <p:nvPr/>
        </p:nvCxnSpPr>
        <p:spPr>
          <a:xfrm flipH="1">
            <a:off x="1832400" y="3222454"/>
            <a:ext cx="1062600" cy="49440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3" name="Google Shape;303;p30"/>
          <p:cNvCxnSpPr>
            <a:stCxn id="291" idx="2"/>
            <a:endCxn id="297" idx="0"/>
          </p:cNvCxnSpPr>
          <p:nvPr/>
        </p:nvCxnSpPr>
        <p:spPr>
          <a:xfrm>
            <a:off x="2895000" y="3222454"/>
            <a:ext cx="750900" cy="49440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4" name="Google Shape;304;p30"/>
          <p:cNvCxnSpPr>
            <a:stCxn id="292" idx="2"/>
            <a:endCxn id="298" idx="0"/>
          </p:cNvCxnSpPr>
          <p:nvPr/>
        </p:nvCxnSpPr>
        <p:spPr>
          <a:xfrm flipH="1">
            <a:off x="5459150" y="3251100"/>
            <a:ext cx="1018200" cy="46590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5" name="Google Shape;305;p30"/>
          <p:cNvCxnSpPr>
            <a:stCxn id="292" idx="2"/>
            <a:endCxn id="299" idx="0"/>
          </p:cNvCxnSpPr>
          <p:nvPr/>
        </p:nvCxnSpPr>
        <p:spPr>
          <a:xfrm>
            <a:off x="6477350" y="3251100"/>
            <a:ext cx="1064100" cy="42870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6" name="Google Shape;306;p30"/>
          <p:cNvSpPr/>
          <p:nvPr/>
        </p:nvSpPr>
        <p:spPr>
          <a:xfrm>
            <a:off x="1993525" y="4562079"/>
            <a:ext cx="1062600" cy="29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7" name="Google Shape;307;p30"/>
          <p:cNvSpPr/>
          <p:nvPr/>
        </p:nvSpPr>
        <p:spPr>
          <a:xfrm>
            <a:off x="238500" y="4562079"/>
            <a:ext cx="1062600" cy="29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8" name="Google Shape;308;p30"/>
          <p:cNvSpPr/>
          <p:nvPr/>
        </p:nvSpPr>
        <p:spPr>
          <a:xfrm>
            <a:off x="1403850" y="4436375"/>
            <a:ext cx="486900" cy="550500"/>
          </a:xfrm>
          <a:prstGeom prst="mathPlus">
            <a:avLst>
              <a:gd name="adj1" fmla="val 2352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09" name="Google Shape;309;p30"/>
          <p:cNvCxnSpPr>
            <a:stCxn id="296" idx="2"/>
            <a:endCxn id="307" idx="0"/>
          </p:cNvCxnSpPr>
          <p:nvPr/>
        </p:nvCxnSpPr>
        <p:spPr>
          <a:xfrm flipH="1">
            <a:off x="769800" y="4016079"/>
            <a:ext cx="1062600" cy="54600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0" name="Google Shape;310;p30"/>
          <p:cNvCxnSpPr>
            <a:stCxn id="296" idx="2"/>
            <a:endCxn id="306" idx="0"/>
          </p:cNvCxnSpPr>
          <p:nvPr/>
        </p:nvCxnSpPr>
        <p:spPr>
          <a:xfrm>
            <a:off x="1832400" y="4016079"/>
            <a:ext cx="692400" cy="54600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Редица на Фибоначи</a:t>
            </a:r>
            <a:r>
              <a:rPr lang="en" sz="3000" b="1">
                <a:solidFill>
                  <a:srgbClr val="F3BE60"/>
                </a:solidFill>
              </a:rPr>
              <a:t> </a:t>
            </a:r>
            <a:r>
              <a:rPr lang="en"/>
              <a:t>- механизъм на действие</a:t>
            </a:r>
            <a:endParaRPr sz="3000" b="1">
              <a:solidFill>
                <a:srgbClr val="F3BE60"/>
              </a:solidFill>
            </a:endParaRPr>
          </a:p>
        </p:txBody>
      </p:sp>
      <p:sp>
        <p:nvSpPr>
          <p:cNvPr id="316" name="Google Shape;316;p31"/>
          <p:cNvSpPr/>
          <p:nvPr/>
        </p:nvSpPr>
        <p:spPr>
          <a:xfrm>
            <a:off x="3992550" y="2016400"/>
            <a:ext cx="1158900" cy="29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fib(5)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7" name="Google Shape;317;p31"/>
          <p:cNvSpPr/>
          <p:nvPr/>
        </p:nvSpPr>
        <p:spPr>
          <a:xfrm>
            <a:off x="2363700" y="2923354"/>
            <a:ext cx="1062600" cy="29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fib(4)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8" name="Google Shape;318;p31"/>
          <p:cNvSpPr/>
          <p:nvPr/>
        </p:nvSpPr>
        <p:spPr>
          <a:xfrm>
            <a:off x="5856350" y="2894700"/>
            <a:ext cx="1242000" cy="3564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19" name="Google Shape;319;p31"/>
          <p:cNvCxnSpPr>
            <a:stCxn id="316" idx="2"/>
            <a:endCxn id="317" idx="0"/>
          </p:cNvCxnSpPr>
          <p:nvPr/>
        </p:nvCxnSpPr>
        <p:spPr>
          <a:xfrm flipH="1">
            <a:off x="2895000" y="2315500"/>
            <a:ext cx="1677000" cy="60780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31"/>
          <p:cNvCxnSpPr>
            <a:stCxn id="316" idx="2"/>
            <a:endCxn id="318" idx="0"/>
          </p:cNvCxnSpPr>
          <p:nvPr/>
        </p:nvCxnSpPr>
        <p:spPr>
          <a:xfrm>
            <a:off x="4572000" y="2315500"/>
            <a:ext cx="1905300" cy="57930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1" name="Google Shape;321;p31"/>
          <p:cNvSpPr/>
          <p:nvPr/>
        </p:nvSpPr>
        <p:spPr>
          <a:xfrm>
            <a:off x="4328538" y="2797650"/>
            <a:ext cx="486900" cy="550500"/>
          </a:xfrm>
          <a:prstGeom prst="mathPlus">
            <a:avLst>
              <a:gd name="adj1" fmla="val 2352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2" name="Google Shape;322;p31"/>
          <p:cNvSpPr/>
          <p:nvPr/>
        </p:nvSpPr>
        <p:spPr>
          <a:xfrm>
            <a:off x="1301100" y="3716979"/>
            <a:ext cx="1062600" cy="29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3" name="Google Shape;323;p31"/>
          <p:cNvSpPr/>
          <p:nvPr/>
        </p:nvSpPr>
        <p:spPr>
          <a:xfrm>
            <a:off x="3114475" y="3716979"/>
            <a:ext cx="1062600" cy="29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4" name="Google Shape;324;p31"/>
          <p:cNvSpPr/>
          <p:nvPr/>
        </p:nvSpPr>
        <p:spPr>
          <a:xfrm>
            <a:off x="2495638" y="3591275"/>
            <a:ext cx="486900" cy="550500"/>
          </a:xfrm>
          <a:prstGeom prst="mathPlus">
            <a:avLst>
              <a:gd name="adj1" fmla="val 2352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25" name="Google Shape;325;p31"/>
          <p:cNvCxnSpPr>
            <a:stCxn id="317" idx="2"/>
            <a:endCxn id="322" idx="0"/>
          </p:cNvCxnSpPr>
          <p:nvPr/>
        </p:nvCxnSpPr>
        <p:spPr>
          <a:xfrm flipH="1">
            <a:off x="1832400" y="3222454"/>
            <a:ext cx="1062600" cy="49440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6" name="Google Shape;326;p31"/>
          <p:cNvCxnSpPr>
            <a:stCxn id="317" idx="2"/>
            <a:endCxn id="323" idx="0"/>
          </p:cNvCxnSpPr>
          <p:nvPr/>
        </p:nvCxnSpPr>
        <p:spPr>
          <a:xfrm>
            <a:off x="2895000" y="3222454"/>
            <a:ext cx="750900" cy="49440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7" name="Google Shape;327;p31"/>
          <p:cNvSpPr txBox="1">
            <a:spLocks noGrp="1"/>
          </p:cNvSpPr>
          <p:nvPr>
            <p:ph type="body" idx="1"/>
          </p:nvPr>
        </p:nvSpPr>
        <p:spPr>
          <a:xfrm>
            <a:off x="311700" y="1081700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marR="889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Свиване на рекурсията</a:t>
            </a:r>
            <a:endParaRPr sz="1200"/>
          </a:p>
          <a:p>
            <a:pPr marL="88900" marR="88900" lvl="0" indent="546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Редица на Фибоначи</a:t>
            </a:r>
            <a:r>
              <a:rPr lang="en" sz="3000" b="1">
                <a:solidFill>
                  <a:srgbClr val="F3BE60"/>
                </a:solidFill>
              </a:rPr>
              <a:t> </a:t>
            </a:r>
            <a:r>
              <a:rPr lang="en"/>
              <a:t>- механизъм на действие</a:t>
            </a:r>
            <a:endParaRPr sz="3000" b="1">
              <a:solidFill>
                <a:srgbClr val="F3BE60"/>
              </a:solidFill>
            </a:endParaRPr>
          </a:p>
        </p:txBody>
      </p:sp>
      <p:sp>
        <p:nvSpPr>
          <p:cNvPr id="333" name="Google Shape;333;p32"/>
          <p:cNvSpPr/>
          <p:nvPr/>
        </p:nvSpPr>
        <p:spPr>
          <a:xfrm>
            <a:off x="3992550" y="2016400"/>
            <a:ext cx="1158900" cy="29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fib(5)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4" name="Google Shape;334;p32"/>
          <p:cNvSpPr/>
          <p:nvPr/>
        </p:nvSpPr>
        <p:spPr>
          <a:xfrm>
            <a:off x="2363700" y="2923354"/>
            <a:ext cx="1062600" cy="29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5" name="Google Shape;335;p32"/>
          <p:cNvSpPr/>
          <p:nvPr/>
        </p:nvSpPr>
        <p:spPr>
          <a:xfrm>
            <a:off x="5856350" y="2894700"/>
            <a:ext cx="1242000" cy="3564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36" name="Google Shape;336;p32"/>
          <p:cNvCxnSpPr>
            <a:stCxn id="333" idx="2"/>
            <a:endCxn id="334" idx="0"/>
          </p:cNvCxnSpPr>
          <p:nvPr/>
        </p:nvCxnSpPr>
        <p:spPr>
          <a:xfrm flipH="1">
            <a:off x="2895000" y="2315500"/>
            <a:ext cx="1677000" cy="60780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7" name="Google Shape;337;p32"/>
          <p:cNvCxnSpPr>
            <a:stCxn id="333" idx="2"/>
            <a:endCxn id="335" idx="0"/>
          </p:cNvCxnSpPr>
          <p:nvPr/>
        </p:nvCxnSpPr>
        <p:spPr>
          <a:xfrm>
            <a:off x="4572000" y="2315500"/>
            <a:ext cx="1905300" cy="57930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8" name="Google Shape;338;p32"/>
          <p:cNvSpPr/>
          <p:nvPr/>
        </p:nvSpPr>
        <p:spPr>
          <a:xfrm>
            <a:off x="4328538" y="2797650"/>
            <a:ext cx="486900" cy="550500"/>
          </a:xfrm>
          <a:prstGeom prst="mathPlus">
            <a:avLst>
              <a:gd name="adj1" fmla="val 2352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9" name="Google Shape;339;p32"/>
          <p:cNvSpPr txBox="1">
            <a:spLocks noGrp="1"/>
          </p:cNvSpPr>
          <p:nvPr>
            <p:ph type="body" idx="1"/>
          </p:nvPr>
        </p:nvSpPr>
        <p:spPr>
          <a:xfrm>
            <a:off x="311700" y="1081700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marR="889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Свиване на рекурсията</a:t>
            </a:r>
            <a:endParaRPr sz="1200"/>
          </a:p>
          <a:p>
            <a:pPr marL="88900" marR="88900" lvl="0" indent="546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Редица на Фибоначи</a:t>
            </a:r>
            <a:r>
              <a:rPr lang="en" sz="3000" b="1">
                <a:solidFill>
                  <a:srgbClr val="F3BE60"/>
                </a:solidFill>
              </a:rPr>
              <a:t> </a:t>
            </a:r>
            <a:r>
              <a:rPr lang="en"/>
              <a:t>- механизъм на действие</a:t>
            </a:r>
            <a:endParaRPr sz="3000" b="1">
              <a:solidFill>
                <a:srgbClr val="F3BE60"/>
              </a:solidFill>
            </a:endParaRPr>
          </a:p>
        </p:txBody>
      </p:sp>
      <p:sp>
        <p:nvSpPr>
          <p:cNvPr id="345" name="Google Shape;345;p33"/>
          <p:cNvSpPr/>
          <p:nvPr/>
        </p:nvSpPr>
        <p:spPr>
          <a:xfrm>
            <a:off x="3992550" y="2016400"/>
            <a:ext cx="1158900" cy="29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6" name="Google Shape;346;p33"/>
          <p:cNvSpPr/>
          <p:nvPr/>
        </p:nvSpPr>
        <p:spPr>
          <a:xfrm>
            <a:off x="3863688" y="4533500"/>
            <a:ext cx="1416628" cy="39794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4E3B3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BEEC9"/>
                </a:solidFill>
                <a:latin typeface="Cambria"/>
              </a:rPr>
              <a:t>край!</a:t>
            </a:r>
          </a:p>
        </p:txBody>
      </p:sp>
      <p:sp>
        <p:nvSpPr>
          <p:cNvPr id="347" name="Google Shape;347;p33"/>
          <p:cNvSpPr txBox="1">
            <a:spLocks noGrp="1"/>
          </p:cNvSpPr>
          <p:nvPr>
            <p:ph type="body" idx="1"/>
          </p:nvPr>
        </p:nvSpPr>
        <p:spPr>
          <a:xfrm>
            <a:off x="311700" y="1117100"/>
            <a:ext cx="80808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marR="889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Свиване на рекурсията</a:t>
            </a:r>
            <a:endParaRPr sz="1200"/>
          </a:p>
          <a:p>
            <a:pPr marL="88900" marR="88900" lvl="0" indent="546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Редица на Фибоначи - решение</a:t>
            </a:r>
            <a:endParaRPr/>
          </a:p>
        </p:txBody>
      </p:sp>
      <p:sp>
        <p:nvSpPr>
          <p:cNvPr id="353" name="Google Shape;353;p34"/>
          <p:cNvSpPr/>
          <p:nvPr/>
        </p:nvSpPr>
        <p:spPr>
          <a:xfrm>
            <a:off x="984225" y="1170125"/>
            <a:ext cx="7065600" cy="3937500"/>
          </a:xfrm>
          <a:prstGeom prst="rect">
            <a:avLst/>
          </a:prstGeom>
          <a:solidFill>
            <a:srgbClr val="D9D4C6">
              <a:alpha val="149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static void </a:t>
            </a:r>
            <a:r>
              <a:rPr lang="en" b="1">
                <a:solidFill>
                  <a:srgbClr val="F3BE60"/>
                </a:solidFill>
                <a:latin typeface="Consolas"/>
                <a:ea typeface="Consolas"/>
                <a:cs typeface="Consolas"/>
                <a:sym typeface="Consolas"/>
              </a:rPr>
              <a:t>Main</a:t>
            </a:r>
            <a:r>
              <a:rPr lang="en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(string[] args)</a:t>
            </a:r>
            <a:endParaRPr b="1">
              <a:solidFill>
                <a:srgbClr val="FBEEC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b="1">
              <a:solidFill>
                <a:srgbClr val="FBEEC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 int n = 5;</a:t>
            </a:r>
            <a:endParaRPr b="1">
              <a:solidFill>
                <a:srgbClr val="FBEEC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FBEEC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 int fibN = Fib(n);</a:t>
            </a:r>
            <a:endParaRPr b="1">
              <a:solidFill>
                <a:srgbClr val="FBEEC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FBEEC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 Console.WriteLine(fibN);</a:t>
            </a:r>
            <a:endParaRPr b="1">
              <a:solidFill>
                <a:srgbClr val="FBEEC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>
              <a:solidFill>
                <a:srgbClr val="FBEEC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FBEEC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public static int </a:t>
            </a:r>
            <a:r>
              <a:rPr lang="en" b="1">
                <a:solidFill>
                  <a:srgbClr val="F3BE60"/>
                </a:solidFill>
                <a:latin typeface="Consolas"/>
                <a:ea typeface="Consolas"/>
                <a:cs typeface="Consolas"/>
                <a:sym typeface="Consolas"/>
              </a:rPr>
              <a:t>Fib</a:t>
            </a:r>
            <a:r>
              <a:rPr lang="en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(int n)</a:t>
            </a:r>
            <a:endParaRPr b="1">
              <a:solidFill>
                <a:srgbClr val="FBEEC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b="1">
              <a:solidFill>
                <a:srgbClr val="FBEEC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 if (n == 1 || n == 2)</a:t>
            </a:r>
            <a:endParaRPr b="1">
              <a:solidFill>
                <a:srgbClr val="FBEEC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b="1">
              <a:solidFill>
                <a:srgbClr val="FBEEC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     return 1;</a:t>
            </a:r>
            <a:endParaRPr b="1">
              <a:solidFill>
                <a:srgbClr val="FBEEC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>
              <a:solidFill>
                <a:srgbClr val="FBEEC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FBEEC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 return Fib(n - 1) + Fib(n - 2);</a:t>
            </a:r>
            <a:endParaRPr b="1">
              <a:solidFill>
                <a:srgbClr val="FBEEC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>
              <a:solidFill>
                <a:srgbClr val="FBEEC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Намиране на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най-голям общ делител</a:t>
            </a:r>
            <a:endParaRPr/>
          </a:p>
        </p:txBody>
      </p:sp>
      <p:sp>
        <p:nvSpPr>
          <p:cNvPr id="359" name="Google Shape;359;p35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</a:t>
            </a:r>
            <a:endParaRPr/>
          </a:p>
        </p:txBody>
      </p:sp>
      <p:pic>
        <p:nvPicPr>
          <p:cNvPr id="360" name="Google Shape;36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5925" y="766475"/>
            <a:ext cx="1672251" cy="23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Съдържание</a:t>
            </a:r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4608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93700" algn="just" rtl="0">
              <a:spcBef>
                <a:spcPts val="5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Рекурсия и рекурсивни алгоритми. Упражнения</a:t>
            </a:r>
            <a:endParaRPr/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Пълно изчерпване и търсене с връщане назад (backtracking). Задача за осемте царици</a:t>
            </a:r>
            <a:endParaRPr/>
          </a:p>
          <a:p>
            <a:pPr marL="457200" marR="0" lvl="0" indent="-39370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Упражнения: имплементация на backtracking алгоритъм</a:t>
            </a:r>
            <a:endParaRPr/>
          </a:p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2579" y="1914550"/>
            <a:ext cx="2059725" cy="26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НОД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6" name="Google Shape;366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Създайте рекурсивна програма, която:</a:t>
            </a:r>
            <a:endParaRPr sz="1800"/>
          </a:p>
          <a:p>
            <a:pPr marL="914400" lvl="1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намира най-големия общ делител на две цели числа а и b</a:t>
            </a:r>
            <a:endParaRPr sz="1800"/>
          </a:p>
          <a:p>
            <a:pPr marL="914400" lvl="1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въведете стойностите на а и b в конзолата</a:t>
            </a:r>
            <a:endParaRPr sz="18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914400" lvl="0" indent="457200" algn="l" rtl="0">
              <a:spcBef>
                <a:spcPts val="5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6"/>
          <p:cNvSpPr/>
          <p:nvPr/>
        </p:nvSpPr>
        <p:spPr>
          <a:xfrm>
            <a:off x="1921050" y="2571750"/>
            <a:ext cx="1407600" cy="8409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а=35 b=14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8" name="Google Shape;368;p36"/>
          <p:cNvSpPr/>
          <p:nvPr/>
        </p:nvSpPr>
        <p:spPr>
          <a:xfrm>
            <a:off x="3541100" y="2841750"/>
            <a:ext cx="1770600" cy="433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9" name="Google Shape;369;p36"/>
          <p:cNvSpPr/>
          <p:nvPr/>
        </p:nvSpPr>
        <p:spPr>
          <a:xfrm>
            <a:off x="5524150" y="2571750"/>
            <a:ext cx="1407600" cy="8409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/>
                <a:ea typeface="Cambria"/>
                <a:cs typeface="Cambria"/>
                <a:sym typeface="Cambria"/>
              </a:rPr>
              <a:t>7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НОД. Алгоритъм на Евклид с изваждане - алгоритъм</a:t>
            </a:r>
            <a:endParaRPr/>
          </a:p>
        </p:txBody>
      </p:sp>
      <p:sp>
        <p:nvSpPr>
          <p:cNvPr id="375" name="Google Shape;375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Char char="▪"/>
            </a:pPr>
            <a:r>
              <a:rPr lang="en" sz="1800">
                <a:solidFill>
                  <a:srgbClr val="FFFFFF"/>
                </a:solidFill>
              </a:rPr>
              <a:t>Стъпка 1. Въведете стойности за а и b.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Char char="▪"/>
            </a:pPr>
            <a:r>
              <a:rPr lang="en" sz="1800">
                <a:solidFill>
                  <a:srgbClr val="FFFFFF"/>
                </a:solidFill>
              </a:rPr>
              <a:t>Стъпка 2. Ако а ≠ b изпълни изпълни стъпка 3.</a:t>
            </a:r>
            <a:endParaRPr sz="1800">
              <a:solidFill>
                <a:srgbClr val="FFFFFF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>
                <a:solidFill>
                  <a:srgbClr val="FFFFFF"/>
                </a:solidFill>
              </a:rPr>
              <a:t>ако а = b изпълни стъпка 5.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Char char="▪"/>
            </a:pPr>
            <a:r>
              <a:rPr lang="en" sz="1800">
                <a:solidFill>
                  <a:srgbClr val="FFFFFF"/>
                </a:solidFill>
              </a:rPr>
              <a:t>Стъпка 3. Ако  а&gt;b изпълни а=а-b;	</a:t>
            </a:r>
            <a:endParaRPr sz="1800">
              <a:solidFill>
                <a:srgbClr val="FFFFFF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>
                <a:solidFill>
                  <a:srgbClr val="FFFFFF"/>
                </a:solidFill>
              </a:rPr>
              <a:t>ако  а&lt;b изпълни b=b-a;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Char char="▪"/>
            </a:pPr>
            <a:r>
              <a:rPr lang="en" sz="1800">
                <a:solidFill>
                  <a:srgbClr val="FFFFFF"/>
                </a:solidFill>
              </a:rPr>
              <a:t>Стъпка 4. Изпълни стъпка 2.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Char char="▪"/>
            </a:pPr>
            <a:r>
              <a:rPr lang="en" sz="1800">
                <a:solidFill>
                  <a:srgbClr val="FFFFFF"/>
                </a:solidFill>
              </a:rPr>
              <a:t>Стъпка 5. Изведи а.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Char char="▪"/>
            </a:pPr>
            <a:r>
              <a:rPr lang="en" sz="1800">
                <a:solidFill>
                  <a:srgbClr val="FFFFFF"/>
                </a:solidFill>
              </a:rPr>
              <a:t>Стъпка 6. Край на алгоритъма.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Char char="▪"/>
            </a:pP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НОД. Алгоритъм на Евклид с изваждане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1" name="Google Shape;381;p38"/>
          <p:cNvSpPr/>
          <p:nvPr/>
        </p:nvSpPr>
        <p:spPr>
          <a:xfrm>
            <a:off x="234025" y="2193600"/>
            <a:ext cx="1412700" cy="7092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NOD(35, 14)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2" name="Google Shape;382;p38"/>
          <p:cNvSpPr/>
          <p:nvPr/>
        </p:nvSpPr>
        <p:spPr>
          <a:xfrm>
            <a:off x="2292338" y="2170950"/>
            <a:ext cx="1518900" cy="7545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NOD(35-14, 14)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3" name="Google Shape;383;p38"/>
          <p:cNvSpPr/>
          <p:nvPr/>
        </p:nvSpPr>
        <p:spPr>
          <a:xfrm>
            <a:off x="4509975" y="2127750"/>
            <a:ext cx="1518900" cy="8409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NOD(21-14, 14)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4" name="Google Shape;384;p38"/>
          <p:cNvSpPr/>
          <p:nvPr/>
        </p:nvSpPr>
        <p:spPr>
          <a:xfrm>
            <a:off x="6585325" y="2127750"/>
            <a:ext cx="1603500" cy="8409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NOD(7, 14-7)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85" name="Google Shape;385;p38"/>
          <p:cNvCxnSpPr>
            <a:stCxn id="381" idx="3"/>
            <a:endCxn id="382" idx="1"/>
          </p:cNvCxnSpPr>
          <p:nvPr/>
        </p:nvCxnSpPr>
        <p:spPr>
          <a:xfrm>
            <a:off x="1646725" y="2548200"/>
            <a:ext cx="645600" cy="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6" name="Google Shape;386;p38"/>
          <p:cNvCxnSpPr>
            <a:stCxn id="382" idx="3"/>
            <a:endCxn id="383" idx="1"/>
          </p:cNvCxnSpPr>
          <p:nvPr/>
        </p:nvCxnSpPr>
        <p:spPr>
          <a:xfrm>
            <a:off x="3811238" y="2548200"/>
            <a:ext cx="698700" cy="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7" name="Google Shape;387;p38"/>
          <p:cNvCxnSpPr>
            <a:stCxn id="383" idx="3"/>
            <a:endCxn id="384" idx="1"/>
          </p:cNvCxnSpPr>
          <p:nvPr/>
        </p:nvCxnSpPr>
        <p:spPr>
          <a:xfrm>
            <a:off x="6028875" y="2548200"/>
            <a:ext cx="556500" cy="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8" name="Google Shape;388;p38"/>
          <p:cNvSpPr/>
          <p:nvPr/>
        </p:nvSpPr>
        <p:spPr>
          <a:xfrm>
            <a:off x="6585325" y="3678850"/>
            <a:ext cx="1603500" cy="8409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NOD(7, 7)=7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89" name="Google Shape;389;p38"/>
          <p:cNvCxnSpPr>
            <a:stCxn id="384" idx="2"/>
            <a:endCxn id="388" idx="0"/>
          </p:cNvCxnSpPr>
          <p:nvPr/>
        </p:nvCxnSpPr>
        <p:spPr>
          <a:xfrm>
            <a:off x="7387075" y="2968650"/>
            <a:ext cx="0" cy="71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0" name="Google Shape;390;p38"/>
          <p:cNvSpPr/>
          <p:nvPr/>
        </p:nvSpPr>
        <p:spPr>
          <a:xfrm>
            <a:off x="1730875" y="2170950"/>
            <a:ext cx="477300" cy="2547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a&gt;b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1" name="Google Shape;391;p38"/>
          <p:cNvSpPr/>
          <p:nvPr/>
        </p:nvSpPr>
        <p:spPr>
          <a:xfrm>
            <a:off x="3921950" y="2236725"/>
            <a:ext cx="477300" cy="2547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a&gt;b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2" name="Google Shape;392;p38"/>
          <p:cNvSpPr/>
          <p:nvPr/>
        </p:nvSpPr>
        <p:spPr>
          <a:xfrm>
            <a:off x="6068438" y="2236725"/>
            <a:ext cx="477300" cy="2547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a&lt;ba&gt;b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3" name="Google Shape;393;p38"/>
          <p:cNvSpPr/>
          <p:nvPr/>
        </p:nvSpPr>
        <p:spPr>
          <a:xfrm>
            <a:off x="7486800" y="3054750"/>
            <a:ext cx="477300" cy="2547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a=b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4" name="Google Shape;394;p38"/>
          <p:cNvSpPr/>
          <p:nvPr/>
        </p:nvSpPr>
        <p:spPr>
          <a:xfrm>
            <a:off x="7486800" y="3345275"/>
            <a:ext cx="1518899" cy="2977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4E3B3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BEEC9"/>
                </a:solidFill>
                <a:latin typeface="Cambria"/>
              </a:rPr>
              <a:t>граничен случай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НОД. Алгоритъм на Евклид с деление - алгоритъм</a:t>
            </a:r>
            <a:endParaRPr/>
          </a:p>
        </p:txBody>
      </p:sp>
      <p:sp>
        <p:nvSpPr>
          <p:cNvPr id="400" name="Google Shape;400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Char char="▪"/>
            </a:pPr>
            <a:r>
              <a:rPr lang="en" sz="1800">
                <a:solidFill>
                  <a:srgbClr val="FFFFFF"/>
                </a:solidFill>
              </a:rPr>
              <a:t>Стъпка 1. Въведете стойности за а и b.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Char char="▪"/>
            </a:pPr>
            <a:r>
              <a:rPr lang="en" sz="1800">
                <a:solidFill>
                  <a:srgbClr val="FFFFFF"/>
                </a:solidFill>
              </a:rPr>
              <a:t>Стъпка 2. Ако b &gt; 0 изпълни изпълни стъпка 3.</a:t>
            </a:r>
            <a:endParaRPr sz="1800">
              <a:solidFill>
                <a:srgbClr val="FFFFFF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>
                <a:solidFill>
                  <a:srgbClr val="FFFFFF"/>
                </a:solidFill>
              </a:rPr>
              <a:t>ако b=0 изпълни стъпка 4.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Char char="▪"/>
            </a:pPr>
            <a:r>
              <a:rPr lang="en" sz="1800">
                <a:solidFill>
                  <a:srgbClr val="FFFFFF"/>
                </a:solidFill>
              </a:rPr>
              <a:t>Стъпка 3. Изпълни:</a:t>
            </a:r>
            <a:endParaRPr sz="1800">
              <a:solidFill>
                <a:srgbClr val="FFFFFF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>
                <a:solidFill>
                  <a:srgbClr val="FFFFFF"/>
                </a:solidFill>
              </a:rPr>
              <a:t>r=b; </a:t>
            </a:r>
            <a:endParaRPr sz="1800">
              <a:solidFill>
                <a:srgbClr val="FFFFFF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>
                <a:solidFill>
                  <a:srgbClr val="FFFFFF"/>
                </a:solidFill>
              </a:rPr>
              <a:t>b=a%b; </a:t>
            </a:r>
            <a:endParaRPr sz="1800">
              <a:solidFill>
                <a:srgbClr val="FFFFFF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>
                <a:solidFill>
                  <a:srgbClr val="FFFFFF"/>
                </a:solidFill>
              </a:rPr>
              <a:t>a=r;	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Char char="▪"/>
            </a:pPr>
            <a:r>
              <a:rPr lang="en" sz="1800">
                <a:solidFill>
                  <a:srgbClr val="FFFFFF"/>
                </a:solidFill>
              </a:rPr>
              <a:t>Стъпка 4. Изведи а.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Char char="▪"/>
            </a:pPr>
            <a:r>
              <a:rPr lang="en" sz="1800">
                <a:solidFill>
                  <a:srgbClr val="FFFFFF"/>
                </a:solidFill>
              </a:rPr>
              <a:t>Стъпка 5. Край на алгоритъма.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НОД. Алгоритъм на Евклид с деление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6" name="Google Shape;406;p40"/>
          <p:cNvSpPr/>
          <p:nvPr/>
        </p:nvSpPr>
        <p:spPr>
          <a:xfrm>
            <a:off x="234025" y="2193600"/>
            <a:ext cx="1412700" cy="7092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NOD(35, 14)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7" name="Google Shape;407;p40"/>
          <p:cNvSpPr/>
          <p:nvPr/>
        </p:nvSpPr>
        <p:spPr>
          <a:xfrm>
            <a:off x="2292351" y="2170950"/>
            <a:ext cx="1724700" cy="7545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NOD(14, 35%14)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8" name="Google Shape;408;p40"/>
          <p:cNvSpPr/>
          <p:nvPr/>
        </p:nvSpPr>
        <p:spPr>
          <a:xfrm>
            <a:off x="4687025" y="2127750"/>
            <a:ext cx="1518900" cy="8409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NOD(7, 14%7)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9" name="Google Shape;409;p40"/>
          <p:cNvSpPr/>
          <p:nvPr/>
        </p:nvSpPr>
        <p:spPr>
          <a:xfrm>
            <a:off x="6912875" y="2127750"/>
            <a:ext cx="1603500" cy="8409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NOD(7, 0)=7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410" name="Google Shape;410;p40"/>
          <p:cNvCxnSpPr>
            <a:stCxn id="406" idx="3"/>
            <a:endCxn id="407" idx="1"/>
          </p:cNvCxnSpPr>
          <p:nvPr/>
        </p:nvCxnSpPr>
        <p:spPr>
          <a:xfrm>
            <a:off x="1646725" y="2548200"/>
            <a:ext cx="645600" cy="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1" name="Google Shape;411;p40"/>
          <p:cNvCxnSpPr>
            <a:stCxn id="407" idx="3"/>
            <a:endCxn id="408" idx="1"/>
          </p:cNvCxnSpPr>
          <p:nvPr/>
        </p:nvCxnSpPr>
        <p:spPr>
          <a:xfrm>
            <a:off x="4017051" y="2548200"/>
            <a:ext cx="669900" cy="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2" name="Google Shape;412;p40"/>
          <p:cNvCxnSpPr>
            <a:stCxn id="408" idx="3"/>
            <a:endCxn id="409" idx="1"/>
          </p:cNvCxnSpPr>
          <p:nvPr/>
        </p:nvCxnSpPr>
        <p:spPr>
          <a:xfrm>
            <a:off x="6205925" y="2548200"/>
            <a:ext cx="707100" cy="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3" name="Google Shape;413;p40"/>
          <p:cNvSpPr/>
          <p:nvPr/>
        </p:nvSpPr>
        <p:spPr>
          <a:xfrm>
            <a:off x="1730875" y="2170950"/>
            <a:ext cx="477300" cy="2547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b≠0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4" name="Google Shape;414;p40"/>
          <p:cNvSpPr/>
          <p:nvPr/>
        </p:nvSpPr>
        <p:spPr>
          <a:xfrm>
            <a:off x="4113388" y="2236725"/>
            <a:ext cx="477300" cy="2547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b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≠0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5" name="Google Shape;415;p40"/>
          <p:cNvSpPr/>
          <p:nvPr/>
        </p:nvSpPr>
        <p:spPr>
          <a:xfrm>
            <a:off x="6320738" y="2236725"/>
            <a:ext cx="477300" cy="2547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a&lt;bb=0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6" name="Google Shape;416;p40"/>
          <p:cNvSpPr/>
          <p:nvPr/>
        </p:nvSpPr>
        <p:spPr>
          <a:xfrm>
            <a:off x="5799950" y="1787175"/>
            <a:ext cx="1518899" cy="2977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4E3B3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BEEC9"/>
                </a:solidFill>
                <a:latin typeface="Cambria"/>
              </a:rPr>
              <a:t>граничен случай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1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Намиране на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най-малко общо кратно</a:t>
            </a:r>
            <a:endParaRPr/>
          </a:p>
        </p:txBody>
      </p:sp>
      <p:sp>
        <p:nvSpPr>
          <p:cNvPr id="422" name="Google Shape;422;p41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НОК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8" name="Google Shape;428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Създайте рекурсивна програма, която:</a:t>
            </a:r>
            <a:endParaRPr sz="1800"/>
          </a:p>
          <a:p>
            <a:pPr marL="914400" lvl="1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намира най-малкото общо кратно на две цели числа а и b</a:t>
            </a:r>
            <a:endParaRPr sz="1800"/>
          </a:p>
          <a:p>
            <a:pPr marL="914400" lvl="1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въведете стойностите на а и b в конзолата</a:t>
            </a:r>
            <a:endParaRPr sz="18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914400" lvl="0" indent="457200" algn="l" rtl="0">
              <a:spcBef>
                <a:spcPts val="5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2"/>
          <p:cNvSpPr/>
          <p:nvPr/>
        </p:nvSpPr>
        <p:spPr>
          <a:xfrm>
            <a:off x="1921050" y="2571750"/>
            <a:ext cx="1407600" cy="8409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а=6 b=15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0" name="Google Shape;430;p42"/>
          <p:cNvSpPr/>
          <p:nvPr/>
        </p:nvSpPr>
        <p:spPr>
          <a:xfrm>
            <a:off x="3541100" y="2841750"/>
            <a:ext cx="1770600" cy="433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1" name="Google Shape;431;p42"/>
          <p:cNvSpPr/>
          <p:nvPr/>
        </p:nvSpPr>
        <p:spPr>
          <a:xfrm>
            <a:off x="5524150" y="2571750"/>
            <a:ext cx="1407600" cy="8409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/>
                <a:ea typeface="Cambria"/>
                <a:cs typeface="Cambria"/>
                <a:sym typeface="Cambria"/>
              </a:rPr>
              <a:t>60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32" name="Google Shape;432;p42" descr="&lt;math xmlns=&quot;http://www.w3.org/1998/Math/MathML&quot;&gt;&lt;mi&gt;&amp;#x41D;&lt;/mi&gt;&lt;mi&gt;&amp;#x41E;&lt;/mi&gt;&lt;mi&gt;&amp;#x41A;&lt;/mi&gt;&lt;mo&gt;(&lt;/mo&gt;&lt;mi&gt;a&lt;/mi&gt;&lt;mo&gt;,&lt;/mo&gt;&lt;mo&gt;&amp;#xA0;&lt;/mo&gt;&lt;mi&gt;b&lt;/mi&gt;&lt;mo&gt;)&lt;/mo&gt;&lt;mo&gt;=&lt;/mo&gt;&lt;mfrac&gt;&lt;mrow&gt;&lt;mi&gt;a&lt;/mi&gt;&lt;mo&gt;*&lt;/mo&gt;&lt;mi&gt;b&lt;/mi&gt;&lt;/mrow&gt;&lt;mrow&gt;&lt;mi&gt;&amp;#x41D;&lt;/mi&gt;&lt;mi&gt;&amp;#x41E;&lt;/mi&gt;&lt;mi&gt;&amp;#x414;&lt;/mi&gt;&lt;mo&gt;(&lt;/mo&gt;&lt;mi&gt;a&lt;/mi&gt;&lt;mo&gt;,&lt;/mo&gt;&lt;mo&gt;&amp;#xA0;&lt;/mo&gt;&lt;mi&gt;b&lt;/mi&gt;&lt;mo&gt;)&lt;/mo&gt;&lt;/mrow&gt;&lt;/mfrac&gt;&lt;/math&gt;" title="MathEquation,#fffff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700" y="3736550"/>
            <a:ext cx="2478048" cy="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3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Backtracking</a:t>
            </a:r>
            <a:endParaRPr/>
          </a:p>
        </p:txBody>
      </p:sp>
      <p:sp>
        <p:nvSpPr>
          <p:cNvPr id="438" name="Google Shape;438;p43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Търсене с връщане назад</a:t>
            </a:r>
            <a:endParaRPr/>
          </a:p>
        </p:txBody>
      </p:sp>
      <p:pic>
        <p:nvPicPr>
          <p:cNvPr id="439" name="Google Shape;43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9474" y="453400"/>
            <a:ext cx="2465151" cy="3099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Какво е backtracking?</a:t>
            </a:r>
            <a:endParaRPr sz="3000" b="1">
              <a:solidFill>
                <a:srgbClr val="F3BE60"/>
              </a:solidFill>
            </a:endParaRPr>
          </a:p>
        </p:txBody>
      </p:sp>
      <p:sp>
        <p:nvSpPr>
          <p:cNvPr id="445" name="Google Shape;445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264200"/>
          </a:xfrm>
          <a:prstGeom prst="rect">
            <a:avLst/>
          </a:prstGeom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Клас алгоритми за </a:t>
            </a:r>
            <a:r>
              <a:rPr lang="en" sz="1800">
                <a:solidFill>
                  <a:srgbClr val="F6B26B"/>
                </a:solidFill>
              </a:rPr>
              <a:t>намиране на всички решения</a:t>
            </a:r>
            <a:r>
              <a:rPr lang="en" sz="1800"/>
              <a:t> на някаква комбинаторна задача.</a:t>
            </a:r>
            <a:endParaRPr sz="1800"/>
          </a:p>
          <a:p>
            <a:pPr marL="914400" lvl="1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В това число намиране на всички пътища от София до Варна</a:t>
            </a:r>
            <a:endParaRPr sz="18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6" name="Google Shape;446;p44"/>
          <p:cNvSpPr txBox="1">
            <a:spLocks noGrp="1"/>
          </p:cNvSpPr>
          <p:nvPr>
            <p:ph type="title"/>
          </p:nvPr>
        </p:nvSpPr>
        <p:spPr>
          <a:xfrm>
            <a:off x="410975" y="25514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Как работи backtracking?</a:t>
            </a:r>
            <a:endParaRPr sz="3000" b="1">
              <a:solidFill>
                <a:srgbClr val="F3BE60"/>
              </a:solidFill>
            </a:endParaRPr>
          </a:p>
        </p:txBody>
      </p:sp>
      <p:sp>
        <p:nvSpPr>
          <p:cNvPr id="447" name="Google Shape;447;p44"/>
          <p:cNvSpPr txBox="1">
            <a:spLocks noGrp="1"/>
          </p:cNvSpPr>
          <p:nvPr>
            <p:ph type="body" idx="1"/>
          </p:nvPr>
        </p:nvSpPr>
        <p:spPr>
          <a:xfrm>
            <a:off x="357850" y="3217075"/>
            <a:ext cx="8520600" cy="1660800"/>
          </a:xfrm>
          <a:prstGeom prst="rect">
            <a:avLst/>
          </a:prstGeom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На всяка стъпка рекурсивно се преглеждат всички перспективни възможности </a:t>
            </a:r>
            <a:endParaRPr sz="1800"/>
          </a:p>
          <a:p>
            <a:pPr marL="914400" lvl="1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Всички не перспективни възможности се отхвърлят възможно най-рано</a:t>
            </a:r>
            <a:endParaRPr sz="1800"/>
          </a:p>
          <a:p>
            <a:pPr marL="914400" lvl="1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Времето на работа е експоненциално</a:t>
            </a:r>
            <a:endParaRPr sz="18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Backtracking</a:t>
            </a:r>
            <a:endParaRPr/>
          </a:p>
        </p:txBody>
      </p:sp>
      <p:sp>
        <p:nvSpPr>
          <p:cNvPr id="453" name="Google Shape;453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Backtracking поставя въпроси като:</a:t>
            </a:r>
            <a:endParaRPr sz="1800"/>
          </a:p>
          <a:p>
            <a:pPr marL="914400" marR="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Колко начина за…съществуват?</a:t>
            </a:r>
            <a:endParaRPr sz="1800"/>
          </a:p>
          <a:p>
            <a:pPr marL="914400" marR="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Има ли начин за…</a:t>
            </a:r>
            <a:endParaRPr sz="1800"/>
          </a:p>
          <a:p>
            <a:pPr marL="914400" marR="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Кои са всички възможни решения?</a:t>
            </a:r>
            <a:endParaRPr sz="1800"/>
          </a:p>
          <a:p>
            <a:pPr marL="914400" marR="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Кое е оптималното решение?</a:t>
            </a:r>
            <a:endParaRPr sz="1800"/>
          </a:p>
          <a:p>
            <a:pPr marL="457200" marR="0" lvl="0" indent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Какво е рекурсия?</a:t>
            </a:r>
            <a:endParaRPr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4431" y="390525"/>
            <a:ext cx="4546600" cy="34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Backtracking - алгоритъм</a:t>
            </a:r>
            <a:endParaRPr/>
          </a:p>
        </p:txBody>
      </p:sp>
      <p:sp>
        <p:nvSpPr>
          <p:cNvPr id="459" name="Google Shape;459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6B26B"/>
                </a:solidFill>
              </a:rPr>
              <a:t>1 стъпка:</a:t>
            </a:r>
            <a:r>
              <a:rPr lang="en" sz="1800"/>
              <a:t> Конструира се едно частично решение.</a:t>
            </a:r>
            <a:endParaRPr sz="18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6B26B"/>
                </a:solidFill>
              </a:rPr>
              <a:t>2 стъпка:</a:t>
            </a:r>
            <a:r>
              <a:rPr lang="en" sz="1800"/>
              <a:t> Проверява се дали частичното решение е общо (търсеното). Ако е така, решението се запомня или извежда и процесът на търсене или завършва, или продължава по същата схема, докато бъдат генерирани всички възможни решения.</a:t>
            </a:r>
            <a:endParaRPr sz="18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6B26B"/>
                </a:solidFill>
              </a:rPr>
              <a:t>3 стъпка:</a:t>
            </a:r>
            <a:r>
              <a:rPr lang="en" sz="1800"/>
              <a:t> В противен случай се прави опит текущото частично решение да се продължи (според условието на задачата).</a:t>
            </a:r>
            <a:endParaRPr sz="18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6B26B"/>
                </a:solidFill>
              </a:rPr>
              <a:t>4 стъпка:</a:t>
            </a:r>
            <a:r>
              <a:rPr lang="en" sz="1800"/>
              <a:t> Ако на някоя стъпка се окаже невъзможно ново разширяване, извършва се връщане назад към предишното частично решение и се прави нов опит то да се разшири (продължи) по друг, различен от предишния, начин.</a:t>
            </a:r>
            <a:endParaRPr sz="18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457200" marR="0" lvl="0" indent="0" algn="just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7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 за осемте царици</a:t>
            </a:r>
            <a:endParaRPr/>
          </a:p>
        </p:txBody>
      </p:sp>
      <p:pic>
        <p:nvPicPr>
          <p:cNvPr id="465" name="Google Shape;46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0350" y="304800"/>
            <a:ext cx="5456843" cy="340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Задача за осемте царици</a:t>
            </a:r>
            <a:endParaRPr sz="3000" b="1">
              <a:solidFill>
                <a:srgbClr val="F3BE60"/>
              </a:solidFill>
            </a:endParaRPr>
          </a:p>
        </p:txBody>
      </p:sp>
      <p:sp>
        <p:nvSpPr>
          <p:cNvPr id="471" name="Google Shape;471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/>
              <a:t>Шахматната дъска е разделена на 64 клетки, образуващи осем хоризонтала и осем вертикала.  Най-силната шахматна фигура е царицата, тъй като тя може да атакува всяка клетка по хоризонтала, вертикала и диагонала.  В задачата с осемте царици се търси решение на това как те да бъдат разположени на шахматната дъска така, че никоя от тях да не е нападната от останалите.</a:t>
            </a:r>
            <a:endParaRPr sz="18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Задача за осемте царици</a:t>
            </a:r>
            <a:endParaRPr sz="3000" b="1">
              <a:solidFill>
                <a:srgbClr val="F3BE60"/>
              </a:solidFill>
            </a:endParaRPr>
          </a:p>
        </p:txBody>
      </p:sp>
      <p:sp>
        <p:nvSpPr>
          <p:cNvPr id="477" name="Google Shape;477;p49"/>
          <p:cNvSpPr txBox="1">
            <a:spLocks noGrp="1"/>
          </p:cNvSpPr>
          <p:nvPr>
            <p:ph type="body" idx="1"/>
          </p:nvPr>
        </p:nvSpPr>
        <p:spPr>
          <a:xfrm>
            <a:off x="215775" y="1208425"/>
            <a:ext cx="5139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Ще поставяме по една царица (Q1, Q2, …….Q8) във всяка вертикала, започвайки с първата клетка по вертикал и хоризонтал.</a:t>
            </a: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На фигурата вдясно са оцветени клетките, които тя може да атакува.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600"/>
          </a:p>
        </p:txBody>
      </p:sp>
      <p:graphicFrame>
        <p:nvGraphicFramePr>
          <p:cNvPr id="478" name="Google Shape;478;p49"/>
          <p:cNvGraphicFramePr/>
          <p:nvPr/>
        </p:nvGraphicFramePr>
        <p:xfrm>
          <a:off x="5532550" y="1331775"/>
          <a:ext cx="3111525" cy="2925840"/>
        </p:xfrm>
        <a:graphic>
          <a:graphicData uri="http://schemas.openxmlformats.org/drawingml/2006/table">
            <a:tbl>
              <a:tblPr>
                <a:noFill/>
                <a:tableStyleId>{DA5D46D0-7A36-433B-8176-CD9259E68D90}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1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highlight>
                            <a:srgbClr val="F6D18E"/>
                          </a:highligh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Q1</a:t>
                      </a:r>
                      <a:endParaRPr sz="1200" b="1">
                        <a:highlight>
                          <a:srgbClr val="F6D18E"/>
                        </a:highligh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Задача за осемте царици</a:t>
            </a:r>
            <a:endParaRPr sz="3000" b="1">
              <a:solidFill>
                <a:srgbClr val="F3BE60"/>
              </a:solidFill>
            </a:endParaRPr>
          </a:p>
        </p:txBody>
      </p:sp>
      <p:sp>
        <p:nvSpPr>
          <p:cNvPr id="484" name="Google Shape;484;p50"/>
          <p:cNvSpPr txBox="1">
            <a:spLocks noGrp="1"/>
          </p:cNvSpPr>
          <p:nvPr>
            <p:ph type="body" idx="1"/>
          </p:nvPr>
        </p:nvSpPr>
        <p:spPr>
          <a:xfrm>
            <a:off x="239750" y="1208425"/>
            <a:ext cx="49878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Проследяваме възможностите за поставяне на втората царица по втория вертикал.</a:t>
            </a: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На фигурата вдясно са оцветени клетките, които са атакувани до момента.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600"/>
          </a:p>
        </p:txBody>
      </p:sp>
      <p:graphicFrame>
        <p:nvGraphicFramePr>
          <p:cNvPr id="485" name="Google Shape;485;p50"/>
          <p:cNvGraphicFramePr/>
          <p:nvPr/>
        </p:nvGraphicFramePr>
        <p:xfrm>
          <a:off x="5484600" y="1331788"/>
          <a:ext cx="3111525" cy="2925840"/>
        </p:xfrm>
        <a:graphic>
          <a:graphicData uri="http://schemas.openxmlformats.org/drawingml/2006/table">
            <a:tbl>
              <a:tblPr>
                <a:noFill/>
                <a:tableStyleId>{DA5D46D0-7A36-433B-8176-CD9259E68D90}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1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highlight>
                            <a:srgbClr val="F6D18E"/>
                          </a:highligh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Q1</a:t>
                      </a:r>
                      <a:endParaRPr sz="1200" b="1">
                        <a:highlight>
                          <a:srgbClr val="F6D18E"/>
                        </a:highligh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Q2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Задача за осемте царици</a:t>
            </a:r>
            <a:endParaRPr sz="3000" b="1">
              <a:solidFill>
                <a:srgbClr val="F3BE60"/>
              </a:solidFill>
            </a:endParaRPr>
          </a:p>
        </p:txBody>
      </p:sp>
      <p:sp>
        <p:nvSpPr>
          <p:cNvPr id="491" name="Google Shape;491;p51"/>
          <p:cNvSpPr txBox="1">
            <a:spLocks noGrp="1"/>
          </p:cNvSpPr>
          <p:nvPr>
            <p:ph type="body" idx="1"/>
          </p:nvPr>
        </p:nvSpPr>
        <p:spPr>
          <a:xfrm>
            <a:off x="239750" y="1208425"/>
            <a:ext cx="5043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Проследяваме възможностите за поставяне на третата царица по третия вертикал.</a:t>
            </a: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На фигурата вдясно са оцветени клетките, които са атакувани до момента.</a:t>
            </a: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600"/>
          </a:p>
        </p:txBody>
      </p:sp>
      <p:graphicFrame>
        <p:nvGraphicFramePr>
          <p:cNvPr id="492" name="Google Shape;492;p51"/>
          <p:cNvGraphicFramePr/>
          <p:nvPr/>
        </p:nvGraphicFramePr>
        <p:xfrm>
          <a:off x="5484600" y="1331788"/>
          <a:ext cx="3111525" cy="2925840"/>
        </p:xfrm>
        <a:graphic>
          <a:graphicData uri="http://schemas.openxmlformats.org/drawingml/2006/table">
            <a:tbl>
              <a:tblPr>
                <a:noFill/>
                <a:tableStyleId>{DA5D46D0-7A36-433B-8176-CD9259E68D90}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1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highlight>
                            <a:srgbClr val="F6D18E"/>
                          </a:highligh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Q1</a:t>
                      </a:r>
                      <a:endParaRPr sz="1200" b="1">
                        <a:highlight>
                          <a:srgbClr val="F6D18E"/>
                        </a:highligh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Q2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Q3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Задача за осемте царици</a:t>
            </a:r>
            <a:endParaRPr sz="3000" b="1">
              <a:solidFill>
                <a:srgbClr val="F3BE60"/>
              </a:solidFill>
            </a:endParaRPr>
          </a:p>
        </p:txBody>
      </p:sp>
      <p:sp>
        <p:nvSpPr>
          <p:cNvPr id="498" name="Google Shape;498;p52"/>
          <p:cNvSpPr txBox="1">
            <a:spLocks noGrp="1"/>
          </p:cNvSpPr>
          <p:nvPr>
            <p:ph type="body" idx="1"/>
          </p:nvPr>
        </p:nvSpPr>
        <p:spPr>
          <a:xfrm>
            <a:off x="239750" y="1208425"/>
            <a:ext cx="49638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Проследяваме възможностите за поставяне на четвъртата царица по четвъртия вертикал.</a:t>
            </a: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На фигурата вдясно са оцветени клетките, които са атакувани до момента.</a:t>
            </a: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600"/>
          </a:p>
        </p:txBody>
      </p:sp>
      <p:graphicFrame>
        <p:nvGraphicFramePr>
          <p:cNvPr id="499" name="Google Shape;499;p52"/>
          <p:cNvGraphicFramePr/>
          <p:nvPr/>
        </p:nvGraphicFramePr>
        <p:xfrm>
          <a:off x="5484600" y="1331788"/>
          <a:ext cx="3111525" cy="2925840"/>
        </p:xfrm>
        <a:graphic>
          <a:graphicData uri="http://schemas.openxmlformats.org/drawingml/2006/table">
            <a:tbl>
              <a:tblPr>
                <a:noFill/>
                <a:tableStyleId>{DA5D46D0-7A36-433B-8176-CD9259E68D90}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1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highlight>
                            <a:srgbClr val="F6D18E"/>
                          </a:highligh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Q1</a:t>
                      </a:r>
                      <a:endParaRPr sz="1200" b="1">
                        <a:highlight>
                          <a:srgbClr val="F6D18E"/>
                        </a:highligh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Q4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Q2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Q3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Задача за осемте царици</a:t>
            </a:r>
            <a:endParaRPr sz="3000" b="1">
              <a:solidFill>
                <a:srgbClr val="F3BE60"/>
              </a:solidFill>
            </a:endParaRPr>
          </a:p>
        </p:txBody>
      </p:sp>
      <p:sp>
        <p:nvSpPr>
          <p:cNvPr id="505" name="Google Shape;505;p53"/>
          <p:cNvSpPr txBox="1">
            <a:spLocks noGrp="1"/>
          </p:cNvSpPr>
          <p:nvPr>
            <p:ph type="body" idx="1"/>
          </p:nvPr>
        </p:nvSpPr>
        <p:spPr>
          <a:xfrm>
            <a:off x="239750" y="1208425"/>
            <a:ext cx="4923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Проследяваме възможностите за поставяне на петата царица в петия вертикал.</a:t>
            </a: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На фигурата вдясно са оцветени клетките, които са атакувани до момента.</a:t>
            </a: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Оказа се, че стигнахме до “задънена улица”.</a:t>
            </a: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600"/>
          </a:p>
        </p:txBody>
      </p:sp>
      <p:graphicFrame>
        <p:nvGraphicFramePr>
          <p:cNvPr id="506" name="Google Shape;506;p53"/>
          <p:cNvGraphicFramePr/>
          <p:nvPr/>
        </p:nvGraphicFramePr>
        <p:xfrm>
          <a:off x="5484600" y="1331788"/>
          <a:ext cx="3111525" cy="2925840"/>
        </p:xfrm>
        <a:graphic>
          <a:graphicData uri="http://schemas.openxmlformats.org/drawingml/2006/table">
            <a:tbl>
              <a:tblPr>
                <a:noFill/>
                <a:tableStyleId>{DA5D46D0-7A36-433B-8176-CD9259E68D90}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1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highlight>
                            <a:srgbClr val="F6D18E"/>
                          </a:highligh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Q1</a:t>
                      </a:r>
                      <a:endParaRPr sz="1200" b="1">
                        <a:highlight>
                          <a:srgbClr val="F6D18E"/>
                        </a:highligh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Q4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Q2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Q5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Q3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Задача за осемте царици</a:t>
            </a:r>
            <a:endParaRPr sz="3000" b="1">
              <a:solidFill>
                <a:srgbClr val="F3BE60"/>
              </a:solidFill>
            </a:endParaRPr>
          </a:p>
        </p:txBody>
      </p:sp>
      <p:sp>
        <p:nvSpPr>
          <p:cNvPr id="512" name="Google Shape;512;p54"/>
          <p:cNvSpPr txBox="1">
            <a:spLocks noGrp="1"/>
          </p:cNvSpPr>
          <p:nvPr>
            <p:ph type="body" idx="1"/>
          </p:nvPr>
        </p:nvSpPr>
        <p:spPr>
          <a:xfrm>
            <a:off x="239750" y="1208425"/>
            <a:ext cx="48597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Връщаме се на предходната стъпка, за да помислим за друга алтернатива.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600"/>
          </a:p>
        </p:txBody>
      </p:sp>
      <p:graphicFrame>
        <p:nvGraphicFramePr>
          <p:cNvPr id="513" name="Google Shape;513;p54"/>
          <p:cNvGraphicFramePr/>
          <p:nvPr/>
        </p:nvGraphicFramePr>
        <p:xfrm>
          <a:off x="5484600" y="1331788"/>
          <a:ext cx="3111525" cy="2925840"/>
        </p:xfrm>
        <a:graphic>
          <a:graphicData uri="http://schemas.openxmlformats.org/drawingml/2006/table">
            <a:tbl>
              <a:tblPr>
                <a:noFill/>
                <a:tableStyleId>{DA5D46D0-7A36-433B-8176-CD9259E68D90}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1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highlight>
                            <a:srgbClr val="F6D18E"/>
                          </a:highligh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Q1</a:t>
                      </a:r>
                      <a:endParaRPr sz="1200" b="1">
                        <a:highlight>
                          <a:srgbClr val="F6D18E"/>
                        </a:highligh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Q4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Q2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Q3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Задача за осемте царици</a:t>
            </a:r>
            <a:endParaRPr sz="3000" b="1">
              <a:solidFill>
                <a:srgbClr val="F3BE60"/>
              </a:solidFill>
            </a:endParaRPr>
          </a:p>
        </p:txBody>
      </p:sp>
      <p:sp>
        <p:nvSpPr>
          <p:cNvPr id="519" name="Google Shape;519;p55"/>
          <p:cNvSpPr txBox="1">
            <a:spLocks noGrp="1"/>
          </p:cNvSpPr>
          <p:nvPr>
            <p:ph type="body" idx="1"/>
          </p:nvPr>
        </p:nvSpPr>
        <p:spPr>
          <a:xfrm>
            <a:off x="239750" y="1208425"/>
            <a:ext cx="5091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Поставяме Q5 в петата клетка на последния ред. В предишното решение тя беше в четвъртата клетка отгоре надолу. </a:t>
            </a: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На фигурата вдясно са оцветени клетките, които са атакувани до момента.</a:t>
            </a: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600"/>
          </a:p>
        </p:txBody>
      </p:sp>
      <p:graphicFrame>
        <p:nvGraphicFramePr>
          <p:cNvPr id="520" name="Google Shape;520;p55"/>
          <p:cNvGraphicFramePr/>
          <p:nvPr/>
        </p:nvGraphicFramePr>
        <p:xfrm>
          <a:off x="5484600" y="1331788"/>
          <a:ext cx="3111525" cy="2925840"/>
        </p:xfrm>
        <a:graphic>
          <a:graphicData uri="http://schemas.openxmlformats.org/drawingml/2006/table">
            <a:tbl>
              <a:tblPr>
                <a:noFill/>
                <a:tableStyleId>{DA5D46D0-7A36-433B-8176-CD9259E68D90}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1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highlight>
                            <a:srgbClr val="F6D18E"/>
                          </a:highligh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Q1</a:t>
                      </a:r>
                      <a:endParaRPr sz="1200" b="1">
                        <a:highlight>
                          <a:srgbClr val="F6D18E"/>
                        </a:highligh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Q4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Q2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Q3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Q5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Какво е рекурсия?</a:t>
            </a:r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93700" algn="just" rtl="0">
              <a:spcBef>
                <a:spcPts val="5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Техника за решаване на задачи</a:t>
            </a:r>
            <a:endParaRPr/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Разделя задачата на подзадачи от същия тип</a:t>
            </a:r>
            <a:endParaRPr/>
          </a:p>
          <a:p>
            <a:pPr marL="914400" lvl="1" indent="-349250" algn="just" rtl="0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"/>
              <a:t>Включва функция, извикваща себе си</a:t>
            </a:r>
            <a:endParaRPr/>
          </a:p>
          <a:p>
            <a:pPr marL="914400" lvl="1" indent="-349250" algn="just" rtl="0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"/>
              <a:t>Функцията трябва да има граничен случай</a:t>
            </a:r>
            <a:endParaRPr/>
          </a:p>
          <a:p>
            <a:pPr marL="914400" lvl="1" indent="-349250" algn="just" rtl="0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"/>
              <a:t>Всяка стъпка от рекурсията трябва да се движи към граничния случай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Задача за осемте царици</a:t>
            </a:r>
            <a:endParaRPr sz="3000" b="1">
              <a:solidFill>
                <a:srgbClr val="F3BE60"/>
              </a:solidFill>
            </a:endParaRPr>
          </a:p>
        </p:txBody>
      </p:sp>
      <p:sp>
        <p:nvSpPr>
          <p:cNvPr id="526" name="Google Shape;526;p56"/>
          <p:cNvSpPr txBox="1">
            <a:spLocks noGrp="1"/>
          </p:cNvSpPr>
          <p:nvPr>
            <p:ph type="body" idx="1"/>
          </p:nvPr>
        </p:nvSpPr>
        <p:spPr>
          <a:xfrm>
            <a:off x="239750" y="1208425"/>
            <a:ext cx="5067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Поглеждаме към шестата вертикала и виждаме, че там нямаме възможност да поставим царица.</a:t>
            </a: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Изчерпвайки всички възможни места за царицата по петата вертикала, трябва да се върнем към четвъртата вертикала.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600"/>
          </a:p>
        </p:txBody>
      </p:sp>
      <p:graphicFrame>
        <p:nvGraphicFramePr>
          <p:cNvPr id="527" name="Google Shape;527;p56"/>
          <p:cNvGraphicFramePr/>
          <p:nvPr/>
        </p:nvGraphicFramePr>
        <p:xfrm>
          <a:off x="5484600" y="1331788"/>
          <a:ext cx="3111525" cy="2925840"/>
        </p:xfrm>
        <a:graphic>
          <a:graphicData uri="http://schemas.openxmlformats.org/drawingml/2006/table">
            <a:tbl>
              <a:tblPr>
                <a:noFill/>
                <a:tableStyleId>{DA5D46D0-7A36-433B-8176-CD9259E68D90}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1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highlight>
                            <a:srgbClr val="F6D18E"/>
                          </a:highligh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Q1</a:t>
                      </a:r>
                      <a:endParaRPr sz="1200" b="1">
                        <a:highlight>
                          <a:srgbClr val="F6D18E"/>
                        </a:highligh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Q4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Q2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Q3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Q5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Задача за осемте царици</a:t>
            </a:r>
            <a:endParaRPr sz="3000" b="1">
              <a:solidFill>
                <a:srgbClr val="F3BE60"/>
              </a:solidFill>
            </a:endParaRPr>
          </a:p>
        </p:txBody>
      </p:sp>
      <p:sp>
        <p:nvSpPr>
          <p:cNvPr id="533" name="Google Shape;533;p57"/>
          <p:cNvSpPr txBox="1">
            <a:spLocks noGrp="1"/>
          </p:cNvSpPr>
          <p:nvPr>
            <p:ph type="body" idx="1"/>
          </p:nvPr>
        </p:nvSpPr>
        <p:spPr>
          <a:xfrm>
            <a:off x="239750" y="1208425"/>
            <a:ext cx="50757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Проследяваме нова възможност за поставяне на четвъртата царица в четвъртия вертикал (в предишното решение тя беше във втората клетка).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Сега ще я поставим в седма клетка отгоре надолу.</a:t>
            </a: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На фигурата вдясно са оцветени клетките, които са атакувани до момента.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600"/>
          </a:p>
        </p:txBody>
      </p:sp>
      <p:graphicFrame>
        <p:nvGraphicFramePr>
          <p:cNvPr id="534" name="Google Shape;534;p57"/>
          <p:cNvGraphicFramePr/>
          <p:nvPr/>
        </p:nvGraphicFramePr>
        <p:xfrm>
          <a:off x="5484600" y="1331788"/>
          <a:ext cx="3111525" cy="2925840"/>
        </p:xfrm>
        <a:graphic>
          <a:graphicData uri="http://schemas.openxmlformats.org/drawingml/2006/table">
            <a:tbl>
              <a:tblPr>
                <a:noFill/>
                <a:tableStyleId>{DA5D46D0-7A36-433B-8176-CD9259E68D90}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1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highlight>
                            <a:srgbClr val="F6D18E"/>
                          </a:highligh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Q1</a:t>
                      </a:r>
                      <a:endParaRPr sz="1200" b="1">
                        <a:highlight>
                          <a:srgbClr val="F6D18E"/>
                        </a:highligh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Q2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Q3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Q4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Задача за осемте царици</a:t>
            </a:r>
            <a:endParaRPr sz="3000" b="1">
              <a:solidFill>
                <a:srgbClr val="F3BE60"/>
              </a:solidFill>
            </a:endParaRPr>
          </a:p>
        </p:txBody>
      </p:sp>
      <p:sp>
        <p:nvSpPr>
          <p:cNvPr id="540" name="Google Shape;540;p58"/>
          <p:cNvSpPr txBox="1">
            <a:spLocks noGrp="1"/>
          </p:cNvSpPr>
          <p:nvPr>
            <p:ph type="body" idx="1"/>
          </p:nvPr>
        </p:nvSpPr>
        <p:spPr>
          <a:xfrm>
            <a:off x="239750" y="1208425"/>
            <a:ext cx="50757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Поставяме Q5 в петия вертикал, втора клетка отгоре надолу.</a:t>
            </a: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На фигурата вдясно са оцветени клетките, които са атакувани до момента.</a:t>
            </a: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600"/>
          </a:p>
        </p:txBody>
      </p:sp>
      <p:graphicFrame>
        <p:nvGraphicFramePr>
          <p:cNvPr id="541" name="Google Shape;541;p58"/>
          <p:cNvGraphicFramePr/>
          <p:nvPr/>
        </p:nvGraphicFramePr>
        <p:xfrm>
          <a:off x="5484600" y="1331788"/>
          <a:ext cx="3111525" cy="2925840"/>
        </p:xfrm>
        <a:graphic>
          <a:graphicData uri="http://schemas.openxmlformats.org/drawingml/2006/table">
            <a:tbl>
              <a:tblPr>
                <a:noFill/>
                <a:tableStyleId>{DA5D46D0-7A36-433B-8176-CD9259E68D90}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1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highlight>
                            <a:srgbClr val="F6D18E"/>
                          </a:highligh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Q1</a:t>
                      </a:r>
                      <a:endParaRPr sz="1200" b="1">
                        <a:highlight>
                          <a:srgbClr val="F6D18E"/>
                        </a:highligh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Q5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Q2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Q3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Q4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Задача за осемте царици</a:t>
            </a:r>
            <a:endParaRPr sz="3000" b="1">
              <a:solidFill>
                <a:srgbClr val="F3BE60"/>
              </a:solidFill>
            </a:endParaRPr>
          </a:p>
        </p:txBody>
      </p:sp>
      <p:sp>
        <p:nvSpPr>
          <p:cNvPr id="547" name="Google Shape;547;p59"/>
          <p:cNvSpPr txBox="1">
            <a:spLocks noGrp="1"/>
          </p:cNvSpPr>
          <p:nvPr>
            <p:ph type="body" idx="1"/>
          </p:nvPr>
        </p:nvSpPr>
        <p:spPr>
          <a:xfrm>
            <a:off x="239750" y="1208425"/>
            <a:ext cx="5019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Поставяме Q6 в шести вертикал.</a:t>
            </a: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На фигурата вдясно са оцветени клетките, които са атакувани до момента.</a:t>
            </a:r>
            <a:endParaRPr sz="1800"/>
          </a:p>
        </p:txBody>
      </p:sp>
      <p:graphicFrame>
        <p:nvGraphicFramePr>
          <p:cNvPr id="548" name="Google Shape;548;p59"/>
          <p:cNvGraphicFramePr/>
          <p:nvPr/>
        </p:nvGraphicFramePr>
        <p:xfrm>
          <a:off x="5484600" y="1331788"/>
          <a:ext cx="3111525" cy="2925840"/>
        </p:xfrm>
        <a:graphic>
          <a:graphicData uri="http://schemas.openxmlformats.org/drawingml/2006/table">
            <a:tbl>
              <a:tblPr>
                <a:noFill/>
                <a:tableStyleId>{DA5D46D0-7A36-433B-8176-CD9259E68D90}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1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highlight>
                            <a:srgbClr val="F6D18E"/>
                          </a:highligh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Q1</a:t>
                      </a:r>
                      <a:endParaRPr sz="1200" b="1">
                        <a:highlight>
                          <a:srgbClr val="F6D18E"/>
                        </a:highligh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Q5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Q2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Q6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Q3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Q4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Задача за осемте царици</a:t>
            </a:r>
            <a:endParaRPr sz="3000" b="1">
              <a:solidFill>
                <a:srgbClr val="F3BE60"/>
              </a:solidFill>
            </a:endParaRPr>
          </a:p>
        </p:txBody>
      </p:sp>
      <p:sp>
        <p:nvSpPr>
          <p:cNvPr id="554" name="Google Shape;554;p60"/>
          <p:cNvSpPr txBox="1">
            <a:spLocks noGrp="1"/>
          </p:cNvSpPr>
          <p:nvPr>
            <p:ph type="body" idx="1"/>
          </p:nvPr>
        </p:nvSpPr>
        <p:spPr>
          <a:xfrm>
            <a:off x="239750" y="1208425"/>
            <a:ext cx="50277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Поставяме Q7 в седми вертикал.</a:t>
            </a: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На фигурата вдясно са оцветени клетките, които са атакувани до момента.</a:t>
            </a: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Оказва се, че в осми вертикал е невъзможно да поставим последната царица. Отново “задънена улица”.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600"/>
          </a:p>
        </p:txBody>
      </p:sp>
      <p:graphicFrame>
        <p:nvGraphicFramePr>
          <p:cNvPr id="555" name="Google Shape;555;p60"/>
          <p:cNvGraphicFramePr/>
          <p:nvPr/>
        </p:nvGraphicFramePr>
        <p:xfrm>
          <a:off x="5484600" y="1331788"/>
          <a:ext cx="3111525" cy="2925840"/>
        </p:xfrm>
        <a:graphic>
          <a:graphicData uri="http://schemas.openxmlformats.org/drawingml/2006/table">
            <a:tbl>
              <a:tblPr>
                <a:noFill/>
                <a:tableStyleId>{DA5D46D0-7A36-433B-8176-CD9259E68D90}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1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highlight>
                            <a:srgbClr val="F6D18E"/>
                          </a:highligh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Q1</a:t>
                      </a:r>
                      <a:endParaRPr sz="1200" b="1">
                        <a:highlight>
                          <a:srgbClr val="F6D18E"/>
                        </a:highligh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Q5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Q2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Q6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Q3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Q7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Q4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Задача за осемте царици</a:t>
            </a:r>
            <a:endParaRPr sz="3000" b="1">
              <a:solidFill>
                <a:srgbClr val="F3BE60"/>
              </a:solidFill>
            </a:endParaRPr>
          </a:p>
        </p:txBody>
      </p:sp>
      <p:sp>
        <p:nvSpPr>
          <p:cNvPr id="561" name="Google Shape;561;p61"/>
          <p:cNvSpPr txBox="1">
            <a:spLocks noGrp="1"/>
          </p:cNvSpPr>
          <p:nvPr>
            <p:ph type="body" idx="1"/>
          </p:nvPr>
        </p:nvSpPr>
        <p:spPr>
          <a:xfrm>
            <a:off x="239750" y="1152475"/>
            <a:ext cx="49317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Отново се връщаме на предходните стъпки и мислим за други алтернативи.</a:t>
            </a: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На фигурата вдясно е показано крайното решение на задачата.</a:t>
            </a: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</p:txBody>
      </p:sp>
      <p:graphicFrame>
        <p:nvGraphicFramePr>
          <p:cNvPr id="562" name="Google Shape;562;p61"/>
          <p:cNvGraphicFramePr/>
          <p:nvPr/>
        </p:nvGraphicFramePr>
        <p:xfrm>
          <a:off x="5484600" y="1331788"/>
          <a:ext cx="3111525" cy="2925840"/>
        </p:xfrm>
        <a:graphic>
          <a:graphicData uri="http://schemas.openxmlformats.org/drawingml/2006/table">
            <a:tbl>
              <a:tblPr>
                <a:noFill/>
                <a:tableStyleId>{DA5D46D0-7A36-433B-8176-CD9259E68D90}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1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highlight>
                            <a:srgbClr val="F6D18E"/>
                          </a:highligh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Q1</a:t>
                      </a:r>
                      <a:endParaRPr sz="1200" b="1">
                        <a:highlight>
                          <a:srgbClr val="F6D18E"/>
                        </a:highligh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Q7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Q5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Q8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Q2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Q4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Q6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Q3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6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BE60"/>
                </a:solidFill>
              </a:rPr>
              <a:t>Обобщение</a:t>
            </a:r>
            <a:endParaRPr/>
          </a:p>
        </p:txBody>
      </p:sp>
      <p:sp>
        <p:nvSpPr>
          <p:cNvPr id="568" name="Google Shape;568;p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109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" sz="1800">
                <a:solidFill>
                  <a:srgbClr val="F6B26B"/>
                </a:solidFill>
              </a:rPr>
              <a:t>Рекурсията е:</a:t>
            </a:r>
            <a:endParaRPr sz="1800">
              <a:solidFill>
                <a:srgbClr val="F6B26B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Метод, който се обръща към себе си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Много мощна техника за прилагане на комбинаторни алгоритми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Всяка рекурсия трябва да има граничен случай</a:t>
            </a:r>
            <a:endParaRPr sz="1800"/>
          </a:p>
          <a:p>
            <a:pPr marL="457200" lvl="0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Рекурсията може да бъде вредна, ако не се използва правилно</a:t>
            </a:r>
            <a:endParaRPr sz="1800"/>
          </a:p>
        </p:txBody>
      </p:sp>
      <p:pic>
        <p:nvPicPr>
          <p:cNvPr id="569" name="Google Shape;56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8101" y="2272326"/>
            <a:ext cx="2684200" cy="229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BE60"/>
                </a:solidFill>
              </a:rPr>
              <a:t>Обобщение</a:t>
            </a:r>
            <a:endParaRPr/>
          </a:p>
        </p:txBody>
      </p:sp>
      <p:sp>
        <p:nvSpPr>
          <p:cNvPr id="575" name="Google Shape;575;p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109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l" rtl="0">
              <a:spcBef>
                <a:spcPts val="500"/>
              </a:spcBef>
              <a:spcAft>
                <a:spcPts val="0"/>
              </a:spcAft>
              <a:buClr>
                <a:srgbClr val="F6B26B"/>
              </a:buClr>
              <a:buSzPts val="1800"/>
              <a:buChar char="▪"/>
            </a:pPr>
            <a:r>
              <a:rPr lang="en" sz="1800">
                <a:solidFill>
                  <a:srgbClr val="F6B26B"/>
                </a:solidFill>
              </a:rPr>
              <a:t>Backtracking намира:</a:t>
            </a:r>
            <a:endParaRPr sz="1800">
              <a:solidFill>
                <a:srgbClr val="F6B26B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Всички решения/оптимално решение на комбинаторна задача чрез генериране на всички възможности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Отстранява не перспективните възможности </a:t>
            </a:r>
            <a:endParaRPr sz="1800"/>
          </a:p>
          <a:p>
            <a:pPr marL="13716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576" name="Google Shape;57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8101" y="2272326"/>
            <a:ext cx="2684200" cy="229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4"/>
          <p:cNvSpPr txBox="1"/>
          <p:nvPr/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Рекурсия, пълно изчерпване и търсене с връщане назад</a:t>
            </a:r>
            <a:endParaRPr sz="3000" b="1">
              <a:solidFill>
                <a:srgbClr val="F3BE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Лиценз</a:t>
            </a:r>
            <a:endParaRPr/>
          </a:p>
        </p:txBody>
      </p:sp>
      <p:sp>
        <p:nvSpPr>
          <p:cNvPr id="587" name="Google Shape;587;p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929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304746" lvl="0" indent="-241246" algn="l" rtl="0">
              <a:spcBef>
                <a:spcPts val="0"/>
              </a:spcBef>
              <a:spcAft>
                <a:spcPts val="0"/>
              </a:spcAft>
              <a:buSzPts val="2400"/>
              <a:buFont typeface="Cambria"/>
              <a:buChar char="▪"/>
            </a:pPr>
            <a:r>
              <a:rPr lang="en" sz="2400"/>
              <a:t>Настоящият курс (слайдове, примери, видео, задачи и др.) се разпространяват под свободен лиценз "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Creative Commons Attribution-NonCommercial-ShareAlike 4.0 International</a:t>
            </a:r>
            <a:r>
              <a:rPr lang="en" sz="2400"/>
              <a:t>"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304746" marR="0" lvl="0" indent="-203146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/>
              <a:t>Благодарности: настоящият материал може да съдържа части от следните източници​:</a:t>
            </a:r>
            <a:endParaRPr sz="1800"/>
          </a:p>
          <a:p>
            <a:pPr marL="609493" marR="0" lvl="1" indent="-157946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Char char="▪"/>
            </a:pPr>
            <a:r>
              <a:rPr lang="en" sz="1400"/>
              <a:t>Книга "Основи на програмирането със C#" от Светлин Наков и колектив с лиценз CC-BY-SA​</a:t>
            </a:r>
            <a:endParaRPr sz="1400"/>
          </a:p>
          <a:p>
            <a:pPr marL="609493" marR="0" lvl="1" indent="-157946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en" sz="1400"/>
              <a:t>Курс “Алгоритми” от СофтУни с лиценз CC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88" name="Google Shape;588;p65" title="CC-BY-NC-SA Licens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1683" y="4286172"/>
            <a:ext cx="2175600" cy="761100"/>
          </a:xfrm>
          <a:prstGeom prst="roundRect">
            <a:avLst>
              <a:gd name="adj" fmla="val 3940"/>
            </a:avLst>
          </a:prstGeom>
          <a:solidFill>
            <a:srgbClr val="231F20">
              <a:alpha val="49800"/>
            </a:srgbClr>
          </a:solidFill>
          <a:ln w="9525" cap="flat" cmpd="sng">
            <a:solidFill>
              <a:srgbClr val="C87D0E">
                <a:alpha val="49800"/>
              </a:srgbClr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Видове рекурсия</a:t>
            </a:r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93700" algn="l" rtl="0">
              <a:spcBef>
                <a:spcPts val="5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Пряка рекурсия</a:t>
            </a:r>
            <a:endParaRPr/>
          </a:p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/>
              <a:t>Метода А директно се обръща към себе си.</a:t>
            </a:r>
            <a:endParaRPr sz="1800"/>
          </a:p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Непряка рекурсия</a:t>
            </a:r>
            <a:endParaRPr/>
          </a:p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/>
              <a:t>А се обръща към В, В се обръща към А.</a:t>
            </a:r>
            <a:endParaRPr sz="1800"/>
          </a:p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/>
              <a:t>Възможно е и А-&gt;В-&gt;С-&gt;А</a:t>
            </a:r>
            <a:endParaRPr sz="1800"/>
          </a:p>
        </p:txBody>
      </p:sp>
      <p:sp>
        <p:nvSpPr>
          <p:cNvPr id="131" name="Google Shape;131;p21"/>
          <p:cNvSpPr txBox="1"/>
          <p:nvPr/>
        </p:nvSpPr>
        <p:spPr>
          <a:xfrm>
            <a:off x="5906650" y="1152475"/>
            <a:ext cx="1708500" cy="1273200"/>
          </a:xfrm>
          <a:prstGeom prst="rect">
            <a:avLst/>
          </a:prstGeom>
          <a:solidFill>
            <a:srgbClr val="4E3B3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void A( ) {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…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A( );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}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2" name="Google Shape;132;p21"/>
          <p:cNvSpPr/>
          <p:nvPr/>
        </p:nvSpPr>
        <p:spPr>
          <a:xfrm rot="-7754305">
            <a:off x="6634378" y="1057985"/>
            <a:ext cx="1684139" cy="569281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5269350" y="3210138"/>
            <a:ext cx="1708500" cy="1273200"/>
          </a:xfrm>
          <a:prstGeom prst="rect">
            <a:avLst/>
          </a:prstGeom>
          <a:solidFill>
            <a:srgbClr val="4E3B3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void A( ) {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…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B( );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}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6977850" y="3210150"/>
            <a:ext cx="1708500" cy="1273200"/>
          </a:xfrm>
          <a:prstGeom prst="rect">
            <a:avLst/>
          </a:prstGeom>
          <a:solidFill>
            <a:srgbClr val="4E3B3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void B( ) {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…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A( );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}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5" name="Google Shape;135;p21"/>
          <p:cNvSpPr/>
          <p:nvPr/>
        </p:nvSpPr>
        <p:spPr>
          <a:xfrm>
            <a:off x="6179325" y="2779475"/>
            <a:ext cx="1593900" cy="3894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1"/>
          <p:cNvSpPr/>
          <p:nvPr/>
        </p:nvSpPr>
        <p:spPr>
          <a:xfrm rot="10800000">
            <a:off x="6243225" y="4524625"/>
            <a:ext cx="1593900" cy="3894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Редица на Фибоначи</a:t>
            </a:r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</a:t>
            </a:r>
            <a:endParaRPr/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1325" y="612725"/>
            <a:ext cx="4762500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Редица на Фибоначи</a:t>
            </a:r>
            <a:endParaRPr sz="3000" b="1">
              <a:solidFill>
                <a:srgbClr val="F3BE60"/>
              </a:solidFill>
            </a:endParaRPr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Създайте рекурсивна програма, която:</a:t>
            </a:r>
            <a:endParaRPr sz="1800"/>
          </a:p>
          <a:p>
            <a:pPr marL="914400" lvl="1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намира N-тия член на редицата на Фибоначи (1, 1, 2, 3, 5, 8, 13, 21, 34, 55, 89,...) </a:t>
            </a:r>
            <a:endParaRPr sz="1800"/>
          </a:p>
          <a:p>
            <a:pPr marL="914400" lvl="1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въведете N в конзолата</a:t>
            </a:r>
            <a:endParaRPr sz="1800"/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0" name="Google Shape;150;p23"/>
          <p:cNvSpPr/>
          <p:nvPr/>
        </p:nvSpPr>
        <p:spPr>
          <a:xfrm>
            <a:off x="1965325" y="2571750"/>
            <a:ext cx="1407600" cy="8409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N=5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1" name="Google Shape;151;p23"/>
          <p:cNvSpPr/>
          <p:nvPr/>
        </p:nvSpPr>
        <p:spPr>
          <a:xfrm>
            <a:off x="3585375" y="2841750"/>
            <a:ext cx="1770600" cy="433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2" name="Google Shape;152;p23"/>
          <p:cNvSpPr/>
          <p:nvPr/>
        </p:nvSpPr>
        <p:spPr>
          <a:xfrm>
            <a:off x="5568425" y="2571750"/>
            <a:ext cx="1407600" cy="8409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	5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Редица на Фибоначи</a:t>
            </a:r>
            <a:r>
              <a:rPr lang="en" sz="3000" b="1">
                <a:solidFill>
                  <a:srgbClr val="F3BE60"/>
                </a:solidFill>
              </a:rPr>
              <a:t> </a:t>
            </a:r>
            <a:r>
              <a:rPr lang="en"/>
              <a:t>- етапи на изграждане на рекурсивно решение</a:t>
            </a:r>
            <a:endParaRPr sz="3000" b="1">
              <a:solidFill>
                <a:srgbClr val="F3BE60"/>
              </a:solidFill>
            </a:endParaRPr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6B26B"/>
                </a:solidFill>
              </a:rPr>
              <a:t>1 стъпка:</a:t>
            </a:r>
            <a:r>
              <a:rPr lang="en" sz="1800"/>
              <a:t> Параметризация - определят се параметрите, свързани с решението на задачата. В случая ни е необходим един параметър N, който  показва кой по ред е члена на редицата (първи, втори, трети и т.н.).</a:t>
            </a:r>
            <a:endParaRPr sz="1800"/>
          </a:p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24"/>
          <p:cNvSpPr/>
          <p:nvPr/>
        </p:nvSpPr>
        <p:spPr>
          <a:xfrm>
            <a:off x="1606575" y="2867425"/>
            <a:ext cx="351600" cy="319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0" name="Google Shape;160;p24"/>
          <p:cNvSpPr/>
          <p:nvPr/>
        </p:nvSpPr>
        <p:spPr>
          <a:xfrm>
            <a:off x="2654200" y="2867425"/>
            <a:ext cx="351600" cy="319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1" name="Google Shape;161;p24"/>
          <p:cNvSpPr/>
          <p:nvPr/>
        </p:nvSpPr>
        <p:spPr>
          <a:xfrm>
            <a:off x="3796000" y="2867425"/>
            <a:ext cx="351600" cy="319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2" name="Google Shape;162;p24"/>
          <p:cNvSpPr/>
          <p:nvPr/>
        </p:nvSpPr>
        <p:spPr>
          <a:xfrm>
            <a:off x="4937813" y="2867425"/>
            <a:ext cx="351600" cy="319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3" name="Google Shape;163;p24"/>
          <p:cNvSpPr/>
          <p:nvPr/>
        </p:nvSpPr>
        <p:spPr>
          <a:xfrm>
            <a:off x="6113875" y="2867425"/>
            <a:ext cx="351600" cy="319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5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4" name="Google Shape;164;p24"/>
          <p:cNvSpPr/>
          <p:nvPr/>
        </p:nvSpPr>
        <p:spPr>
          <a:xfrm>
            <a:off x="1430625" y="3947825"/>
            <a:ext cx="703500" cy="2079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N=1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5" name="Google Shape;165;p24"/>
          <p:cNvSpPr/>
          <p:nvPr/>
        </p:nvSpPr>
        <p:spPr>
          <a:xfrm>
            <a:off x="2542200" y="3947825"/>
            <a:ext cx="703500" cy="2079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N=2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6" name="Google Shape;166;p24"/>
          <p:cNvSpPr/>
          <p:nvPr/>
        </p:nvSpPr>
        <p:spPr>
          <a:xfrm>
            <a:off x="3653763" y="3947825"/>
            <a:ext cx="703500" cy="2079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N=3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7" name="Google Shape;167;p24"/>
          <p:cNvSpPr/>
          <p:nvPr/>
        </p:nvSpPr>
        <p:spPr>
          <a:xfrm>
            <a:off x="4823825" y="3947825"/>
            <a:ext cx="703500" cy="2079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N=4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8" name="Google Shape;168;p24"/>
          <p:cNvSpPr/>
          <p:nvPr/>
        </p:nvSpPr>
        <p:spPr>
          <a:xfrm>
            <a:off x="5885975" y="3947825"/>
            <a:ext cx="703500" cy="2079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N=5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9" name="Google Shape;169;p24"/>
          <p:cNvSpPr/>
          <p:nvPr/>
        </p:nvSpPr>
        <p:spPr>
          <a:xfrm>
            <a:off x="1674525" y="3359775"/>
            <a:ext cx="215700" cy="4155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0" name="Google Shape;170;p24"/>
          <p:cNvSpPr/>
          <p:nvPr/>
        </p:nvSpPr>
        <p:spPr>
          <a:xfrm>
            <a:off x="2722150" y="3359775"/>
            <a:ext cx="215700" cy="4155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1" name="Google Shape;171;p24"/>
          <p:cNvSpPr/>
          <p:nvPr/>
        </p:nvSpPr>
        <p:spPr>
          <a:xfrm>
            <a:off x="3897675" y="3359775"/>
            <a:ext cx="215700" cy="4155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2" name="Google Shape;172;p24"/>
          <p:cNvSpPr/>
          <p:nvPr/>
        </p:nvSpPr>
        <p:spPr>
          <a:xfrm>
            <a:off x="5039750" y="3359775"/>
            <a:ext cx="215700" cy="4155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3" name="Google Shape;173;p24"/>
          <p:cNvSpPr/>
          <p:nvPr/>
        </p:nvSpPr>
        <p:spPr>
          <a:xfrm>
            <a:off x="6181825" y="3359775"/>
            <a:ext cx="215700" cy="4155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Редица на Фибоначи</a:t>
            </a:r>
            <a:r>
              <a:rPr lang="en" sz="3000" b="1">
                <a:solidFill>
                  <a:srgbClr val="F3BE60"/>
                </a:solidFill>
              </a:rPr>
              <a:t> </a:t>
            </a:r>
            <a:r>
              <a:rPr lang="en"/>
              <a:t>- етапи на изграждане на рекурсивно решение</a:t>
            </a:r>
            <a:endParaRPr sz="3000" b="1">
              <a:solidFill>
                <a:srgbClr val="F3BE60"/>
              </a:solidFill>
            </a:endParaRPr>
          </a:p>
        </p:txBody>
      </p:sp>
      <p:sp>
        <p:nvSpPr>
          <p:cNvPr id="179" name="Google Shape;179;p25"/>
          <p:cNvSpPr txBox="1">
            <a:spLocks noGrp="1"/>
          </p:cNvSpPr>
          <p:nvPr>
            <p:ph type="body" idx="1"/>
          </p:nvPr>
        </p:nvSpPr>
        <p:spPr>
          <a:xfrm>
            <a:off x="311700" y="1152600"/>
            <a:ext cx="8520600" cy="41988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6B26B"/>
                </a:solidFill>
              </a:rPr>
              <a:t>2 стъпка:</a:t>
            </a:r>
            <a:r>
              <a:rPr lang="en" sz="1600"/>
              <a:t> Редукция - намира се рекурсивна връзка между параметрите на дадената задача и тези на подзадачата/ите от същия вид, приличаща на изходната (рекурсивна дефиниция). Редукцията се свързва с процеса на извеждане на N-то число от редицата на Фибоначи. По дефиниция знаем, че то е сума от (N-1) - вото  и (N-2) - рото число.</a:t>
            </a:r>
            <a:endParaRPr sz="16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25"/>
          <p:cNvSpPr/>
          <p:nvPr/>
        </p:nvSpPr>
        <p:spPr>
          <a:xfrm>
            <a:off x="1606575" y="2867425"/>
            <a:ext cx="351600" cy="319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5"/>
          <p:cNvSpPr/>
          <p:nvPr/>
        </p:nvSpPr>
        <p:spPr>
          <a:xfrm>
            <a:off x="2654200" y="2867425"/>
            <a:ext cx="351600" cy="319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5"/>
          <p:cNvSpPr/>
          <p:nvPr/>
        </p:nvSpPr>
        <p:spPr>
          <a:xfrm>
            <a:off x="3796000" y="2867425"/>
            <a:ext cx="351600" cy="319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3" name="Google Shape;183;p25"/>
          <p:cNvSpPr/>
          <p:nvPr/>
        </p:nvSpPr>
        <p:spPr>
          <a:xfrm>
            <a:off x="4937813" y="2867425"/>
            <a:ext cx="351600" cy="319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6113875" y="2867425"/>
            <a:ext cx="351600" cy="319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5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5" name="Google Shape;185;p25"/>
          <p:cNvSpPr/>
          <p:nvPr/>
        </p:nvSpPr>
        <p:spPr>
          <a:xfrm>
            <a:off x="1430625" y="3947825"/>
            <a:ext cx="703500" cy="2079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N=1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6" name="Google Shape;186;p25"/>
          <p:cNvSpPr/>
          <p:nvPr/>
        </p:nvSpPr>
        <p:spPr>
          <a:xfrm>
            <a:off x="2542200" y="3947825"/>
            <a:ext cx="703500" cy="2079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N=2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3653763" y="3947825"/>
            <a:ext cx="703500" cy="2079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N=3</a:t>
            </a:r>
            <a:endParaRPr/>
          </a:p>
        </p:txBody>
      </p:sp>
      <p:sp>
        <p:nvSpPr>
          <p:cNvPr id="188" name="Google Shape;188;p25"/>
          <p:cNvSpPr/>
          <p:nvPr/>
        </p:nvSpPr>
        <p:spPr>
          <a:xfrm>
            <a:off x="4823825" y="3947825"/>
            <a:ext cx="703500" cy="2079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N=4</a:t>
            </a:r>
            <a:endParaRPr/>
          </a:p>
        </p:txBody>
      </p:sp>
      <p:sp>
        <p:nvSpPr>
          <p:cNvPr id="189" name="Google Shape;189;p25"/>
          <p:cNvSpPr/>
          <p:nvPr/>
        </p:nvSpPr>
        <p:spPr>
          <a:xfrm>
            <a:off x="5937925" y="3947825"/>
            <a:ext cx="703500" cy="2079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N=5</a:t>
            </a:r>
            <a:endParaRPr/>
          </a:p>
        </p:txBody>
      </p:sp>
      <p:sp>
        <p:nvSpPr>
          <p:cNvPr id="190" name="Google Shape;190;p25"/>
          <p:cNvSpPr/>
          <p:nvPr/>
        </p:nvSpPr>
        <p:spPr>
          <a:xfrm>
            <a:off x="1674525" y="3359775"/>
            <a:ext cx="215700" cy="4155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2722150" y="3359775"/>
            <a:ext cx="215700" cy="4155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3897675" y="3359775"/>
            <a:ext cx="215700" cy="4155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5039750" y="3391775"/>
            <a:ext cx="215700" cy="4155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6181825" y="3359775"/>
            <a:ext cx="215700" cy="4155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5" name="Google Shape;195;p25"/>
          <p:cNvSpPr/>
          <p:nvPr/>
        </p:nvSpPr>
        <p:spPr>
          <a:xfrm>
            <a:off x="2214075" y="2898100"/>
            <a:ext cx="263700" cy="247800"/>
          </a:xfrm>
          <a:prstGeom prst="mathPlus">
            <a:avLst>
              <a:gd name="adj1" fmla="val 2352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6" name="Google Shape;196;p25"/>
          <p:cNvSpPr/>
          <p:nvPr/>
        </p:nvSpPr>
        <p:spPr>
          <a:xfrm>
            <a:off x="3272200" y="2918050"/>
            <a:ext cx="351600" cy="20790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7" name="Google Shape;197;p25"/>
          <p:cNvSpPr/>
          <p:nvPr/>
        </p:nvSpPr>
        <p:spPr>
          <a:xfrm>
            <a:off x="2542200" y="4443475"/>
            <a:ext cx="703500" cy="2079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3-1</a:t>
            </a:r>
            <a:endParaRPr/>
          </a:p>
        </p:txBody>
      </p:sp>
      <p:sp>
        <p:nvSpPr>
          <p:cNvPr id="198" name="Google Shape;198;p25"/>
          <p:cNvSpPr/>
          <p:nvPr/>
        </p:nvSpPr>
        <p:spPr>
          <a:xfrm>
            <a:off x="1395050" y="4451625"/>
            <a:ext cx="703500" cy="2079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3-2</a:t>
            </a:r>
            <a:endParaRPr/>
          </a:p>
        </p:txBody>
      </p:sp>
      <p:sp>
        <p:nvSpPr>
          <p:cNvPr id="199" name="Google Shape;199;p25"/>
          <p:cNvSpPr/>
          <p:nvPr/>
        </p:nvSpPr>
        <p:spPr>
          <a:xfrm rot="-5400000">
            <a:off x="1693275" y="4231675"/>
            <a:ext cx="178200" cy="14400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/>
          <p:nvPr/>
        </p:nvSpPr>
        <p:spPr>
          <a:xfrm rot="-5400000">
            <a:off x="2808750" y="4227600"/>
            <a:ext cx="170400" cy="14400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5"/>
          <p:cNvSpPr/>
          <p:nvPr/>
        </p:nvSpPr>
        <p:spPr>
          <a:xfrm rot="-5400000">
            <a:off x="3924375" y="4223650"/>
            <a:ext cx="162300" cy="14400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5"/>
          <p:cNvSpPr/>
          <p:nvPr/>
        </p:nvSpPr>
        <p:spPr>
          <a:xfrm>
            <a:off x="3689350" y="4435575"/>
            <a:ext cx="703500" cy="2079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4-1</a:t>
            </a:r>
            <a:endParaRPr/>
          </a:p>
        </p:txBody>
      </p:sp>
      <p:sp>
        <p:nvSpPr>
          <p:cNvPr id="203" name="Google Shape;203;p25"/>
          <p:cNvSpPr/>
          <p:nvPr/>
        </p:nvSpPr>
        <p:spPr>
          <a:xfrm>
            <a:off x="2542200" y="4876925"/>
            <a:ext cx="703500" cy="2079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4-2</a:t>
            </a:r>
            <a:endParaRPr/>
          </a:p>
        </p:txBody>
      </p:sp>
      <p:sp>
        <p:nvSpPr>
          <p:cNvPr id="204" name="Google Shape;204;p25"/>
          <p:cNvSpPr/>
          <p:nvPr/>
        </p:nvSpPr>
        <p:spPr>
          <a:xfrm rot="-5400000">
            <a:off x="3924375" y="4711400"/>
            <a:ext cx="162300" cy="14400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5"/>
          <p:cNvSpPr/>
          <p:nvPr/>
        </p:nvSpPr>
        <p:spPr>
          <a:xfrm rot="-5400000">
            <a:off x="5094425" y="4231675"/>
            <a:ext cx="162300" cy="14400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5"/>
          <p:cNvSpPr/>
          <p:nvPr/>
        </p:nvSpPr>
        <p:spPr>
          <a:xfrm>
            <a:off x="3653775" y="4876925"/>
            <a:ext cx="703500" cy="2079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5-2</a:t>
            </a:r>
            <a:endParaRPr/>
          </a:p>
        </p:txBody>
      </p:sp>
      <p:sp>
        <p:nvSpPr>
          <p:cNvPr id="207" name="Google Shape;207;p25"/>
          <p:cNvSpPr/>
          <p:nvPr/>
        </p:nvSpPr>
        <p:spPr>
          <a:xfrm>
            <a:off x="4836500" y="4435575"/>
            <a:ext cx="703500" cy="2079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5-1</a:t>
            </a:r>
            <a:endParaRPr/>
          </a:p>
        </p:txBody>
      </p:sp>
      <p:sp>
        <p:nvSpPr>
          <p:cNvPr id="208" name="Google Shape;208;p25"/>
          <p:cNvSpPr/>
          <p:nvPr/>
        </p:nvSpPr>
        <p:spPr>
          <a:xfrm rot="-5400000">
            <a:off x="2812800" y="4719200"/>
            <a:ext cx="162300" cy="14400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2537</Words>
  <Application>Microsoft Office PowerPoint</Application>
  <PresentationFormat>On-screen Show (16:9)</PresentationFormat>
  <Paragraphs>1002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Cambria</vt:lpstr>
      <vt:lpstr>Consolas</vt:lpstr>
      <vt:lpstr>Noto Sans Symbols</vt:lpstr>
      <vt:lpstr>Master</vt:lpstr>
      <vt:lpstr>Master</vt:lpstr>
      <vt:lpstr>Рекурсия, пълно изчерпване и търсене с връщане назад</vt:lpstr>
      <vt:lpstr>Съдържание</vt:lpstr>
      <vt:lpstr>Какво е рекурсия?</vt:lpstr>
      <vt:lpstr>Какво е рекурсия?</vt:lpstr>
      <vt:lpstr>Видове рекурсия</vt:lpstr>
      <vt:lpstr>Редица на Фибоначи</vt:lpstr>
      <vt:lpstr>Редица на Фибоначи</vt:lpstr>
      <vt:lpstr>Редица на Фибоначи - етапи на изграждане на рекурсивно решение</vt:lpstr>
      <vt:lpstr>Редица на Фибоначи - етапи на изграждане на рекурсивно решение</vt:lpstr>
      <vt:lpstr>Редица на Фибоначи - етапи на изграждане на рекурсивно решение</vt:lpstr>
      <vt:lpstr>Редица на Фибоначи - механизъм на действие</vt:lpstr>
      <vt:lpstr>Редица на Фибоначи - механизъм на действие</vt:lpstr>
      <vt:lpstr>Редица на Фибоначи - механизъм на действие</vt:lpstr>
      <vt:lpstr>Редица на Фибоначи - механизъм на действие</vt:lpstr>
      <vt:lpstr>Редица на Фибоначи - механизъм на действие</vt:lpstr>
      <vt:lpstr>Редица на Фибоначи - механизъм на действие</vt:lpstr>
      <vt:lpstr>Редица на Фибоначи - механизъм на действие</vt:lpstr>
      <vt:lpstr>Редица на Фибоначи - решение</vt:lpstr>
      <vt:lpstr>Намиране на  най-голям общ делител</vt:lpstr>
      <vt:lpstr>НОД</vt:lpstr>
      <vt:lpstr>НОД. Алгоритъм на Евклид с изваждане - алгоритъм</vt:lpstr>
      <vt:lpstr>НОД. Алгоритъм на Евклид с изваждане</vt:lpstr>
      <vt:lpstr>НОД. Алгоритъм на Евклид с деление - алгоритъм</vt:lpstr>
      <vt:lpstr>НОД. Алгоритъм на Евклид с деление</vt:lpstr>
      <vt:lpstr>Намиране на  най-малко общо кратно</vt:lpstr>
      <vt:lpstr>НОК</vt:lpstr>
      <vt:lpstr>Backtracking</vt:lpstr>
      <vt:lpstr>Какво е backtracking?</vt:lpstr>
      <vt:lpstr>Backtracking</vt:lpstr>
      <vt:lpstr>Backtracking - алгоритъм</vt:lpstr>
      <vt:lpstr>Задача за осемте царици</vt:lpstr>
      <vt:lpstr>Задача за осемте царици</vt:lpstr>
      <vt:lpstr>Задача за осемте царици</vt:lpstr>
      <vt:lpstr>Задача за осемте царици</vt:lpstr>
      <vt:lpstr>Задача за осемте царици</vt:lpstr>
      <vt:lpstr>Задача за осемте царици</vt:lpstr>
      <vt:lpstr>Задача за осемте царици</vt:lpstr>
      <vt:lpstr>Задача за осемте царици</vt:lpstr>
      <vt:lpstr>Задача за осемте царици</vt:lpstr>
      <vt:lpstr>Задача за осемте царици</vt:lpstr>
      <vt:lpstr>Задача за осемте царици</vt:lpstr>
      <vt:lpstr>Задача за осемте царици</vt:lpstr>
      <vt:lpstr>Задача за осемте царици</vt:lpstr>
      <vt:lpstr>Задача за осемте царици</vt:lpstr>
      <vt:lpstr>Задача за осемте царици</vt:lpstr>
      <vt:lpstr>Обобщение</vt:lpstr>
      <vt:lpstr>Обобщение</vt:lpstr>
      <vt:lpstr>PowerPoint Presentation</vt:lpstr>
      <vt:lpstr>Лиценз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Рекурсия, пълно изчерпване и търсене с връщане назад</dc:title>
  <cp:lastModifiedBy>Никола Вълчанов</cp:lastModifiedBy>
  <cp:revision>3</cp:revision>
  <dcterms:modified xsi:type="dcterms:W3CDTF">2019-08-26T09:51:35Z</dcterms:modified>
</cp:coreProperties>
</file>