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9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5f6f1e2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5f6f1e2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e6f09e22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e6f09e22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ea85f3607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ea85f3607_2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ea85f3607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ea85f3607_2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ea85f3607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ea85f3607_2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d5f6f1d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d5f6f1d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ea85f3607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ea85f3607_2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ea85f3607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ea85f3607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ea85f3607_2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ea85f3607_2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ea85f3607_2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ea85f3607_2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d5f6f1d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d5f6f1d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e6f09e2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e6f09e2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ea85f3607_2_46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5ea85f3607_2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ea85f3607_2_48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5ea85f3607_2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ea85f3607_2_51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5ea85f3607_2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ea85f3607_2_54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5ea85f3607_2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ea85f3607_2_56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g5ea85f3607_2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ea85f3607_2_59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5ea85f3607_2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ea85f3607_2_61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5ea85f3607_2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5ea85f3607_2_64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5ea85f3607_2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ea85f3607_2_67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5ea85f3607_2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5ea85f3607_2_69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5ea85f3607_2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ea85f360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ea85f3607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5ea85f3607_2_72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5ea85f3607_2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ea85f3607_2_74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5ea85f3607_2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5ea85f3607_2_77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g5ea85f3607_2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5ea85f3607_2_80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ea85f3607_2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5ea85f3607_2_82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g5ea85f3607_2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5ea85f3607_2_85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5ea85f3607_2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5ea85f3607_2_87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g5ea85f3607_2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5ea85f3607_2_90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g5ea85f3607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ea85f3607_4_6:notes"/>
          <p:cNvSpPr txBox="1">
            <a:spLocks noGrp="1"/>
          </p:cNvSpPr>
          <p:nvPr>
            <p:ph type="ftr" idx="11"/>
          </p:nvPr>
        </p:nvSpPr>
        <p:spPr>
          <a:xfrm>
            <a:off x="-1" y="8747999"/>
            <a:ext cx="6309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(c) 2005 National Academy for Software Development - http://academy.devbg.org. All rights reserved. Unauthorized copying or re-distribution is strictly prohibited.*</a:t>
            </a:r>
            <a:endParaRPr/>
          </a:p>
        </p:txBody>
      </p:sp>
      <p:sp>
        <p:nvSpPr>
          <p:cNvPr id="958" name="Google Shape;958;g5ea85f3607_4_6:notes"/>
          <p:cNvSpPr txBox="1">
            <a:spLocks noGrp="1"/>
          </p:cNvSpPr>
          <p:nvPr>
            <p:ph type="sldNum" idx="12"/>
          </p:nvPr>
        </p:nvSpPr>
        <p:spPr>
          <a:xfrm>
            <a:off x="6308999" y="8747999"/>
            <a:ext cx="54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r>
              <a:rPr lang="en"/>
              <a:t>##</a:t>
            </a:r>
            <a:endParaRPr/>
          </a:p>
        </p:txBody>
      </p:sp>
      <p:sp>
        <p:nvSpPr>
          <p:cNvPr id="959" name="Google Shape;959;g5ea85f3607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0" name="Google Shape;960;g5ea85f3607_4_6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5ea85f3607_4_34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5ea85f3607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ea85f3607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ea85f3607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5ea85f3607_4_9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g5ea85f3607_4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5ea85f3607_4_13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g5ea85f3607_4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5ea85f3607_4_15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g5ea85f3607_4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ea85f3607_4_18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g5ea85f3607_4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5ea85f3607_4_22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g5ea85f3607_4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5ea85f3607_4_25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g5ea85f3607_4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5ea85f3607_4_28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g5ea85f3607_4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ea85f3607_4_32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g5ea85f3607_4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5ea85f3607_4_36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g5ea85f3607_4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5ea85f3607_4_39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g5ea85f3607_4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ea85f3607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ea85f3607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5ea85f3607_4_43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g5ea85f3607_4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5ea85f3607_4_482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g5ea85f3607_4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ea85f3607_4_532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g5ea85f3607_4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5ea85f3607_4_582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g5ea85f3607_4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5ea85f3607_4_632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g5ea85f3607_4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ea85f3607_4_68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g5ea85f3607_4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5ea85f3607_4_752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g5ea85f3607_4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5ea85f3607_4_82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g5ea85f3607_4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5ea85f3607_4_896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g5ea85f3607_4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ea85f3607_4_97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g5ea85f3607_4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ea85f3607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ea85f3607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5ea85f3607_4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5ea85f3607_4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5ea85f3607_4_1123:notes"/>
          <p:cNvSpPr txBox="1">
            <a:spLocks noGrp="1"/>
          </p:cNvSpPr>
          <p:nvPr>
            <p:ph type="ftr" idx="11"/>
          </p:nvPr>
        </p:nvSpPr>
        <p:spPr>
          <a:xfrm>
            <a:off x="-1" y="8747999"/>
            <a:ext cx="6309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(c) 2005 National Academy for Software Development - http://academy.devbg.org. All rights reserved. Unauthorized copying or re-distribution is strictly prohibited.*</a:t>
            </a:r>
            <a:endParaRPr/>
          </a:p>
        </p:txBody>
      </p:sp>
      <p:sp>
        <p:nvSpPr>
          <p:cNvPr id="1952" name="Google Shape;1952;g5ea85f3607_4_1123:notes"/>
          <p:cNvSpPr txBox="1">
            <a:spLocks noGrp="1"/>
          </p:cNvSpPr>
          <p:nvPr>
            <p:ph type="sldNum" idx="12"/>
          </p:nvPr>
        </p:nvSpPr>
        <p:spPr>
          <a:xfrm>
            <a:off x="6308999" y="8747999"/>
            <a:ext cx="54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r>
              <a:rPr lang="en"/>
              <a:t>##</a:t>
            </a:r>
            <a:endParaRPr/>
          </a:p>
        </p:txBody>
      </p:sp>
      <p:sp>
        <p:nvSpPr>
          <p:cNvPr id="1953" name="Google Shape;1953;g5ea85f3607_4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4" name="Google Shape;1954;g5ea85f3607_4_112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5eab2fd98f_0_26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g5eab2fd98f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5ea85f3607_4_124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g5ea85f3607_4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5eab2fd98f_0_25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g5eab2fd98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5ea85f3607_4_126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g5ea85f3607_4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5eab2fd98f_0_27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g5eab2fd98f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5eab2fd98f_0_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g5eab2fd9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5eab2fd98f_0_1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g5eab2fd9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5eab2fd98f_0_36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g5eab2fd98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d5f6f1d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d5f6f1d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5eab2fd98f_0_5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g5eab2fd98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5eab2fd98f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5eab2fd98f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5eab2fd98f_0_11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g5eab2fd98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5eab2fd98f_0_13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g5eab2fd98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5eab2fd98f_0_152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g5eab2fd98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5eab2fd98f_0_171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g5eab2fd98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5eab2fd98f_0_18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</a:t>
            </a:r>
            <a:endParaRPr/>
          </a:p>
        </p:txBody>
      </p:sp>
      <p:sp>
        <p:nvSpPr>
          <p:cNvPr id="2181" name="Google Shape;2181;g5eab2fd98f_0_185:notes"/>
          <p:cNvSpPr txBox="1">
            <a:spLocks noGrp="1"/>
          </p:cNvSpPr>
          <p:nvPr>
            <p:ph type="ftr" idx="11"/>
          </p:nvPr>
        </p:nvSpPr>
        <p:spPr>
          <a:xfrm>
            <a:off x="-1" y="8747999"/>
            <a:ext cx="6309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(c) 2007 National Academy for Software Development - http://academy.devbg.org. All rights reserved. Unauthorized copying or re-distribution is strictly prohibited.*</a:t>
            </a:r>
            <a:endParaRPr/>
          </a:p>
        </p:txBody>
      </p:sp>
      <p:sp>
        <p:nvSpPr>
          <p:cNvPr id="2182" name="Google Shape;2182;g5eab2fd98f_0_185:notes"/>
          <p:cNvSpPr txBox="1">
            <a:spLocks noGrp="1"/>
          </p:cNvSpPr>
          <p:nvPr>
            <p:ph type="sldNum" idx="12"/>
          </p:nvPr>
        </p:nvSpPr>
        <p:spPr>
          <a:xfrm>
            <a:off x="6308999" y="8747999"/>
            <a:ext cx="54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r>
              <a:rPr lang="en"/>
              <a:t>##</a:t>
            </a:r>
            <a:endParaRPr/>
          </a:p>
        </p:txBody>
      </p:sp>
      <p:sp>
        <p:nvSpPr>
          <p:cNvPr id="2183" name="Google Shape;2183;g5eab2fd98f_0_185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4" name="Google Shape;2184;g5eab2fd98f_0_185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5eab2fd98f_0_28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g5eab2fd98f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5eab2fd98f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5eab2fd98f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5eab2fd98f_0_37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g5eab2fd98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e6f09e220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e6f09e220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5eab2fd98f_0_384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5eab2fd98f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5eab2fd98f_0_42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g5eab2fd98f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5eab2fd98f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5" name="Google Shape;2295;g5eab2fd98f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g5eab2fd98f_0_62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g5eab2fd98f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5eab2fd98f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5eab2fd98f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5e6f09e22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5e6f09e22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5e6f09e22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5e6f09e22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5fe074b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5fe074b4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ea85f3607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ea85f3607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://judge.softuni.bg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hyperlink" Target="http://forum.softuni.bg/" TargetMode="External"/><Relationship Id="rId12" Type="http://schemas.openxmlformats.org/officeDocument/2006/relationships/hyperlink" Target="http://www.introprogramming.info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nakov.com/" TargetMode="External"/><Relationship Id="rId11" Type="http://schemas.openxmlformats.org/officeDocument/2006/relationships/hyperlink" Target="http://www.youtube.com/SoftwareUniversity" TargetMode="External"/><Relationship Id="rId5" Type="http://schemas.openxmlformats.org/officeDocument/2006/relationships/hyperlink" Target="http://softuni.org/" TargetMode="External"/><Relationship Id="rId10" Type="http://schemas.openxmlformats.org/officeDocument/2006/relationships/hyperlink" Target="https://twitter.com/softunibg" TargetMode="External"/><Relationship Id="rId4" Type="http://schemas.openxmlformats.org/officeDocument/2006/relationships/hyperlink" Target="http://softuni.bg/" TargetMode="External"/><Relationship Id="rId9" Type="http://schemas.openxmlformats.org/officeDocument/2006/relationships/hyperlink" Target="https://www.facebook.com/SoftwareUniversity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ctrTitle"/>
          </p:nvPr>
        </p:nvSpPr>
        <p:spPr>
          <a:xfrm>
            <a:off x="3275663" y="235726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570458" y="3123062"/>
            <a:ext cx="2391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5"/>
          </p:nvPr>
        </p:nvSpPr>
        <p:spPr>
          <a:xfrm>
            <a:off x="570458" y="3758753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dt" idx="10"/>
          </p:nvPr>
        </p:nvSpPr>
        <p:spPr>
          <a:xfrm>
            <a:off x="141647" y="4893751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ftr" idx="11"/>
          </p:nvPr>
        </p:nvSpPr>
        <p:spPr>
          <a:xfrm>
            <a:off x="1061085" y="4893751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677068" y="4893751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079" y="171450"/>
            <a:ext cx="1631644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079" y="171450"/>
            <a:ext cx="1631644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147337" y="4800601"/>
            <a:ext cx="78639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731" y="195750"/>
            <a:ext cx="1537599" cy="503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>
            <a:hlinkClick r:id="rId4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28" name="Google Shape;128;p21">
            <a:hlinkClick r:id="rId5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29" name="Google Shape;129;p21">
            <a:hlinkClick r:id="rId6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30" name="Google Shape;130;p21">
            <a:hlinkClick r:id="rId7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31" name="Google Shape;131;p21">
            <a:hlinkClick r:id="rId8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32" name="Google Shape;132;p21">
            <a:hlinkClick r:id="rId9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33" name="Google Shape;133;p21">
            <a:hlinkClick r:id="rId10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34" name="Google Shape;134;p21">
            <a:hlinkClick r:id="rId11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35" name="Google Shape;135;p21">
            <a:hlinkClick r:id="rId12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632286">
            <a:off x="342857" y="1803844"/>
            <a:ext cx="1754208" cy="179662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dt" idx="10"/>
          </p:nvPr>
        </p:nvSpPr>
        <p:spPr>
          <a:xfrm>
            <a:off x="141647" y="4893751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ftr" idx="11"/>
          </p:nvPr>
        </p:nvSpPr>
        <p:spPr>
          <a:xfrm>
            <a:off x="1061085" y="4893751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677068" y="4893751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142847" y="863342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-tree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cs.usfca.edu/~galles/visualization/BTre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Дървовидни структури от данни и алгоритми върху тях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23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 title="CC-BY-NC-SA Licen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Двоични дървета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5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Възлите на двоичните дървета имат по не повече от две разклонения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Двоични дървета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Няма правила за подредба на елементите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Наредени (сортирани) двоични дървета (правила за подредба на възлите)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Двоични дървета за търсене (частен случай на сортирани дървета):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Лявото разклонение на всеки възел има по-малка стойност от стойността на възела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Дясното разклонение на всеки възел има по-голяма стойност от стойността на възела.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Двоични дървета</a:t>
            </a:r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Реализация</a:t>
            </a:r>
            <a:endParaRPr/>
          </a:p>
        </p:txBody>
      </p:sp>
      <p:pic>
        <p:nvPicPr>
          <p:cNvPr id="345" name="Google Shape;3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850" y="1469600"/>
            <a:ext cx="2204300" cy="22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Рекурсивна дефиниция на дървета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1" name="Google Shape;35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5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Рекурсивна дефиниция на дървета: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Всеки възел е дърво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Възлите имат 0 или много деца, които също са дървета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2" name="Google Shape;352;p34"/>
          <p:cNvSpPr/>
          <p:nvPr/>
        </p:nvSpPr>
        <p:spPr>
          <a:xfrm>
            <a:off x="540297" y="2519873"/>
            <a:ext cx="8093400" cy="24780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class </a:t>
            </a:r>
            <a:r>
              <a:rPr lang="en" sz="24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Tree&lt;T&gt;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private </a:t>
            </a:r>
            <a:r>
              <a:rPr lang="en" sz="24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T value</a:t>
            </a: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private </a:t>
            </a:r>
            <a:r>
              <a:rPr lang="en" sz="24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IList&lt;Tree&lt;T&gt;&gt; children</a:t>
            </a: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…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lang="en" sz="24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p34"/>
          <p:cNvSpPr/>
          <p:nvPr/>
        </p:nvSpPr>
        <p:spPr>
          <a:xfrm>
            <a:off x="4170340" y="2974360"/>
            <a:ext cx="1427700" cy="629100"/>
          </a:xfrm>
          <a:prstGeom prst="wedgeRoundRectCallout">
            <a:avLst>
              <a:gd name="adj1" fmla="val -66076"/>
              <a:gd name="adj2" fmla="val 4820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Стойността на възела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6193654" y="4255700"/>
            <a:ext cx="2328900" cy="624600"/>
          </a:xfrm>
          <a:prstGeom prst="wedgeRoundRectCallout">
            <a:avLst>
              <a:gd name="adj1" fmla="val -62418"/>
              <a:gd name="adj2" fmla="val -539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Списък с възли - деца (поддървета)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Структурата Tree&lt;T&gt; - Пример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0" name="Google Shape;360;p35"/>
          <p:cNvSpPr/>
          <p:nvPr/>
        </p:nvSpPr>
        <p:spPr>
          <a:xfrm>
            <a:off x="5771381" y="2172644"/>
            <a:ext cx="1855500" cy="437700"/>
          </a:xfrm>
          <a:prstGeom prst="wedgeRoundRectCallout">
            <a:avLst>
              <a:gd name="adj1" fmla="val -71648"/>
              <a:gd name="adj2" fmla="val -2864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Tree&lt;int&gt;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61" name="Google Shape;361;p35"/>
          <p:cNvGrpSpPr/>
          <p:nvPr/>
        </p:nvGrpSpPr>
        <p:grpSpPr>
          <a:xfrm>
            <a:off x="235249" y="1945361"/>
            <a:ext cx="8616909" cy="2994670"/>
            <a:chOff x="582697" y="2359762"/>
            <a:chExt cx="10969967" cy="3812438"/>
          </a:xfrm>
        </p:grpSpPr>
        <p:grpSp>
          <p:nvGrpSpPr>
            <p:cNvPr id="362" name="Google Shape;362;p35"/>
            <p:cNvGrpSpPr/>
            <p:nvPr/>
          </p:nvGrpSpPr>
          <p:grpSpPr>
            <a:xfrm>
              <a:off x="4544065" y="2359762"/>
              <a:ext cx="2336216" cy="525285"/>
              <a:chOff x="3048000" y="1371600"/>
              <a:chExt cx="1752600" cy="381000"/>
            </a:xfrm>
          </p:grpSpPr>
          <p:sp>
            <p:nvSpPr>
              <p:cNvPr id="363" name="Google Shape;363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7</a:t>
                </a:r>
                <a:endParaRPr/>
              </a:p>
            </p:txBody>
          </p:sp>
          <p:sp>
            <p:nvSpPr>
              <p:cNvPr id="364" name="Google Shape;364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65" name="Google Shape;365;p35"/>
            <p:cNvGrpSpPr/>
            <p:nvPr/>
          </p:nvGrpSpPr>
          <p:grpSpPr>
            <a:xfrm>
              <a:off x="1598432" y="3581400"/>
              <a:ext cx="2336216" cy="533400"/>
              <a:chOff x="3048000" y="1371600"/>
              <a:chExt cx="1752600" cy="381000"/>
            </a:xfrm>
          </p:grpSpPr>
          <p:sp>
            <p:nvSpPr>
              <p:cNvPr id="366" name="Google Shape;366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19</a:t>
                </a:r>
                <a:endParaRPr/>
              </a:p>
            </p:txBody>
          </p:sp>
          <p:sp>
            <p:nvSpPr>
              <p:cNvPr id="367" name="Google Shape;367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68" name="Google Shape;368;p35"/>
            <p:cNvGrpSpPr/>
            <p:nvPr/>
          </p:nvGrpSpPr>
          <p:grpSpPr>
            <a:xfrm>
              <a:off x="4544065" y="3581400"/>
              <a:ext cx="2336216" cy="533400"/>
              <a:chOff x="3048000" y="1371600"/>
              <a:chExt cx="1752600" cy="381000"/>
            </a:xfrm>
          </p:grpSpPr>
          <p:sp>
            <p:nvSpPr>
              <p:cNvPr id="369" name="Google Shape;369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21</a:t>
                </a:r>
                <a:endParaRPr/>
              </a:p>
            </p:txBody>
          </p:sp>
          <p:sp>
            <p:nvSpPr>
              <p:cNvPr id="370" name="Google Shape;370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71" name="Google Shape;371;p35"/>
            <p:cNvGrpSpPr/>
            <p:nvPr/>
          </p:nvGrpSpPr>
          <p:grpSpPr>
            <a:xfrm>
              <a:off x="7489698" y="3581400"/>
              <a:ext cx="2336216" cy="533400"/>
              <a:chOff x="3048000" y="1371600"/>
              <a:chExt cx="1752600" cy="381000"/>
            </a:xfrm>
          </p:grpSpPr>
          <p:sp>
            <p:nvSpPr>
              <p:cNvPr id="372" name="Google Shape;372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14</a:t>
                </a:r>
                <a:endParaRPr/>
              </a:p>
            </p:txBody>
          </p:sp>
          <p:sp>
            <p:nvSpPr>
              <p:cNvPr id="373" name="Google Shape;373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374" name="Google Shape;374;p35"/>
            <p:cNvCxnSpPr/>
            <p:nvPr/>
          </p:nvCxnSpPr>
          <p:spPr>
            <a:xfrm flipH="1">
              <a:off x="3934712" y="2885025"/>
              <a:ext cx="1626300" cy="8136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75" name="Google Shape;375;p35"/>
            <p:cNvCxnSpPr>
              <a:stCxn id="364" idx="2"/>
            </p:cNvCxnSpPr>
            <p:nvPr/>
          </p:nvCxnSpPr>
          <p:spPr>
            <a:xfrm flipH="1">
              <a:off x="5940397" y="2885047"/>
              <a:ext cx="76500" cy="6963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76" name="Google Shape;376;p35"/>
            <p:cNvCxnSpPr/>
            <p:nvPr/>
          </p:nvCxnSpPr>
          <p:spPr>
            <a:xfrm>
              <a:off x="6399212" y="2885025"/>
              <a:ext cx="1090500" cy="8136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377" name="Google Shape;377;p35"/>
            <p:cNvGrpSpPr/>
            <p:nvPr/>
          </p:nvGrpSpPr>
          <p:grpSpPr>
            <a:xfrm>
              <a:off x="582697" y="4800600"/>
              <a:ext cx="2336216" cy="457200"/>
              <a:chOff x="3048000" y="1371600"/>
              <a:chExt cx="1752600" cy="381000"/>
            </a:xfrm>
          </p:grpSpPr>
          <p:sp>
            <p:nvSpPr>
              <p:cNvPr id="378" name="Google Shape;378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endParaRPr/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80" name="Google Shape;380;p35"/>
            <p:cNvGrpSpPr/>
            <p:nvPr/>
          </p:nvGrpSpPr>
          <p:grpSpPr>
            <a:xfrm>
              <a:off x="2004726" y="5638800"/>
              <a:ext cx="2336216" cy="533400"/>
              <a:chOff x="3048000" y="1371600"/>
              <a:chExt cx="1752600" cy="381000"/>
            </a:xfrm>
          </p:grpSpPr>
          <p:sp>
            <p:nvSpPr>
              <p:cNvPr id="381" name="Google Shape;381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12</a:t>
                </a:r>
                <a:endParaRPr/>
              </a:p>
            </p:txBody>
          </p:sp>
          <p:sp>
            <p:nvSpPr>
              <p:cNvPr id="382" name="Google Shape;382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83" name="Google Shape;383;p35"/>
            <p:cNvGrpSpPr/>
            <p:nvPr/>
          </p:nvGrpSpPr>
          <p:grpSpPr>
            <a:xfrm>
              <a:off x="3528329" y="4800600"/>
              <a:ext cx="2336216" cy="457200"/>
              <a:chOff x="3048000" y="1371600"/>
              <a:chExt cx="1752600" cy="381000"/>
            </a:xfrm>
          </p:grpSpPr>
          <p:sp>
            <p:nvSpPr>
              <p:cNvPr id="384" name="Google Shape;384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31</a:t>
                </a:r>
                <a:endParaRPr/>
              </a:p>
            </p:txBody>
          </p:sp>
          <p:sp>
            <p:nvSpPr>
              <p:cNvPr id="385" name="Google Shape;385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86" name="Google Shape;386;p35"/>
            <p:cNvGrpSpPr/>
            <p:nvPr/>
          </p:nvGrpSpPr>
          <p:grpSpPr>
            <a:xfrm>
              <a:off x="6475455" y="4800600"/>
              <a:ext cx="2336216" cy="457200"/>
              <a:chOff x="3048000" y="1371600"/>
              <a:chExt cx="1752600" cy="381000"/>
            </a:xfrm>
          </p:grpSpPr>
          <p:sp>
            <p:nvSpPr>
              <p:cNvPr id="387" name="Google Shape;387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23</a:t>
                </a:r>
                <a:endParaRPr/>
              </a:p>
            </p:txBody>
          </p:sp>
          <p:sp>
            <p:nvSpPr>
              <p:cNvPr id="388" name="Google Shape;388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389" name="Google Shape;389;p35"/>
            <p:cNvGrpSpPr/>
            <p:nvPr/>
          </p:nvGrpSpPr>
          <p:grpSpPr>
            <a:xfrm>
              <a:off x="9216448" y="4800600"/>
              <a:ext cx="2336216" cy="457200"/>
              <a:chOff x="3048000" y="1371600"/>
              <a:chExt cx="1752600" cy="381000"/>
            </a:xfrm>
          </p:grpSpPr>
          <p:sp>
            <p:nvSpPr>
              <p:cNvPr id="390" name="Google Shape;390;p35"/>
              <p:cNvSpPr/>
              <p:nvPr/>
            </p:nvSpPr>
            <p:spPr>
              <a:xfrm>
                <a:off x="3048000" y="1371600"/>
                <a:ext cx="4572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6</a:t>
                </a:r>
                <a:endParaRPr/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3505200" y="1371600"/>
                <a:ext cx="1295400" cy="381000"/>
              </a:xfrm>
              <a:prstGeom prst="rect">
                <a:avLst/>
              </a:prstGeom>
              <a:solidFill>
                <a:srgbClr val="EBC6A3">
                  <a:alpha val="29800"/>
                </a:srgbClr>
              </a:solidFill>
              <a:ln w="3810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b="1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children</a:t>
                </a:r>
                <a:endParaRPr sz="15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392" name="Google Shape;392;p35"/>
            <p:cNvCxnSpPr/>
            <p:nvPr/>
          </p:nvCxnSpPr>
          <p:spPr>
            <a:xfrm flipH="1">
              <a:off x="8380412" y="4114800"/>
              <a:ext cx="152400" cy="6858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93" name="Google Shape;393;p35"/>
            <p:cNvCxnSpPr>
              <a:endCxn id="390" idx="0"/>
            </p:cNvCxnSpPr>
            <p:nvPr/>
          </p:nvCxnSpPr>
          <p:spPr>
            <a:xfrm>
              <a:off x="9371172" y="4114800"/>
              <a:ext cx="150000" cy="6858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94" name="Google Shape;394;p35"/>
            <p:cNvCxnSpPr/>
            <p:nvPr/>
          </p:nvCxnSpPr>
          <p:spPr>
            <a:xfrm flipH="1">
              <a:off x="2513024" y="4114800"/>
              <a:ext cx="101100" cy="6858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95" name="Google Shape;395;p35"/>
            <p:cNvCxnSpPr/>
            <p:nvPr/>
          </p:nvCxnSpPr>
          <p:spPr>
            <a:xfrm>
              <a:off x="3198812" y="4114800"/>
              <a:ext cx="76200" cy="15240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96" name="Google Shape;396;p35"/>
            <p:cNvCxnSpPr>
              <a:endCxn id="384" idx="0"/>
            </p:cNvCxnSpPr>
            <p:nvPr/>
          </p:nvCxnSpPr>
          <p:spPr>
            <a:xfrm>
              <a:off x="3655753" y="4114800"/>
              <a:ext cx="177300" cy="685800"/>
            </a:xfrm>
            <a:prstGeom prst="straightConnector1">
              <a:avLst/>
            </a:prstGeom>
            <a:noFill/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397" name="Google Shape;397;p35"/>
          <p:cNvSpPr/>
          <p:nvPr/>
        </p:nvSpPr>
        <p:spPr>
          <a:xfrm>
            <a:off x="1202114" y="1770152"/>
            <a:ext cx="1755300" cy="437700"/>
          </a:xfrm>
          <a:prstGeom prst="wedgeRoundRectCallout">
            <a:avLst>
              <a:gd name="adj1" fmla="val 77529"/>
              <a:gd name="adj2" fmla="val 3582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 value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4706974" y="1466025"/>
            <a:ext cx="4221300" cy="437700"/>
          </a:xfrm>
          <a:prstGeom prst="wedgeRoundRectCallout">
            <a:avLst>
              <a:gd name="adj1" fmla="val -54493"/>
              <a:gd name="adj2" fmla="val 5348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IList&lt;Tree&lt;int&gt;&gt; children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Задача: Реализирайте възел на дърво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4" name="Google Shape;40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Създайте рекурсивно дефинирана структура описваща дърво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311700" y="2128075"/>
            <a:ext cx="8721900" cy="29085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Tree&lt;int&gt; tree =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new Tree&lt;int&gt;(7,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new Tree&lt;int&gt;(19,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Tree&lt;int&gt;(1),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Tree&lt;int&gt;(12),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Tree&lt;int&gt;(31)),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new Tree&lt;int&gt;(21),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new Tree&lt;int&gt;(14,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Tree&lt;int&gt;(23),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Tree&lt;int&gt;(6))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06" name="Google Shape;406;p36"/>
          <p:cNvGrpSpPr/>
          <p:nvPr/>
        </p:nvGrpSpPr>
        <p:grpSpPr>
          <a:xfrm>
            <a:off x="4945937" y="2417109"/>
            <a:ext cx="3771376" cy="2365617"/>
            <a:chOff x="4114800" y="2007160"/>
            <a:chExt cx="3677598" cy="3044552"/>
          </a:xfrm>
        </p:grpSpPr>
        <p:sp>
          <p:nvSpPr>
            <p:cNvPr id="407" name="Google Shape;407;p36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12" name="Google Shape;412;p36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3" name="Google Shape;413;p36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4" name="Google Shape;414;p36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5" name="Google Shape;415;p36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6" name="Google Shape;416;p36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17" name="Google Shape;417;p36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8" name="Google Shape;418;p36"/>
            <p:cNvSpPr/>
            <p:nvPr/>
          </p:nvSpPr>
          <p:spPr>
            <a:xfrm>
              <a:off x="5637674" y="4477946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20" name="Google Shape;420;p36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1" name="Google Shape;421;p36"/>
            <p:cNvCxnSpPr/>
            <p:nvPr/>
          </p:nvCxnSpPr>
          <p:spPr>
            <a:xfrm>
              <a:off x="5340698" y="3774833"/>
              <a:ext cx="462300" cy="7110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2" name="Google Shape;422;p36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23" name="Google Shape;423;p36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Задача: Отпечатайте елементите на дърво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Google Shape;42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75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Отпечатайте на конзолата елементите на дърво с 2 интервала отместване за всяко следващо ниво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311700" y="2128075"/>
            <a:ext cx="8721900" cy="29085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Tree&lt;int&gt; tree =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new Tree&lt;int&gt;(7,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new Tree&lt;int&gt;(19,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Tree&lt;int&gt;(1),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Tree&lt;int&gt;(12),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Tree&lt;int&gt;(31)),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new Tree&lt;int&gt;(21),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new Tree&lt;int&gt;(14,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Tree&lt;int&gt;(23),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 new Tree&lt;int&gt;(6))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7965" y="2128075"/>
            <a:ext cx="1215634" cy="29085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Решение: Отпечатайте елементите на дърво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81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Рекурсивен алгоритъм за обхождане на елементите на дърво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311700" y="2128075"/>
            <a:ext cx="8721900" cy="29085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public class Tree&lt;T&gt;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…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public void </a:t>
            </a:r>
            <a:r>
              <a:rPr lang="en" sz="17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(int indent = 0)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Console.Write(new string(' ', 2 * indent));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Console.WriteLine(this.Value);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foreach (var child in this.Children)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7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child.Print</a:t>
            </a: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(indent + 1);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700"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39" name="Google Shape;43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7965" y="2128075"/>
            <a:ext cx="1215634" cy="29085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title"/>
          </p:nvPr>
        </p:nvSpPr>
        <p:spPr>
          <a:xfrm>
            <a:off x="100853" y="3714750"/>
            <a:ext cx="8955741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Обхождане на дървовидни структури</a:t>
            </a:r>
            <a:endParaRPr sz="3500" dirty="0"/>
          </a:p>
        </p:txBody>
      </p:sp>
      <p:sp>
        <p:nvSpPr>
          <p:cNvPr id="445" name="Google Shape;445;p39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Обхождане в ширина (BFS) и дълбочина (DFS)</a:t>
            </a:r>
            <a:endParaRPr sz="2800"/>
          </a:p>
        </p:txBody>
      </p:sp>
      <p:pic>
        <p:nvPicPr>
          <p:cNvPr id="446" name="Google Shape;4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393" y="1303574"/>
            <a:ext cx="2760358" cy="21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250" y="1285700"/>
            <a:ext cx="2668037" cy="215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9332">
            <a:off x="2835466" y="1025066"/>
            <a:ext cx="3072420" cy="2452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Обхождане на дървовидни структури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5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Обхождане на дърво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 представлява посещаването на всеки негов възел точно по веднъж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Последователността на обхождането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 може да варира, в зависимост от алгоритъма за обхождане: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▪"/>
            </a:pPr>
            <a:r>
              <a:rPr lang="en" sz="2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Обхождане в дълбочина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 (DFS):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Първо се посещават наследниците на възела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Стандартна реализация - чрез рекурсия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▪"/>
            </a:pPr>
            <a:r>
              <a:rPr lang="en" sz="2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Обхождане в ширина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 (BFS):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Първо се посещава най-близкия възел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Стандартна реализация - чрез опашка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Обхождане в дълбочина (DFS)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0" name="Google Shape;46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84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Обхождане в дълбочина 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2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DFS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) - за всеки възел: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Посещават се всички негови деца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▪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Ако възела няма деца или всички негови деца са вече обходени се обработва стойността му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237875" y="3130109"/>
            <a:ext cx="4233300" cy="17421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DFS (</a:t>
            </a:r>
            <a:r>
              <a:rPr lang="en" sz="1800" b="1" i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  for each child </a:t>
            </a:r>
            <a:r>
              <a:rPr lang="en" sz="1800" b="1" i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 of </a:t>
            </a:r>
            <a:r>
              <a:rPr lang="en" sz="1800" b="1" i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    DFS(</a:t>
            </a:r>
            <a:r>
              <a:rPr lang="en" sz="1800" b="1" i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  print </a:t>
            </a:r>
            <a:r>
              <a:rPr lang="en" sz="1800" b="1" i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CECD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62" name="Google Shape;462;p41"/>
          <p:cNvGrpSpPr/>
          <p:nvPr/>
        </p:nvGrpSpPr>
        <p:grpSpPr>
          <a:xfrm>
            <a:off x="4910581" y="2314633"/>
            <a:ext cx="4043676" cy="2732641"/>
            <a:chOff x="6462723" y="2389496"/>
            <a:chExt cx="4889572" cy="3782725"/>
          </a:xfrm>
        </p:grpSpPr>
        <p:sp>
          <p:nvSpPr>
            <p:cNvPr id="463" name="Google Shape;463;p41"/>
            <p:cNvSpPr/>
            <p:nvPr/>
          </p:nvSpPr>
          <p:spPr>
            <a:xfrm>
              <a:off x="8890142" y="2590800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10148142" y="4067971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7668073" y="4063883"/>
              <a:ext cx="7272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9659754" y="5478406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10620595" y="5479533"/>
              <a:ext cx="731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68" name="Google Shape;468;p41"/>
            <p:cNvCxnSpPr/>
            <p:nvPr/>
          </p:nvCxnSpPr>
          <p:spPr>
            <a:xfrm flipH="1">
              <a:off x="8219758" y="3203770"/>
              <a:ext cx="819600" cy="913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69" name="Google Shape;469;p41"/>
            <p:cNvCxnSpPr/>
            <p:nvPr/>
          </p:nvCxnSpPr>
          <p:spPr>
            <a:xfrm flipH="1">
              <a:off x="10119649" y="4718976"/>
              <a:ext cx="260400" cy="76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70" name="Google Shape;470;p41"/>
            <p:cNvCxnSpPr/>
            <p:nvPr/>
          </p:nvCxnSpPr>
          <p:spPr>
            <a:xfrm>
              <a:off x="10646918" y="4730783"/>
              <a:ext cx="285900" cy="73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71" name="Google Shape;471;p41"/>
            <p:cNvCxnSpPr/>
            <p:nvPr/>
          </p:nvCxnSpPr>
          <p:spPr>
            <a:xfrm>
              <a:off x="9471430" y="3203770"/>
              <a:ext cx="832500" cy="913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72" name="Google Shape;472;p41"/>
            <p:cNvSpPr/>
            <p:nvPr/>
          </p:nvSpPr>
          <p:spPr>
            <a:xfrm>
              <a:off x="8892159" y="4063695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73" name="Google Shape;473;p41"/>
            <p:cNvCxnSpPr/>
            <p:nvPr/>
          </p:nvCxnSpPr>
          <p:spPr>
            <a:xfrm flipH="1">
              <a:off x="9244893" y="3250998"/>
              <a:ext cx="10500" cy="789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74" name="Google Shape;474;p41"/>
            <p:cNvSpPr/>
            <p:nvPr/>
          </p:nvSpPr>
          <p:spPr>
            <a:xfrm>
              <a:off x="8627044" y="5507421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6701090" y="5503334"/>
              <a:ext cx="7272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76" name="Google Shape;476;p41"/>
            <p:cNvCxnSpPr/>
            <p:nvPr/>
          </p:nvCxnSpPr>
          <p:spPr>
            <a:xfrm flipH="1">
              <a:off x="7209433" y="4655021"/>
              <a:ext cx="575400" cy="862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77" name="Google Shape;477;p41"/>
            <p:cNvCxnSpPr/>
            <p:nvPr/>
          </p:nvCxnSpPr>
          <p:spPr>
            <a:xfrm>
              <a:off x="8251463" y="4667816"/>
              <a:ext cx="597300" cy="826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78" name="Google Shape;478;p41"/>
            <p:cNvSpPr/>
            <p:nvPr/>
          </p:nvSpPr>
          <p:spPr>
            <a:xfrm>
              <a:off x="7666711" y="5503146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79" name="Google Shape;479;p41"/>
            <p:cNvCxnSpPr/>
            <p:nvPr/>
          </p:nvCxnSpPr>
          <p:spPr>
            <a:xfrm>
              <a:off x="8016179" y="4742588"/>
              <a:ext cx="6600" cy="73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0" name="Google Shape;480;p41"/>
            <p:cNvSpPr txBox="1"/>
            <p:nvPr/>
          </p:nvSpPr>
          <p:spPr>
            <a:xfrm>
              <a:off x="6462723" y="5338828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1" name="Google Shape;481;p41"/>
            <p:cNvSpPr txBox="1"/>
            <p:nvPr/>
          </p:nvSpPr>
          <p:spPr>
            <a:xfrm>
              <a:off x="7434442" y="5334000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2" name="Google Shape;482;p41"/>
            <p:cNvSpPr txBox="1"/>
            <p:nvPr/>
          </p:nvSpPr>
          <p:spPr>
            <a:xfrm>
              <a:off x="8422537" y="5338244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3" name="Google Shape;483;p41"/>
            <p:cNvSpPr txBox="1"/>
            <p:nvPr/>
          </p:nvSpPr>
          <p:spPr>
            <a:xfrm>
              <a:off x="7389812" y="3974068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4" name="Google Shape;484;p41"/>
            <p:cNvSpPr txBox="1"/>
            <p:nvPr/>
          </p:nvSpPr>
          <p:spPr>
            <a:xfrm>
              <a:off x="8651137" y="3974068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5" name="Google Shape;485;p41"/>
            <p:cNvSpPr txBox="1"/>
            <p:nvPr/>
          </p:nvSpPr>
          <p:spPr>
            <a:xfrm>
              <a:off x="9877116" y="3974068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6" name="Google Shape;486;p41"/>
            <p:cNvSpPr txBox="1"/>
            <p:nvPr/>
          </p:nvSpPr>
          <p:spPr>
            <a:xfrm>
              <a:off x="9446339" y="5338244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7" name="Google Shape;487;p41"/>
            <p:cNvSpPr txBox="1"/>
            <p:nvPr/>
          </p:nvSpPr>
          <p:spPr>
            <a:xfrm>
              <a:off x="10437812" y="5332020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8" name="Google Shape;488;p41"/>
            <p:cNvSpPr txBox="1"/>
            <p:nvPr/>
          </p:nvSpPr>
          <p:spPr>
            <a:xfrm>
              <a:off x="8714114" y="2389496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3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6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/>
              <a:t>Дървета и дървовидни структури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" sz="2000"/>
              <a:t>Подредени двоични дървета, балансирани дървета, В-дървета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структура от данни “дърво”, използване на класове и библиотеки за дървовидни структури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Обхождания в дълбочина и ширина (DFS и BFS)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обхождане в дълбочина (DFS)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обхождане в ширина (BFS)</a:t>
            </a:r>
            <a:endParaRPr sz="2000"/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379" y="24012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2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(празен)</a:t>
            </a:r>
            <a:endParaRPr/>
          </a:p>
        </p:txBody>
      </p:sp>
      <p:sp>
        <p:nvSpPr>
          <p:cNvPr id="494" name="Google Shape;494;p42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1)</a:t>
            </a:r>
            <a:endParaRPr/>
          </a:p>
        </p:txBody>
      </p:sp>
      <p:grpSp>
        <p:nvGrpSpPr>
          <p:cNvPr id="495" name="Google Shape;495;p42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496" name="Google Shape;496;p42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501" name="Google Shape;501;p42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2" name="Google Shape;502;p42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3" name="Google Shape;503;p42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4" name="Google Shape;504;p42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05" name="Google Shape;505;p42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506" name="Google Shape;506;p42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07" name="Google Shape;507;p42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509" name="Google Shape;509;p42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0" name="Google Shape;510;p42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1" name="Google Shape;511;p42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512" name="Google Shape;512;p42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13" name="Google Shape;513;p42"/>
          <p:cNvSpPr/>
          <p:nvPr/>
        </p:nvSpPr>
        <p:spPr>
          <a:xfrm>
            <a:off x="3820048" y="1621971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2"/>
          <p:cNvSpPr/>
          <p:nvPr/>
        </p:nvSpPr>
        <p:spPr>
          <a:xfrm>
            <a:off x="6174450" y="1171750"/>
            <a:ext cx="2569500" cy="775500"/>
          </a:xfrm>
          <a:prstGeom prst="wedgeRoundRectCallout">
            <a:avLst>
              <a:gd name="adj1" fmla="val -72910"/>
              <a:gd name="adj2" fmla="val 5150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Стартираме DFS от корена на дървото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</a:t>
            </a:r>
            <a:endParaRPr/>
          </a:p>
          <a:p>
            <a:pPr marL="228600" lvl="0" indent="-228600" algn="l" rtl="0"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(празен)</a:t>
            </a:r>
            <a:endParaRPr/>
          </a:p>
        </p:txBody>
      </p:sp>
      <p:sp>
        <p:nvSpPr>
          <p:cNvPr id="520" name="Google Shape;520;p43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2)</a:t>
            </a:r>
            <a:endParaRPr/>
          </a:p>
        </p:txBody>
      </p:sp>
      <p:grpSp>
        <p:nvGrpSpPr>
          <p:cNvPr id="521" name="Google Shape;521;p43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522" name="Google Shape;522;p43"/>
            <p:cNvCxnSpPr/>
            <p:nvPr/>
          </p:nvCxnSpPr>
          <p:spPr>
            <a:xfrm flipH="1">
              <a:off x="5315624" y="2540560"/>
              <a:ext cx="637500" cy="765300"/>
            </a:xfrm>
            <a:prstGeom prst="straightConnector1">
              <a:avLst/>
            </a:prstGeom>
            <a:noFill/>
            <a:ln w="69850" cap="sq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523" name="Google Shape;523;p43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528" name="Google Shape;528;p43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9" name="Google Shape;529;p43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0" name="Google Shape;530;p43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1" name="Google Shape;531;p43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532" name="Google Shape;532;p43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3" name="Google Shape;533;p43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535" name="Google Shape;535;p43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6" name="Google Shape;536;p43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7" name="Google Shape;537;p43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538" name="Google Shape;538;p43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39" name="Google Shape;539;p43"/>
          <p:cNvSpPr/>
          <p:nvPr/>
        </p:nvSpPr>
        <p:spPr>
          <a:xfrm>
            <a:off x="2855244" y="2853790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3"/>
          <p:cNvSpPr/>
          <p:nvPr/>
        </p:nvSpPr>
        <p:spPr>
          <a:xfrm>
            <a:off x="6014273" y="1171750"/>
            <a:ext cx="2686800" cy="775500"/>
          </a:xfrm>
          <a:prstGeom prst="wedgeRoundRectCallout">
            <a:avLst>
              <a:gd name="adj1" fmla="val -124286"/>
              <a:gd name="adj2" fmla="val 156783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19, 1</a:t>
            </a:r>
            <a:endParaRPr/>
          </a:p>
          <a:p>
            <a:pPr marL="228600" lvl="0" indent="-228600" algn="l" rtl="0"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(празен)</a:t>
            </a:r>
            <a:endParaRPr/>
          </a:p>
        </p:txBody>
      </p:sp>
      <p:sp>
        <p:nvSpPr>
          <p:cNvPr id="546" name="Google Shape;546;p44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3)</a:t>
            </a:r>
            <a:endParaRPr/>
          </a:p>
        </p:txBody>
      </p:sp>
      <p:grpSp>
        <p:nvGrpSpPr>
          <p:cNvPr id="547" name="Google Shape;547;p44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548" name="Google Shape;548;p44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cxnSp>
          <p:nvCxnSpPr>
            <p:cNvPr id="549" name="Google Shape;549;p44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550" name="Google Shape;550;p44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552" name="Google Shape;552;p44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555" name="Google Shape;555;p44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8" name="Google Shape;558;p44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559" name="Google Shape;559;p44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60" name="Google Shape;560;p44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562" name="Google Shape;562;p44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63" name="Google Shape;563;p44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564" name="Google Shape;564;p44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65" name="Google Shape;565;p44"/>
          <p:cNvSpPr/>
          <p:nvPr/>
        </p:nvSpPr>
        <p:spPr>
          <a:xfrm>
            <a:off x="2043491" y="40784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4"/>
          <p:cNvSpPr/>
          <p:nvPr/>
        </p:nvSpPr>
        <p:spPr>
          <a:xfrm>
            <a:off x="6014274" y="1171750"/>
            <a:ext cx="2651400" cy="775500"/>
          </a:xfrm>
          <a:prstGeom prst="wedgeRoundRectCallout">
            <a:avLst>
              <a:gd name="adj1" fmla="val -158418"/>
              <a:gd name="adj2" fmla="val 30325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</a:t>
            </a:r>
            <a:endParaRPr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4)</a:t>
            </a:r>
            <a:endParaRPr/>
          </a:p>
        </p:txBody>
      </p:sp>
      <p:grpSp>
        <p:nvGrpSpPr>
          <p:cNvPr id="573" name="Google Shape;573;p45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574" name="Google Shape;574;p45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cxnSp>
          <p:nvCxnSpPr>
            <p:cNvPr id="575" name="Google Shape;575;p45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576" name="Google Shape;576;p45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581" name="Google Shape;581;p45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4" name="Google Shape;584;p45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585" name="Google Shape;585;p45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6" name="Google Shape;586;p45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588" name="Google Shape;588;p45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9" name="Google Shape;589;p45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590" name="Google Shape;590;p45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91" name="Google Shape;591;p45"/>
          <p:cNvSpPr/>
          <p:nvPr/>
        </p:nvSpPr>
        <p:spPr>
          <a:xfrm>
            <a:off x="2855244" y="2853790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5"/>
          <p:cNvSpPr/>
          <p:nvPr/>
        </p:nvSpPr>
        <p:spPr>
          <a:xfrm>
            <a:off x="5658925" y="89975"/>
            <a:ext cx="3339900" cy="1632600"/>
          </a:xfrm>
          <a:prstGeom prst="wedgeRoundRectCallout">
            <a:avLst>
              <a:gd name="adj1" fmla="val -99834"/>
              <a:gd name="adj2" fmla="val 11643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6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19, 12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</a:t>
            </a:r>
            <a:endParaRPr/>
          </a:p>
        </p:txBody>
      </p:sp>
      <p:sp>
        <p:nvSpPr>
          <p:cNvPr id="598" name="Google Shape;598;p46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5)</a:t>
            </a:r>
            <a:endParaRPr/>
          </a:p>
        </p:txBody>
      </p:sp>
      <p:grpSp>
        <p:nvGrpSpPr>
          <p:cNvPr id="599" name="Google Shape;599;p46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600" name="Google Shape;600;p46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602" name="Google Shape;602;p46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607" name="Google Shape;607;p46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0" name="Google Shape;610;p46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611" name="Google Shape;611;p46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2" name="Google Shape;612;p46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614" name="Google Shape;614;p46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6" name="Google Shape;616;p46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</p:grpSp>
      <p:sp>
        <p:nvSpPr>
          <p:cNvPr id="617" name="Google Shape;617;p46"/>
          <p:cNvSpPr/>
          <p:nvPr/>
        </p:nvSpPr>
        <p:spPr>
          <a:xfrm rot="-5400000">
            <a:off x="3507292" y="457992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6"/>
          <p:cNvSpPr/>
          <p:nvPr/>
        </p:nvSpPr>
        <p:spPr>
          <a:xfrm>
            <a:off x="6014274" y="1171750"/>
            <a:ext cx="2651400" cy="775500"/>
          </a:xfrm>
          <a:prstGeom prst="wedgeRoundRectCallout">
            <a:avLst>
              <a:gd name="adj1" fmla="val -130127"/>
              <a:gd name="adj2" fmla="val 307395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</a:t>
            </a:r>
            <a:endParaRPr/>
          </a:p>
        </p:txBody>
      </p:sp>
      <p:sp>
        <p:nvSpPr>
          <p:cNvPr id="624" name="Google Shape;624;p47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6)</a:t>
            </a:r>
            <a:endParaRPr/>
          </a:p>
        </p:txBody>
      </p:sp>
      <p:grpSp>
        <p:nvGrpSpPr>
          <p:cNvPr id="625" name="Google Shape;625;p47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626" name="Google Shape;626;p47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627" name="Google Shape;627;p47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632" name="Google Shape;632;p47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35" name="Google Shape;635;p47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636" name="Google Shape;636;p47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37" name="Google Shape;637;p47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639" name="Google Shape;639;p47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41" name="Google Shape;641;p47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642" name="Google Shape;642;p47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643" name="Google Shape;643;p47"/>
          <p:cNvSpPr/>
          <p:nvPr/>
        </p:nvSpPr>
        <p:spPr>
          <a:xfrm>
            <a:off x="2855244" y="2853790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47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87846"/>
              <a:gd name="adj2" fmla="val 11285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8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19, 31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</a:t>
            </a:r>
            <a:endParaRPr/>
          </a:p>
        </p:txBody>
      </p:sp>
      <p:sp>
        <p:nvSpPr>
          <p:cNvPr id="650" name="Google Shape;650;p48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7)</a:t>
            </a:r>
            <a:endParaRPr/>
          </a:p>
        </p:txBody>
      </p:sp>
      <p:grpSp>
        <p:nvGrpSpPr>
          <p:cNvPr id="651" name="Google Shape;651;p48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652" name="Google Shape;652;p48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5340698" y="3774833"/>
              <a:ext cx="475500" cy="711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654" name="Google Shape;654;p48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659" name="Google Shape;659;p48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2" name="Google Shape;662;p48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663" name="Google Shape;663;p48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4" name="Google Shape;664;p48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666" name="Google Shape;666;p48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667" name="Google Shape;667;p48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668" name="Google Shape;668;p48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669" name="Google Shape;669;p48"/>
          <p:cNvSpPr/>
          <p:nvPr/>
        </p:nvSpPr>
        <p:spPr>
          <a:xfrm rot="-5400000">
            <a:off x="4260920" y="457992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8"/>
          <p:cNvSpPr/>
          <p:nvPr/>
        </p:nvSpPr>
        <p:spPr>
          <a:xfrm>
            <a:off x="6014273" y="1171750"/>
            <a:ext cx="2708400" cy="775500"/>
          </a:xfrm>
          <a:prstGeom prst="wedgeRoundRectCallout">
            <a:avLst>
              <a:gd name="adj1" fmla="val -97217"/>
              <a:gd name="adj2" fmla="val 29104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9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19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</a:t>
            </a:r>
            <a:endParaRPr/>
          </a:p>
        </p:txBody>
      </p:sp>
      <p:sp>
        <p:nvSpPr>
          <p:cNvPr id="676" name="Google Shape;676;p49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8)</a:t>
            </a:r>
            <a:endParaRPr/>
          </a:p>
        </p:txBody>
      </p:sp>
      <p:grpSp>
        <p:nvGrpSpPr>
          <p:cNvPr id="677" name="Google Shape;677;p49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678" name="Google Shape;678;p49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679" name="Google Shape;679;p49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684" name="Google Shape;684;p49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5" name="Google Shape;685;p49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6" name="Google Shape;686;p49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7" name="Google Shape;687;p49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688" name="Google Shape;688;p49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9" name="Google Shape;689;p49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691" name="Google Shape;691;p49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692" name="Google Shape;692;p49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693" name="Google Shape;693;p49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694" name="Google Shape;694;p49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695" name="Google Shape;695;p49"/>
          <p:cNvSpPr/>
          <p:nvPr/>
        </p:nvSpPr>
        <p:spPr>
          <a:xfrm>
            <a:off x="2855244" y="2853790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9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87846"/>
              <a:gd name="adj2" fmla="val 11285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0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</a:t>
            </a:r>
            <a:endParaRPr/>
          </a:p>
        </p:txBody>
      </p:sp>
      <p:sp>
        <p:nvSpPr>
          <p:cNvPr id="702" name="Google Shape;702;p50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9)</a:t>
            </a:r>
            <a:endParaRPr/>
          </a:p>
        </p:txBody>
      </p:sp>
      <p:grpSp>
        <p:nvGrpSpPr>
          <p:cNvPr id="703" name="Google Shape;703;p50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704" name="Google Shape;704;p50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709" name="Google Shape;709;p50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10" name="Google Shape;710;p50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1" name="Google Shape;711;p50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2" name="Google Shape;712;p50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3" name="Google Shape;713;p50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714" name="Google Shape;714;p50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5" name="Google Shape;715;p50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717" name="Google Shape;717;p50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18" name="Google Shape;718;p50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19" name="Google Shape;719;p50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720" name="Google Shape;720;p50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721" name="Google Shape;721;p50"/>
          <p:cNvSpPr/>
          <p:nvPr/>
        </p:nvSpPr>
        <p:spPr>
          <a:xfrm>
            <a:off x="3771691" y="16153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50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87846"/>
              <a:gd name="adj2" fmla="val 11285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1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21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</a:t>
            </a:r>
            <a:endParaRPr/>
          </a:p>
        </p:txBody>
      </p:sp>
      <p:sp>
        <p:nvSpPr>
          <p:cNvPr id="728" name="Google Shape;728;p51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10)</a:t>
            </a:r>
            <a:endParaRPr/>
          </a:p>
        </p:txBody>
      </p:sp>
      <p:grpSp>
        <p:nvGrpSpPr>
          <p:cNvPr id="729" name="Google Shape;729;p51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730" name="Google Shape;730;p51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731" name="Google Shape;731;p51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736" name="Google Shape;736;p51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37" name="Google Shape;737;p51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8" name="Google Shape;738;p51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9" name="Google Shape;739;p51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40" name="Google Shape;740;p51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743" name="Google Shape;743;p51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44" name="Google Shape;744;p51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45" name="Google Shape;745;p51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746" name="Google Shape;746;p51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747" name="Google Shape;747;p51"/>
          <p:cNvSpPr/>
          <p:nvPr/>
        </p:nvSpPr>
        <p:spPr>
          <a:xfrm rot="-5400000">
            <a:off x="4477796" y="3352764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1"/>
          <p:cNvSpPr/>
          <p:nvPr/>
        </p:nvSpPr>
        <p:spPr>
          <a:xfrm>
            <a:off x="6014273" y="1171750"/>
            <a:ext cx="2708400" cy="775500"/>
          </a:xfrm>
          <a:prstGeom prst="wedgeRoundRectCallout">
            <a:avLst>
              <a:gd name="adj1" fmla="val -92833"/>
              <a:gd name="adj2" fmla="val 16230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-1" y="3714750"/>
            <a:ext cx="9009529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Дървовидни структури от данни</a:t>
            </a:r>
            <a:endParaRPr dirty="0"/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924" y="1149507"/>
            <a:ext cx="6422256" cy="245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2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</a:t>
            </a:r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11)</a:t>
            </a:r>
            <a:endParaRPr/>
          </a:p>
        </p:txBody>
      </p:sp>
      <p:grpSp>
        <p:nvGrpSpPr>
          <p:cNvPr id="755" name="Google Shape;755;p52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756" name="Google Shape;756;p52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761" name="Google Shape;761;p52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62" name="Google Shape;762;p52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63" name="Google Shape;763;p52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64" name="Google Shape;764;p52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65" name="Google Shape;765;p52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766" name="Google Shape;766;p52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67" name="Google Shape;767;p52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769" name="Google Shape;769;p52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70" name="Google Shape;770;p52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71" name="Google Shape;771;p52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772" name="Google Shape;772;p52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773" name="Google Shape;773;p52"/>
          <p:cNvSpPr/>
          <p:nvPr/>
        </p:nvSpPr>
        <p:spPr>
          <a:xfrm flipH="1">
            <a:off x="5049878" y="16153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52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66605"/>
              <a:gd name="adj2" fmla="val 2748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3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14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</a:t>
            </a:r>
            <a:endParaRPr/>
          </a:p>
        </p:txBody>
      </p:sp>
      <p:sp>
        <p:nvSpPr>
          <p:cNvPr id="780" name="Google Shape;780;p53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12)</a:t>
            </a:r>
            <a:endParaRPr/>
          </a:p>
        </p:txBody>
      </p:sp>
      <p:grpSp>
        <p:nvGrpSpPr>
          <p:cNvPr id="781" name="Google Shape;781;p53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cxnSp>
          <p:nvCxnSpPr>
            <p:cNvPr id="782" name="Google Shape;782;p53"/>
            <p:cNvCxnSpPr/>
            <p:nvPr/>
          </p:nvCxnSpPr>
          <p:spPr>
            <a:xfrm>
              <a:off x="6292850" y="2515160"/>
              <a:ext cx="670800" cy="7908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783" name="Google Shape;783;p53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788" name="Google Shape;788;p53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89" name="Google Shape;789;p53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0" name="Google Shape;790;p53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91" name="Google Shape;791;p53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792" name="Google Shape;792;p53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93" name="Google Shape;793;p53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795" name="Google Shape;795;p53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796" name="Google Shape;796;p53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97" name="Google Shape;797;p53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798" name="Google Shape;798;p53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799" name="Google Shape;799;p53"/>
          <p:cNvSpPr/>
          <p:nvPr/>
        </p:nvSpPr>
        <p:spPr>
          <a:xfrm flipH="1">
            <a:off x="6071600" y="2864676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53"/>
          <p:cNvSpPr/>
          <p:nvPr/>
        </p:nvSpPr>
        <p:spPr>
          <a:xfrm>
            <a:off x="6014273" y="1171750"/>
            <a:ext cx="2879700" cy="775500"/>
          </a:xfrm>
          <a:prstGeom prst="wedgeRoundRectCallout">
            <a:avLst>
              <a:gd name="adj1" fmla="val -55628"/>
              <a:gd name="adj2" fmla="val 14011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4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14, 23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</a:t>
            </a:r>
            <a:endParaRPr/>
          </a:p>
        </p:txBody>
      </p:sp>
      <p:sp>
        <p:nvSpPr>
          <p:cNvPr id="806" name="Google Shape;806;p54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13)</a:t>
            </a:r>
            <a:endParaRPr/>
          </a:p>
        </p:txBody>
      </p:sp>
      <p:sp>
        <p:nvSpPr>
          <p:cNvPr id="807" name="Google Shape;807;p54"/>
          <p:cNvSpPr/>
          <p:nvPr/>
        </p:nvSpPr>
        <p:spPr>
          <a:xfrm rot="-5400000">
            <a:off x="5088236" y="4567986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54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809" name="Google Shape;809;p54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811" name="Google Shape;811;p54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814" name="Google Shape;814;p54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15" name="Google Shape;815;p54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6" name="Google Shape;816;p54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7" name="Google Shape;817;p54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18" name="Google Shape;818;p54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819" name="Google Shape;819;p54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20" name="Google Shape;820;p54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822" name="Google Shape;822;p54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23" name="Google Shape;823;p54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24" name="Google Shape;824;p54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825" name="Google Shape;825;p54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826" name="Google Shape;826;p54"/>
          <p:cNvSpPr/>
          <p:nvPr/>
        </p:nvSpPr>
        <p:spPr>
          <a:xfrm>
            <a:off x="6014273" y="1171750"/>
            <a:ext cx="2686800" cy="775500"/>
          </a:xfrm>
          <a:prstGeom prst="wedgeRoundRectCallout">
            <a:avLst>
              <a:gd name="adj1" fmla="val -69221"/>
              <a:gd name="adj2" fmla="val 29935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14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21,</a:t>
            </a:r>
            <a:br>
              <a:rPr lang="en"/>
            </a:br>
            <a:r>
              <a:rPr lang="en"/>
              <a:t>23</a:t>
            </a:r>
            <a:endParaRPr/>
          </a:p>
        </p:txBody>
      </p:sp>
      <p:sp>
        <p:nvSpPr>
          <p:cNvPr id="832" name="Google Shape;832;p55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14)</a:t>
            </a:r>
            <a:endParaRPr/>
          </a:p>
        </p:txBody>
      </p:sp>
      <p:grpSp>
        <p:nvGrpSpPr>
          <p:cNvPr id="833" name="Google Shape;833;p55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834" name="Google Shape;834;p55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835" name="Google Shape;835;p55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836" name="Google Shape;836;p55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837" name="Google Shape;837;p55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838" name="Google Shape;838;p55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839" name="Google Shape;839;p55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40" name="Google Shape;840;p55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41" name="Google Shape;841;p55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42" name="Google Shape;842;p55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43" name="Google Shape;843;p55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844" name="Google Shape;844;p55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45" name="Google Shape;845;p55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846" name="Google Shape;846;p55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847" name="Google Shape;847;p55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48" name="Google Shape;848;p55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49" name="Google Shape;849;p55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850" name="Google Shape;850;p55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851" name="Google Shape;851;p55"/>
          <p:cNvSpPr/>
          <p:nvPr/>
        </p:nvSpPr>
        <p:spPr>
          <a:xfrm flipH="1">
            <a:off x="6071600" y="2864676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55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39538"/>
              <a:gd name="adj2" fmla="val 106643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56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14,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21,</a:t>
            </a:r>
            <a:br>
              <a:rPr lang="en"/>
            </a:br>
            <a:r>
              <a:rPr lang="en"/>
              <a:t>23</a:t>
            </a:r>
            <a:endParaRPr/>
          </a:p>
        </p:txBody>
      </p:sp>
      <p:sp>
        <p:nvSpPr>
          <p:cNvPr id="858" name="Google Shape;858;p56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15)</a:t>
            </a:r>
            <a:endParaRPr/>
          </a:p>
        </p:txBody>
      </p:sp>
      <p:grpSp>
        <p:nvGrpSpPr>
          <p:cNvPr id="859" name="Google Shape;859;p56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860" name="Google Shape;860;p56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861" name="Google Shape;861;p56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862" name="Google Shape;862;p56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863" name="Google Shape;863;p56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864" name="Google Shape;864;p56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865" name="Google Shape;865;p56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66" name="Google Shape;866;p56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67" name="Google Shape;867;p56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8" name="Google Shape;868;p56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69" name="Google Shape;869;p56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870" name="Google Shape;870;p56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71" name="Google Shape;871;p56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872" name="Google Shape;872;p56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873" name="Google Shape;873;p56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74" name="Google Shape;874;p56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75" name="Google Shape;875;p56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876" name="Google Shape;876;p56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877" name="Google Shape;877;p56"/>
          <p:cNvSpPr/>
          <p:nvPr/>
        </p:nvSpPr>
        <p:spPr>
          <a:xfrm flipH="1">
            <a:off x="6430329" y="4057544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56"/>
          <p:cNvSpPr/>
          <p:nvPr/>
        </p:nvSpPr>
        <p:spPr>
          <a:xfrm>
            <a:off x="6014273" y="1171750"/>
            <a:ext cx="2922600" cy="775500"/>
          </a:xfrm>
          <a:prstGeom prst="wedgeRoundRectCallout">
            <a:avLst>
              <a:gd name="adj1" fmla="val -44156"/>
              <a:gd name="adj2" fmla="val 30766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Влизаме рекурсивно в първия наследник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7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7, 14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21,</a:t>
            </a:r>
            <a:br>
              <a:rPr lang="en"/>
            </a:br>
            <a:r>
              <a:rPr lang="en"/>
              <a:t>23, 6</a:t>
            </a:r>
            <a:endParaRPr/>
          </a:p>
        </p:txBody>
      </p:sp>
      <p:sp>
        <p:nvSpPr>
          <p:cNvPr id="884" name="Google Shape;884;p57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16)</a:t>
            </a:r>
            <a:endParaRPr/>
          </a:p>
        </p:txBody>
      </p:sp>
      <p:grpSp>
        <p:nvGrpSpPr>
          <p:cNvPr id="885" name="Google Shape;885;p57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886" name="Google Shape;886;p57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887" name="Google Shape;887;p57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888" name="Google Shape;888;p57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889" name="Google Shape;889;p57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890" name="Google Shape;890;p57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891" name="Google Shape;891;p57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92" name="Google Shape;892;p57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93" name="Google Shape;893;p57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894" name="Google Shape;894;p57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95" name="Google Shape;895;p57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896" name="Google Shape;896;p57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897" name="Google Shape;897;p57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898" name="Google Shape;898;p57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899" name="Google Shape;899;p57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00" name="Google Shape;900;p57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01" name="Google Shape;901;p57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902" name="Google Shape;902;p57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903" name="Google Shape;903;p57"/>
          <p:cNvSpPr/>
          <p:nvPr/>
        </p:nvSpPr>
        <p:spPr>
          <a:xfrm flipH="1">
            <a:off x="6071600" y="2864676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57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41120"/>
              <a:gd name="adj2" fmla="val 10323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 и принтираме стойността на последно посетения възел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8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7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21,</a:t>
            </a:r>
            <a:br>
              <a:rPr lang="en"/>
            </a:br>
            <a:r>
              <a:rPr lang="en"/>
              <a:t>23, 6, 14</a:t>
            </a:r>
            <a:endParaRPr/>
          </a:p>
        </p:txBody>
      </p:sp>
      <p:sp>
        <p:nvSpPr>
          <p:cNvPr id="910" name="Google Shape;910;p58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17)</a:t>
            </a:r>
            <a:endParaRPr/>
          </a:p>
        </p:txBody>
      </p:sp>
      <p:grpSp>
        <p:nvGrpSpPr>
          <p:cNvPr id="911" name="Google Shape;911;p58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912" name="Google Shape;912;p58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917" name="Google Shape;917;p58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18" name="Google Shape;918;p58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19" name="Google Shape;919;p58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20" name="Google Shape;920;p58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21" name="Google Shape;921;p58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922" name="Google Shape;922;p58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23" name="Google Shape;923;p58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925" name="Google Shape;925;p58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26" name="Google Shape;926;p58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27" name="Google Shape;927;p58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928" name="Google Shape;928;p58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929" name="Google Shape;929;p58"/>
          <p:cNvSpPr/>
          <p:nvPr/>
        </p:nvSpPr>
        <p:spPr>
          <a:xfrm flipH="1">
            <a:off x="5049878" y="16153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8"/>
          <p:cNvSpPr/>
          <p:nvPr/>
        </p:nvSpPr>
        <p:spPr>
          <a:xfrm>
            <a:off x="5562275" y="240800"/>
            <a:ext cx="3489900" cy="1556100"/>
          </a:xfrm>
          <a:prstGeom prst="wedgeRoundRectCallout">
            <a:avLst>
              <a:gd name="adj1" fmla="val -66307"/>
              <a:gd name="adj2" fmla="val 3280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Връщаме се обратно от рекурсивното извикване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9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Стек: (празен)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1, 12, 31, 19, 21,</a:t>
            </a:r>
            <a:br>
              <a:rPr lang="en"/>
            </a:br>
            <a:r>
              <a:rPr lang="en"/>
              <a:t>23, 6, 14, 7</a:t>
            </a:r>
            <a:endParaRPr/>
          </a:p>
        </p:txBody>
      </p:sp>
      <p:sp>
        <p:nvSpPr>
          <p:cNvPr id="936" name="Google Shape;936;p59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DFS в действие (стъпка 18)</a:t>
            </a:r>
            <a:endParaRPr/>
          </a:p>
        </p:txBody>
      </p:sp>
      <p:sp>
        <p:nvSpPr>
          <p:cNvPr id="937" name="Google Shape;937;p59"/>
          <p:cNvSpPr/>
          <p:nvPr/>
        </p:nvSpPr>
        <p:spPr>
          <a:xfrm>
            <a:off x="5282800" y="1107225"/>
            <a:ext cx="3611400" cy="775500"/>
          </a:xfrm>
          <a:prstGeom prst="wedgeRoundRectCallout">
            <a:avLst>
              <a:gd name="adj1" fmla="val -44362"/>
              <a:gd name="adj2" fmla="val 8692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Обхождането в дълбочина - </a:t>
            </a:r>
            <a:r>
              <a:rPr lang="en" sz="2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приключено</a:t>
            </a:r>
            <a:endParaRPr sz="2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8" name="Google Shape;938;p59"/>
          <p:cNvGrpSpPr/>
          <p:nvPr/>
        </p:nvGrpSpPr>
        <p:grpSpPr>
          <a:xfrm>
            <a:off x="2590799" y="1428650"/>
            <a:ext cx="3677598" cy="3028828"/>
            <a:chOff x="4114800" y="2007160"/>
            <a:chExt cx="3677598" cy="3048031"/>
          </a:xfrm>
        </p:grpSpPr>
        <p:sp>
          <p:nvSpPr>
            <p:cNvPr id="939" name="Google Shape;939;p59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940" name="Google Shape;940;p59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941" name="Google Shape;941;p59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942" name="Google Shape;942;p59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943" name="Google Shape;943;p59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944" name="Google Shape;944;p59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45" name="Google Shape;945;p59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46" name="Google Shape;946;p59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47" name="Google Shape;947;p59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48" name="Google Shape;948;p59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949" name="Google Shape;949;p59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50" name="Google Shape;950;p59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951" name="Google Shape;951;p59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952" name="Google Shape;952;p59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53" name="Google Shape;953;p59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954" name="Google Shape;954;p59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955" name="Google Shape;955;p59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0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Обходете дърво от тип </a:t>
            </a:r>
            <a:r>
              <a:rPr lang="en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Tree&lt;T&gt;</a:t>
            </a:r>
            <a:r>
              <a:rPr lang="en"/>
              <a:t>, като дефинирате:</a:t>
            </a:r>
            <a:endParaRPr/>
          </a:p>
          <a:p>
            <a:pPr marL="457200" lvl="1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IEnumerable&lt;T&gt; OrderDFS()</a:t>
            </a:r>
            <a:r>
              <a:rPr lang="en"/>
              <a:t>, който връща елементите на дървото по поредността на обхождане с DFS</a:t>
            </a:r>
            <a:endParaRPr/>
          </a:p>
        </p:txBody>
      </p:sp>
      <p:sp>
        <p:nvSpPr>
          <p:cNvPr id="963" name="Google Shape;963;p60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709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Задача: Извличане на елементи от дърво (DFS)</a:t>
            </a:r>
            <a:endParaRPr/>
          </a:p>
        </p:txBody>
      </p:sp>
      <p:sp>
        <p:nvSpPr>
          <p:cNvPr id="964" name="Google Shape;964;p60"/>
          <p:cNvSpPr/>
          <p:nvPr/>
        </p:nvSpPr>
        <p:spPr>
          <a:xfrm>
            <a:off x="3782260" y="3429000"/>
            <a:ext cx="3429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60"/>
          <p:cNvSpPr/>
          <p:nvPr/>
        </p:nvSpPr>
        <p:spPr>
          <a:xfrm>
            <a:off x="4672999" y="3421555"/>
            <a:ext cx="4032300" cy="3576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1 12 31 19 21 23 6 14 7</a:t>
            </a:r>
            <a:endParaRPr sz="1100"/>
          </a:p>
        </p:txBody>
      </p:sp>
      <p:grpSp>
        <p:nvGrpSpPr>
          <p:cNvPr id="966" name="Google Shape;966;p60"/>
          <p:cNvGrpSpPr/>
          <p:nvPr/>
        </p:nvGrpSpPr>
        <p:grpSpPr>
          <a:xfrm>
            <a:off x="697746" y="2590651"/>
            <a:ext cx="2769967" cy="2206082"/>
            <a:chOff x="4114800" y="2007160"/>
            <a:chExt cx="3677598" cy="3044552"/>
          </a:xfrm>
        </p:grpSpPr>
        <p:cxnSp>
          <p:nvCxnSpPr>
            <p:cNvPr id="967" name="Google Shape;967;p60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68" name="Google Shape;968;p60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69" name="Google Shape;969;p60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70" name="Google Shape;970;p60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71" name="Google Shape;971;p60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72" name="Google Shape;972;p60"/>
            <p:cNvSpPr/>
            <p:nvPr/>
          </p:nvSpPr>
          <p:spPr>
            <a:xfrm>
              <a:off x="5637674" y="4477946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73" name="Google Shape;973;p60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974" name="Google Shape;974;p60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75" name="Google Shape;975;p60"/>
            <p:cNvCxnSpPr/>
            <p:nvPr/>
          </p:nvCxnSpPr>
          <p:spPr>
            <a:xfrm>
              <a:off x="5340698" y="3774833"/>
              <a:ext cx="462300" cy="7110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76" name="Google Shape;976;p60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977" name="Google Shape;977;p60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78" name="Google Shape;978;p60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79" name="Google Shape;979;p60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0" name="Google Shape;980;p60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1" name="Google Shape;981;p60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2" name="Google Shape;982;p60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3" name="Google Shape;983;p60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0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61"/>
          <p:cNvSpPr/>
          <p:nvPr/>
        </p:nvSpPr>
        <p:spPr>
          <a:xfrm>
            <a:off x="477733" y="816183"/>
            <a:ext cx="8210100" cy="40416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25" tIns="81025" rIns="108025" bIns="8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IEnumerable&lt;T&gt; OrderDFS()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List&lt;T&gt; order = new List&lt;T&gt;();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this.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DFS(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this, order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return order;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private void DFS(Tree&lt;T&gt; tree, List&lt;T&gt; order)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foreach (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var child in tree.Children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this.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DFS(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child, order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order.Add(tree.Value);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</p:txBody>
      </p:sp>
      <p:sp>
        <p:nvSpPr>
          <p:cNvPr id="989" name="Google Shape;989;p61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709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Задача: Извличане на елементи от дърво (DFS)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Дървовидни структури от данни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9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Дървовидните структури от данни са: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Разклонени йерархични структури от данни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Изградени от възли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Всеки възел е свързан с други възли (разклонения на дървото)</a:t>
            </a:r>
            <a:endParaRPr sz="2000"/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167" name="Google Shape;167;p26"/>
          <p:cNvGrpSpPr/>
          <p:nvPr/>
        </p:nvGrpSpPr>
        <p:grpSpPr>
          <a:xfrm>
            <a:off x="653859" y="2782257"/>
            <a:ext cx="2717442" cy="2082366"/>
            <a:chOff x="2845389" y="3634852"/>
            <a:chExt cx="3185374" cy="2530829"/>
          </a:xfrm>
        </p:grpSpPr>
        <p:cxnSp>
          <p:nvCxnSpPr>
            <p:cNvPr id="168" name="Google Shape;168;p26"/>
            <p:cNvCxnSpPr/>
            <p:nvPr/>
          </p:nvCxnSpPr>
          <p:spPr>
            <a:xfrm flipH="1">
              <a:off x="3945074" y="4124325"/>
              <a:ext cx="503100" cy="4779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26"/>
            <p:cNvCxnSpPr/>
            <p:nvPr/>
          </p:nvCxnSpPr>
          <p:spPr>
            <a:xfrm flipH="1">
              <a:off x="3300313" y="5122567"/>
              <a:ext cx="261900" cy="3762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6"/>
            <p:cNvCxnSpPr/>
            <p:nvPr/>
          </p:nvCxnSpPr>
          <p:spPr>
            <a:xfrm>
              <a:off x="3920989" y="5179720"/>
              <a:ext cx="189000" cy="347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6"/>
            <p:cNvCxnSpPr/>
            <p:nvPr/>
          </p:nvCxnSpPr>
          <p:spPr>
            <a:xfrm>
              <a:off x="4724401" y="4286251"/>
              <a:ext cx="18900" cy="2604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6"/>
            <p:cNvCxnSpPr/>
            <p:nvPr/>
          </p:nvCxnSpPr>
          <p:spPr>
            <a:xfrm>
              <a:off x="5029200" y="4114800"/>
              <a:ext cx="471600" cy="5064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26"/>
            <p:cNvCxnSpPr/>
            <p:nvPr/>
          </p:nvCxnSpPr>
          <p:spPr>
            <a:xfrm flipH="1">
              <a:off x="5400663" y="5168900"/>
              <a:ext cx="141300" cy="3843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26"/>
            <p:cNvSpPr/>
            <p:nvPr/>
          </p:nvSpPr>
          <p:spPr>
            <a:xfrm>
              <a:off x="4399486" y="3634852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17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5364163" y="4551363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15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4389438" y="4546688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3451089" y="4551069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845389" y="5484224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3895589" y="5514681"/>
              <a:ext cx="6651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4932499" y="5503159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81" name="Google Shape;181;p26"/>
          <p:cNvGrpSpPr/>
          <p:nvPr/>
        </p:nvGrpSpPr>
        <p:grpSpPr>
          <a:xfrm>
            <a:off x="4526866" y="2782219"/>
            <a:ext cx="2729379" cy="2082230"/>
            <a:chOff x="4623619" y="2007160"/>
            <a:chExt cx="2931034" cy="2423170"/>
          </a:xfrm>
        </p:grpSpPr>
        <p:sp>
          <p:nvSpPr>
            <p:cNvPr id="182" name="Google Shape;182;p26"/>
            <p:cNvSpPr/>
            <p:nvPr/>
          </p:nvSpPr>
          <p:spPr>
            <a:xfrm>
              <a:off x="5778290" y="2007160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*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6577489" y="2887373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5018202" y="2881786"/>
              <a:ext cx="5751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6183940" y="3864530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6976253" y="3848886"/>
              <a:ext cx="5784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87" name="Google Shape;187;p26"/>
            <p:cNvCxnSpPr/>
            <p:nvPr/>
          </p:nvCxnSpPr>
          <p:spPr>
            <a:xfrm flipH="1">
              <a:off x="5508741" y="2488255"/>
              <a:ext cx="372000" cy="4725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8" name="Google Shape;188;p26"/>
            <p:cNvCxnSpPr/>
            <p:nvPr/>
          </p:nvCxnSpPr>
          <p:spPr>
            <a:xfrm flipH="1">
              <a:off x="6499184" y="3420189"/>
              <a:ext cx="261000" cy="4443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9" name="Google Shape;189;p26"/>
            <p:cNvCxnSpPr/>
            <p:nvPr/>
          </p:nvCxnSpPr>
          <p:spPr>
            <a:xfrm>
              <a:off x="6992759" y="3420189"/>
              <a:ext cx="206400" cy="4443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0" name="Google Shape;190;p26"/>
            <p:cNvCxnSpPr/>
            <p:nvPr/>
          </p:nvCxnSpPr>
          <p:spPr>
            <a:xfrm>
              <a:off x="6290070" y="2488255"/>
              <a:ext cx="408300" cy="4725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1" name="Google Shape;191;p26"/>
            <p:cNvSpPr/>
            <p:nvPr/>
          </p:nvSpPr>
          <p:spPr>
            <a:xfrm>
              <a:off x="5406949" y="3841086"/>
              <a:ext cx="5763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4623619" y="3841086"/>
              <a:ext cx="575100" cy="5658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93" name="Google Shape;193;p26"/>
            <p:cNvCxnSpPr/>
            <p:nvPr/>
          </p:nvCxnSpPr>
          <p:spPr>
            <a:xfrm flipH="1">
              <a:off x="4919552" y="3420189"/>
              <a:ext cx="234300" cy="4443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4" name="Google Shape;194;p26"/>
            <p:cNvCxnSpPr/>
            <p:nvPr/>
          </p:nvCxnSpPr>
          <p:spPr>
            <a:xfrm>
              <a:off x="5431313" y="3420189"/>
              <a:ext cx="216300" cy="4377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95" name="Google Shape;195;p26"/>
          <p:cNvSpPr/>
          <p:nvPr/>
        </p:nvSpPr>
        <p:spPr>
          <a:xfrm>
            <a:off x="7020083" y="2696599"/>
            <a:ext cx="1761900" cy="479400"/>
          </a:xfrm>
          <a:prstGeom prst="wedgeRoundRectCallout">
            <a:avLst>
              <a:gd name="adj1" fmla="val -68873"/>
              <a:gd name="adj2" fmla="val 4851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Двоично дърво</a:t>
            </a:r>
            <a:endParaRPr sz="1500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261527" y="2696599"/>
            <a:ext cx="850200" cy="479400"/>
          </a:xfrm>
          <a:prstGeom prst="wedgeRoundRectCallout">
            <a:avLst>
              <a:gd name="adj1" fmla="val 90088"/>
              <a:gd name="adj2" fmla="val 4511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Дърво</a:t>
            </a:r>
            <a:endParaRPr sz="1500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62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Обхождане в ширина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2400">
                <a:solidFill>
                  <a:srgbClr val="F8D49E"/>
                </a:solidFill>
                <a:latin typeface="Cambria"/>
                <a:ea typeface="Cambria"/>
                <a:cs typeface="Cambria"/>
                <a:sym typeface="Cambria"/>
              </a:rPr>
              <a:t>BFS</a:t>
            </a:r>
            <a:r>
              <a:rPr lang="en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) - за всеки възел: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Обработва се стойността на възела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Посещават се всички съседните възли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5" name="Google Shape;995;p62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Обхождане в ширина (BFS)</a:t>
            </a:r>
            <a:endParaRPr/>
          </a:p>
        </p:txBody>
      </p:sp>
      <p:sp>
        <p:nvSpPr>
          <p:cNvPr id="996" name="Google Shape;996;p62"/>
          <p:cNvSpPr/>
          <p:nvPr/>
        </p:nvSpPr>
        <p:spPr>
          <a:xfrm>
            <a:off x="609600" y="2228314"/>
            <a:ext cx="4032300" cy="26661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BFS (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queue 🡨 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endParaRPr sz="1600" b="1" i="1">
              <a:solidFill>
                <a:srgbClr val="FCECD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while queue not empty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🡨 queue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print 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for each child 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of 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queue 🡨 </a:t>
            </a:r>
            <a:r>
              <a:rPr lang="en" sz="1600" b="1" i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600" b="1" i="1">
              <a:solidFill>
                <a:srgbClr val="FCECD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97" name="Google Shape;997;p62"/>
          <p:cNvGrpSpPr/>
          <p:nvPr/>
        </p:nvGrpSpPr>
        <p:grpSpPr>
          <a:xfrm>
            <a:off x="4962665" y="1753580"/>
            <a:ext cx="3668157" cy="2932747"/>
            <a:chOff x="6462723" y="2389496"/>
            <a:chExt cx="4889572" cy="3782725"/>
          </a:xfrm>
        </p:grpSpPr>
        <p:sp>
          <p:nvSpPr>
            <p:cNvPr id="998" name="Google Shape;998;p62"/>
            <p:cNvSpPr/>
            <p:nvPr/>
          </p:nvSpPr>
          <p:spPr>
            <a:xfrm>
              <a:off x="8890142" y="2590800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9" name="Google Shape;999;p62"/>
            <p:cNvSpPr/>
            <p:nvPr/>
          </p:nvSpPr>
          <p:spPr>
            <a:xfrm>
              <a:off x="10148142" y="4067971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0" name="Google Shape;1000;p62"/>
            <p:cNvSpPr/>
            <p:nvPr/>
          </p:nvSpPr>
          <p:spPr>
            <a:xfrm>
              <a:off x="7668073" y="4063883"/>
              <a:ext cx="7272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1" name="Google Shape;1001;p62"/>
            <p:cNvSpPr/>
            <p:nvPr/>
          </p:nvSpPr>
          <p:spPr>
            <a:xfrm>
              <a:off x="9659754" y="5478406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2" name="Google Shape;1002;p62"/>
            <p:cNvSpPr/>
            <p:nvPr/>
          </p:nvSpPr>
          <p:spPr>
            <a:xfrm>
              <a:off x="10620595" y="5479533"/>
              <a:ext cx="731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003" name="Google Shape;1003;p62"/>
            <p:cNvCxnSpPr/>
            <p:nvPr/>
          </p:nvCxnSpPr>
          <p:spPr>
            <a:xfrm flipH="1">
              <a:off x="8219758" y="3203770"/>
              <a:ext cx="819600" cy="913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04" name="Google Shape;1004;p62"/>
            <p:cNvCxnSpPr/>
            <p:nvPr/>
          </p:nvCxnSpPr>
          <p:spPr>
            <a:xfrm flipH="1">
              <a:off x="10119649" y="4718976"/>
              <a:ext cx="260400" cy="76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05" name="Google Shape;1005;p62"/>
            <p:cNvCxnSpPr/>
            <p:nvPr/>
          </p:nvCxnSpPr>
          <p:spPr>
            <a:xfrm>
              <a:off x="10646918" y="4730783"/>
              <a:ext cx="285900" cy="73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06" name="Google Shape;1006;p62"/>
            <p:cNvCxnSpPr/>
            <p:nvPr/>
          </p:nvCxnSpPr>
          <p:spPr>
            <a:xfrm>
              <a:off x="9471430" y="3203770"/>
              <a:ext cx="832500" cy="913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07" name="Google Shape;1007;p62"/>
            <p:cNvSpPr/>
            <p:nvPr/>
          </p:nvSpPr>
          <p:spPr>
            <a:xfrm>
              <a:off x="8892159" y="4063695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008" name="Google Shape;1008;p62"/>
            <p:cNvCxnSpPr/>
            <p:nvPr/>
          </p:nvCxnSpPr>
          <p:spPr>
            <a:xfrm flipH="1">
              <a:off x="9244893" y="3250998"/>
              <a:ext cx="10500" cy="789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09" name="Google Shape;1009;p62"/>
            <p:cNvSpPr/>
            <p:nvPr/>
          </p:nvSpPr>
          <p:spPr>
            <a:xfrm>
              <a:off x="8627044" y="5507421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0" name="Google Shape;1010;p62"/>
            <p:cNvSpPr/>
            <p:nvPr/>
          </p:nvSpPr>
          <p:spPr>
            <a:xfrm>
              <a:off x="6701090" y="5503334"/>
              <a:ext cx="7272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011" name="Google Shape;1011;p62"/>
            <p:cNvCxnSpPr/>
            <p:nvPr/>
          </p:nvCxnSpPr>
          <p:spPr>
            <a:xfrm flipH="1">
              <a:off x="7209433" y="4655021"/>
              <a:ext cx="575400" cy="862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12" name="Google Shape;1012;p62"/>
            <p:cNvCxnSpPr/>
            <p:nvPr/>
          </p:nvCxnSpPr>
          <p:spPr>
            <a:xfrm>
              <a:off x="8251463" y="4667816"/>
              <a:ext cx="597300" cy="826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13" name="Google Shape;1013;p62"/>
            <p:cNvSpPr/>
            <p:nvPr/>
          </p:nvSpPr>
          <p:spPr>
            <a:xfrm>
              <a:off x="7666711" y="5503146"/>
              <a:ext cx="728700" cy="664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014" name="Google Shape;1014;p62"/>
            <p:cNvCxnSpPr/>
            <p:nvPr/>
          </p:nvCxnSpPr>
          <p:spPr>
            <a:xfrm>
              <a:off x="8016179" y="4742588"/>
              <a:ext cx="6600" cy="73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15" name="Google Shape;1015;p62"/>
            <p:cNvSpPr txBox="1"/>
            <p:nvPr/>
          </p:nvSpPr>
          <p:spPr>
            <a:xfrm>
              <a:off x="6462723" y="5338828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sz="1100"/>
            </a:p>
          </p:txBody>
        </p:sp>
        <p:sp>
          <p:nvSpPr>
            <p:cNvPr id="1016" name="Google Shape;1016;p62"/>
            <p:cNvSpPr txBox="1"/>
            <p:nvPr/>
          </p:nvSpPr>
          <p:spPr>
            <a:xfrm>
              <a:off x="7434442" y="5334000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sp>
          <p:nvSpPr>
            <p:cNvPr id="1017" name="Google Shape;1017;p62"/>
            <p:cNvSpPr txBox="1"/>
            <p:nvPr/>
          </p:nvSpPr>
          <p:spPr>
            <a:xfrm>
              <a:off x="8422537" y="5338244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018" name="Google Shape;1018;p62"/>
            <p:cNvSpPr txBox="1"/>
            <p:nvPr/>
          </p:nvSpPr>
          <p:spPr>
            <a:xfrm>
              <a:off x="7389812" y="3974068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sz="1100"/>
            </a:p>
          </p:txBody>
        </p:sp>
        <p:sp>
          <p:nvSpPr>
            <p:cNvPr id="1019" name="Google Shape;1019;p62"/>
            <p:cNvSpPr txBox="1"/>
            <p:nvPr/>
          </p:nvSpPr>
          <p:spPr>
            <a:xfrm>
              <a:off x="8651137" y="3974068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sz="1100"/>
            </a:p>
          </p:txBody>
        </p:sp>
        <p:sp>
          <p:nvSpPr>
            <p:cNvPr id="1020" name="Google Shape;1020;p62"/>
            <p:cNvSpPr txBox="1"/>
            <p:nvPr/>
          </p:nvSpPr>
          <p:spPr>
            <a:xfrm>
              <a:off x="9877116" y="3974068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sz="1100"/>
            </a:p>
          </p:txBody>
        </p:sp>
        <p:sp>
          <p:nvSpPr>
            <p:cNvPr id="1021" name="Google Shape;1021;p62"/>
            <p:cNvSpPr txBox="1"/>
            <p:nvPr/>
          </p:nvSpPr>
          <p:spPr>
            <a:xfrm>
              <a:off x="9446339" y="5338244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 sz="1100"/>
            </a:p>
          </p:txBody>
        </p:sp>
        <p:sp>
          <p:nvSpPr>
            <p:cNvPr id="1022" name="Google Shape;1022;p62"/>
            <p:cNvSpPr txBox="1"/>
            <p:nvPr/>
          </p:nvSpPr>
          <p:spPr>
            <a:xfrm>
              <a:off x="10437812" y="5332020"/>
              <a:ext cx="31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100"/>
            </a:p>
          </p:txBody>
        </p:sp>
        <p:sp>
          <p:nvSpPr>
            <p:cNvPr id="1023" name="Google Shape;1023;p62"/>
            <p:cNvSpPr txBox="1"/>
            <p:nvPr/>
          </p:nvSpPr>
          <p:spPr>
            <a:xfrm>
              <a:off x="8714114" y="2389496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3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(празен)</a:t>
            </a:r>
            <a:endParaRPr/>
          </a:p>
        </p:txBody>
      </p:sp>
      <p:sp>
        <p:nvSpPr>
          <p:cNvPr id="1029" name="Google Shape;1029;p63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1)</a:t>
            </a:r>
            <a:endParaRPr/>
          </a:p>
        </p:txBody>
      </p:sp>
      <p:grpSp>
        <p:nvGrpSpPr>
          <p:cNvPr id="1030" name="Google Shape;1030;p63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sp>
          <p:nvSpPr>
            <p:cNvPr id="1031" name="Google Shape;1031;p63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032" name="Google Shape;1032;p63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1033" name="Google Shape;1033;p63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034" name="Google Shape;1034;p63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035" name="Google Shape;1035;p63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036" name="Google Shape;1036;p63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7" name="Google Shape;1037;p63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8" name="Google Shape;1038;p63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9" name="Google Shape;1039;p63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0" name="Google Shape;1040;p63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1041" name="Google Shape;1041;p63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2" name="Google Shape;1042;p63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043" name="Google Shape;1043;p63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044" name="Google Shape;1044;p63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5" name="Google Shape;1045;p63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6" name="Google Shape;1046;p63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047" name="Google Shape;1047;p63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48" name="Google Shape;1048;p63"/>
          <p:cNvSpPr/>
          <p:nvPr/>
        </p:nvSpPr>
        <p:spPr>
          <a:xfrm>
            <a:off x="3780156" y="17296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63"/>
          <p:cNvSpPr/>
          <p:nvPr/>
        </p:nvSpPr>
        <p:spPr>
          <a:xfrm>
            <a:off x="5979325" y="1143000"/>
            <a:ext cx="2968200" cy="968100"/>
          </a:xfrm>
          <a:prstGeom prst="wedgeRoundRectCallout">
            <a:avLst>
              <a:gd name="adj1" fmla="val -83936"/>
              <a:gd name="adj2" fmla="val -3143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Първоначално добавяме корена в опашката</a:t>
            </a:r>
            <a:endParaRPr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64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</a:t>
            </a:r>
            <a:endParaRPr/>
          </a:p>
        </p:txBody>
      </p:sp>
      <p:sp>
        <p:nvSpPr>
          <p:cNvPr id="1055" name="Google Shape;1055;p64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2)</a:t>
            </a:r>
            <a:endParaRPr/>
          </a:p>
        </p:txBody>
      </p:sp>
      <p:grpSp>
        <p:nvGrpSpPr>
          <p:cNvPr id="1056" name="Google Shape;1056;p64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sp>
          <p:nvSpPr>
            <p:cNvPr id="1057" name="Google Shape;1057;p64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058" name="Google Shape;1058;p64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1059" name="Google Shape;1059;p64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060" name="Google Shape;1060;p64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061" name="Google Shape;1061;p64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062" name="Google Shape;1062;p64"/>
            <p:cNvCxnSpPr/>
            <p:nvPr/>
          </p:nvCxnSpPr>
          <p:spPr>
            <a:xfrm flipH="1">
              <a:off x="5315695" y="2528837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3" name="Google Shape;1063;p64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4" name="Google Shape;1064;p64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5" name="Google Shape;1065;p64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66" name="Google Shape;1066;p64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1067" name="Google Shape;1067;p64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68" name="Google Shape;1068;p64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069" name="Google Shape;1069;p64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070" name="Google Shape;1070;p64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1" name="Google Shape;1071;p64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2" name="Google Shape;1072;p64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073" name="Google Shape;1073;p64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74" name="Google Shape;1074;p64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075" name="Google Shape;1075;p6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076" name="Google Shape;1076;p6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077" name="Google Shape;1077;p64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078" name="Google Shape;1078;p6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079" name="Google Shape;1079;p6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080" name="Google Shape;1080;p64"/>
          <p:cNvSpPr/>
          <p:nvPr/>
        </p:nvSpPr>
        <p:spPr>
          <a:xfrm>
            <a:off x="3780156" y="17296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64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89891"/>
              <a:gd name="adj2" fmla="val 3391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</a:t>
            </a:r>
            <a:endParaRPr/>
          </a:p>
        </p:txBody>
      </p:sp>
      <p:sp>
        <p:nvSpPr>
          <p:cNvPr id="1087" name="Google Shape;1087;p65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3)</a:t>
            </a:r>
            <a:endParaRPr/>
          </a:p>
        </p:txBody>
      </p:sp>
      <p:grpSp>
        <p:nvGrpSpPr>
          <p:cNvPr id="1088" name="Google Shape;1088;p65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089" name="Google Shape;1089;p65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1090" name="Google Shape;1090;p65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091" name="Google Shape;1091;p65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1092" name="Google Shape;1092;p65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093" name="Google Shape;1093;p65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094" name="Google Shape;1094;p65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095" name="Google Shape;1095;p65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96" name="Google Shape;1096;p65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97" name="Google Shape;1097;p65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98" name="Google Shape;1098;p65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cxnSp>
          <p:nvCxnSpPr>
            <p:cNvPr id="1099" name="Google Shape;1099;p65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00" name="Google Shape;1100;p65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101" name="Google Shape;1101;p65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102" name="Google Shape;1102;p65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03" name="Google Shape;1103;p65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04" name="Google Shape;1104;p65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105" name="Google Shape;1105;p65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06" name="Google Shape;1106;p65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107" name="Google Shape;1107;p6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108" name="Google Shape;1108;p6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109" name="Google Shape;1109;p65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110" name="Google Shape;1110;p6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111" name="Google Shape;1111;p6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112" name="Google Shape;1112;p65"/>
          <p:cNvSpPr/>
          <p:nvPr/>
        </p:nvSpPr>
        <p:spPr>
          <a:xfrm>
            <a:off x="3780156" y="17296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65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102499"/>
              <a:gd name="adj2" fmla="val 12206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66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</a:t>
            </a:r>
            <a:endParaRPr/>
          </a:p>
        </p:txBody>
      </p:sp>
      <p:sp>
        <p:nvSpPr>
          <p:cNvPr id="1119" name="Google Shape;1119;p66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4)</a:t>
            </a:r>
            <a:endParaRPr/>
          </a:p>
        </p:txBody>
      </p:sp>
      <p:grpSp>
        <p:nvGrpSpPr>
          <p:cNvPr id="1120" name="Google Shape;1120;p66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121" name="Google Shape;1121;p66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122" name="Google Shape;1122;p66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123" name="Google Shape;1123;p66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  <p:sp>
          <p:nvSpPr>
            <p:cNvPr id="1124" name="Google Shape;1124;p66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125" name="Google Shape;1125;p66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126" name="Google Shape;1126;p66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127" name="Google Shape;1127;p66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28" name="Google Shape;1128;p66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29" name="Google Shape;1129;p66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30" name="Google Shape;1130;p66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sp>
          <p:nvSpPr>
            <p:cNvPr id="1131" name="Google Shape;1131;p66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132" name="Google Shape;1132;p66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133" name="Google Shape;1133;p66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34" name="Google Shape;1134;p66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35" name="Google Shape;1135;p66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136" name="Google Shape;1136;p66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37" name="Google Shape;1137;p66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</p:grpSp>
      <p:grpSp>
        <p:nvGrpSpPr>
          <p:cNvPr id="1138" name="Google Shape;1138;p66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139" name="Google Shape;1139;p6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140" name="Google Shape;1140;p6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141" name="Google Shape;1141;p66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142" name="Google Shape;1142;p6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143" name="Google Shape;1143;p6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144" name="Google Shape;1144;p66"/>
          <p:cNvSpPr/>
          <p:nvPr/>
        </p:nvSpPr>
        <p:spPr>
          <a:xfrm>
            <a:off x="3780156" y="17296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66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77890"/>
              <a:gd name="adj2" fmla="val 12799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67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</a:t>
            </a:r>
            <a:endParaRPr/>
          </a:p>
        </p:txBody>
      </p:sp>
      <p:sp>
        <p:nvSpPr>
          <p:cNvPr id="1151" name="Google Shape;1151;p67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5)</a:t>
            </a:r>
            <a:endParaRPr/>
          </a:p>
        </p:txBody>
      </p:sp>
      <p:grpSp>
        <p:nvGrpSpPr>
          <p:cNvPr id="1152" name="Google Shape;1152;p67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153" name="Google Shape;1153;p67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154" name="Google Shape;1154;p67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155" name="Google Shape;1155;p67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156" name="Google Shape;1156;p67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157" name="Google Shape;1157;p67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158" name="Google Shape;1158;p67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59" name="Google Shape;1159;p67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60" name="Google Shape;1160;p67"/>
            <p:cNvCxnSpPr/>
            <p:nvPr/>
          </p:nvCxnSpPr>
          <p:spPr>
            <a:xfrm>
              <a:off x="6293186" y="2502836"/>
              <a:ext cx="670200" cy="8031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rgbClr val="0C0C0C"/>
              </a:outerShdw>
            </a:effectLst>
          </p:spPr>
        </p:cxnSp>
        <p:cxnSp>
          <p:nvCxnSpPr>
            <p:cNvPr id="1161" name="Google Shape;1161;p67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162" name="Google Shape;1162;p67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163" name="Google Shape;1163;p67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164" name="Google Shape;1164;p67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65" name="Google Shape;1165;p67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66" name="Google Shape;1166;p67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167" name="Google Shape;1167;p67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68" name="Google Shape;1168;p67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169" name="Google Shape;1169;p67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170" name="Google Shape;1170;p67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171" name="Google Shape;1171;p6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172" name="Google Shape;1172;p6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173" name="Google Shape;1173;p67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174" name="Google Shape;1174;p6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175" name="Google Shape;1175;p6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176" name="Google Shape;1176;p67"/>
          <p:cNvSpPr/>
          <p:nvPr/>
        </p:nvSpPr>
        <p:spPr>
          <a:xfrm>
            <a:off x="3780156" y="172966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67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46016"/>
              <a:gd name="adj2" fmla="val 113133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68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</a:t>
            </a:r>
            <a:endParaRPr/>
          </a:p>
        </p:txBody>
      </p:sp>
      <p:sp>
        <p:nvSpPr>
          <p:cNvPr id="1183" name="Google Shape;1183;p68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6)</a:t>
            </a:r>
            <a:endParaRPr/>
          </a:p>
        </p:txBody>
      </p:sp>
      <p:grpSp>
        <p:nvGrpSpPr>
          <p:cNvPr id="1184" name="Google Shape;1184;p68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185" name="Google Shape;1185;p68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186" name="Google Shape;1186;p68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190" name="Google Shape;1190;p68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1" name="Google Shape;1191;p68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2" name="Google Shape;1192;p68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193" name="Google Shape;1193;p68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194" name="Google Shape;1194;p68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196" name="Google Shape;1196;p68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7" name="Google Shape;1197;p68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98" name="Google Shape;1198;p68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199" name="Google Shape;1199;p68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00" name="Google Shape;1200;p68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202" name="Google Shape;1202;p68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203" name="Google Shape;1203;p6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04" name="Google Shape;1204;p6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05" name="Google Shape;1205;p68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206" name="Google Shape;1206;p6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07" name="Google Shape;1207;p6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08" name="Google Shape;1208;p68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209" name="Google Shape;1209;p6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10" name="Google Shape;1210;p6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11" name="Google Shape;1211;p68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212" name="Google Shape;1212;p6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13" name="Google Shape;1213;p6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214" name="Google Shape;1214;p68"/>
          <p:cNvSpPr/>
          <p:nvPr/>
        </p:nvSpPr>
        <p:spPr>
          <a:xfrm>
            <a:off x="2825874" y="297571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68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124311"/>
              <a:gd name="adj2" fmla="val 13505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69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</a:t>
            </a:r>
            <a:endParaRPr/>
          </a:p>
        </p:txBody>
      </p:sp>
      <p:sp>
        <p:nvSpPr>
          <p:cNvPr id="1221" name="Google Shape;1221;p69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7)</a:t>
            </a:r>
            <a:endParaRPr/>
          </a:p>
        </p:txBody>
      </p:sp>
      <p:grpSp>
        <p:nvGrpSpPr>
          <p:cNvPr id="1222" name="Google Shape;1222;p69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223" name="Google Shape;1223;p69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24" name="Google Shape;1224;p69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225" name="Google Shape;1225;p69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226" name="Google Shape;1226;p69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227" name="Google Shape;1227;p69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228" name="Google Shape;1228;p69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29" name="Google Shape;1229;p69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0" name="Google Shape;1230;p69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31" name="Google Shape;1231;p69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32" name="Google Shape;1232;p69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233" name="Google Shape;1233;p69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234" name="Google Shape;1234;p69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5" name="Google Shape;1235;p69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36" name="Google Shape;1236;p69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237" name="Google Shape;1237;p69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38" name="Google Shape;1238;p69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239" name="Google Shape;1239;p69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240" name="Google Shape;1240;p69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241" name="Google Shape;1241;p6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42" name="Google Shape;1242;p6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43" name="Google Shape;1243;p69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244" name="Google Shape;1244;p6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45" name="Google Shape;1245;p6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46" name="Google Shape;1246;p69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247" name="Google Shape;1247;p6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48" name="Google Shape;1248;p6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49" name="Google Shape;1249;p69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250" name="Google Shape;1250;p6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51" name="Google Shape;1251;p6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252" name="Google Shape;1252;p69"/>
          <p:cNvSpPr/>
          <p:nvPr/>
        </p:nvSpPr>
        <p:spPr>
          <a:xfrm>
            <a:off x="2825874" y="297571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69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128420"/>
              <a:gd name="adj2" fmla="val 23081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70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</a:t>
            </a:r>
            <a:endParaRPr/>
          </a:p>
        </p:txBody>
      </p:sp>
      <p:sp>
        <p:nvSpPr>
          <p:cNvPr id="1259" name="Google Shape;1259;p70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8)</a:t>
            </a:r>
            <a:endParaRPr/>
          </a:p>
        </p:txBody>
      </p:sp>
      <p:grpSp>
        <p:nvGrpSpPr>
          <p:cNvPr id="1260" name="Google Shape;1260;p70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261" name="Google Shape;1261;p70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62" name="Google Shape;1262;p70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265" name="Google Shape;1265;p70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266" name="Google Shape;1266;p70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67" name="Google Shape;1267;p70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68" name="Google Shape;1268;p70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9" name="Google Shape;1269;p70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70" name="Google Shape;1270;p70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272" name="Google Shape;1272;p70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73" name="Google Shape;1273;p70"/>
            <p:cNvCxnSpPr/>
            <p:nvPr/>
          </p:nvCxnSpPr>
          <p:spPr>
            <a:xfrm>
              <a:off x="5340698" y="3774833"/>
              <a:ext cx="472200" cy="703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74" name="Google Shape;1274;p70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275" name="Google Shape;1275;p70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76" name="Google Shape;1276;p70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279" name="Google Shape;1279;p7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80" name="Google Shape;1280;p7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81" name="Google Shape;1281;p70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282" name="Google Shape;1282;p7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83" name="Google Shape;1283;p7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84" name="Google Shape;1284;p70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285" name="Google Shape;1285;p7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86" name="Google Shape;1286;p7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287" name="Google Shape;1287;p70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288" name="Google Shape;1288;p7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289" name="Google Shape;1289;p7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290" name="Google Shape;1290;p70"/>
          <p:cNvSpPr/>
          <p:nvPr/>
        </p:nvSpPr>
        <p:spPr>
          <a:xfrm>
            <a:off x="2825874" y="297571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70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105201"/>
              <a:gd name="adj2" fmla="val 23498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71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</a:t>
            </a:r>
            <a:endParaRPr/>
          </a:p>
        </p:txBody>
      </p:sp>
      <p:sp>
        <p:nvSpPr>
          <p:cNvPr id="1297" name="Google Shape;1297;p71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9)</a:t>
            </a:r>
            <a:endParaRPr/>
          </a:p>
        </p:txBody>
      </p:sp>
      <p:grpSp>
        <p:nvGrpSpPr>
          <p:cNvPr id="1298" name="Google Shape;1298;p71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299" name="Google Shape;1299;p71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00" name="Google Shape;1300;p71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301" name="Google Shape;1301;p71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302" name="Google Shape;1302;p71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303" name="Google Shape;1303;p71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304" name="Google Shape;1304;p71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05" name="Google Shape;1305;p71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06" name="Google Shape;1306;p71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307" name="Google Shape;1307;p71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08" name="Google Shape;1308;p71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309" name="Google Shape;1309;p71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310" name="Google Shape;1310;p71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311" name="Google Shape;1311;p71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12" name="Google Shape;1312;p71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313" name="Google Shape;1313;p71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14" name="Google Shape;1314;p71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315" name="Google Shape;1315;p71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316" name="Google Shape;1316;p71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317" name="Google Shape;1317;p7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18" name="Google Shape;1318;p7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19" name="Google Shape;1319;p71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320" name="Google Shape;1320;p7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21" name="Google Shape;1321;p7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22" name="Google Shape;1322;p71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323" name="Google Shape;1323;p7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24" name="Google Shape;1324;p7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25" name="Google Shape;1325;p71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326" name="Google Shape;1326;p7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27" name="Google Shape;1327;p7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328" name="Google Shape;1328;p71"/>
          <p:cNvSpPr/>
          <p:nvPr/>
        </p:nvSpPr>
        <p:spPr>
          <a:xfrm>
            <a:off x="2825874" y="2975717"/>
            <a:ext cx="3810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71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83171"/>
              <a:gd name="adj2" fmla="val 22706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Дървовидни структури от данни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9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Дървовидните структури от данни: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</a:pPr>
            <a:r>
              <a:rPr lang="en" sz="2000">
                <a:solidFill>
                  <a:srgbClr val="F6D18E"/>
                </a:solidFill>
              </a:rPr>
              <a:t>Дървета</a:t>
            </a:r>
            <a:r>
              <a:rPr lang="en" sz="2000"/>
              <a:t> - двоични, балансирани, подредени и др.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</a:pPr>
            <a:r>
              <a:rPr lang="en" sz="2000">
                <a:solidFill>
                  <a:srgbClr val="F6D18E"/>
                </a:solidFill>
              </a:rPr>
              <a:t>Графи</a:t>
            </a:r>
            <a:r>
              <a:rPr lang="en" sz="2000"/>
              <a:t> - ориентирани, неориентирани, с тегла и др. 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</a:pPr>
            <a:r>
              <a:rPr lang="en" sz="2000">
                <a:solidFill>
                  <a:srgbClr val="F6D18E"/>
                </a:solidFill>
              </a:rPr>
              <a:t>Мрежи</a:t>
            </a:r>
            <a:r>
              <a:rPr lang="en" sz="2000"/>
              <a:t> - графи с особени свойства</a:t>
            </a:r>
            <a:endParaRPr sz="2000"/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203" name="Google Shape;203;p27"/>
          <p:cNvGrpSpPr/>
          <p:nvPr/>
        </p:nvGrpSpPr>
        <p:grpSpPr>
          <a:xfrm>
            <a:off x="5721122" y="3226181"/>
            <a:ext cx="2876114" cy="1810067"/>
            <a:chOff x="5274985" y="1094133"/>
            <a:chExt cx="3422315" cy="2433867"/>
          </a:xfrm>
        </p:grpSpPr>
        <p:sp>
          <p:nvSpPr>
            <p:cNvPr id="204" name="Google Shape;204;p27"/>
            <p:cNvSpPr/>
            <p:nvPr/>
          </p:nvSpPr>
          <p:spPr>
            <a:xfrm>
              <a:off x="7122557" y="1123950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sz="16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6629400" y="2133600"/>
              <a:ext cx="6201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sz="16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8077200" y="1905000"/>
              <a:ext cx="6201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6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5486400" y="1371600"/>
              <a:ext cx="5883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6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5410200" y="2743200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sz="16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7620000" y="2971800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sz="16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210" name="Google Shape;210;p27"/>
            <p:cNvCxnSpPr>
              <a:stCxn id="207" idx="6"/>
              <a:endCxn id="204" idx="2"/>
            </p:cNvCxnSpPr>
            <p:nvPr/>
          </p:nvCxnSpPr>
          <p:spPr>
            <a:xfrm rot="10800000" flipH="1">
              <a:off x="6074700" y="1401900"/>
              <a:ext cx="1047600" cy="247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1" name="Google Shape;211;p27"/>
            <p:cNvCxnSpPr>
              <a:stCxn id="208" idx="6"/>
              <a:endCxn id="205" idx="3"/>
            </p:cNvCxnSpPr>
            <p:nvPr/>
          </p:nvCxnSpPr>
          <p:spPr>
            <a:xfrm rot="10800000" flipH="1">
              <a:off x="5968200" y="2608200"/>
              <a:ext cx="752100" cy="413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2" name="Google Shape;212;p27"/>
            <p:cNvCxnSpPr>
              <a:stCxn id="204" idx="5"/>
              <a:endCxn id="206" idx="1"/>
            </p:cNvCxnSpPr>
            <p:nvPr/>
          </p:nvCxnSpPr>
          <p:spPr>
            <a:xfrm>
              <a:off x="7598840" y="1598696"/>
              <a:ext cx="569100" cy="387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3" name="Google Shape;213;p27"/>
            <p:cNvCxnSpPr>
              <a:stCxn id="205" idx="5"/>
              <a:endCxn id="209" idx="1"/>
            </p:cNvCxnSpPr>
            <p:nvPr/>
          </p:nvCxnSpPr>
          <p:spPr>
            <a:xfrm>
              <a:off x="7158688" y="2608346"/>
              <a:ext cx="543000" cy="4449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4" name="Google Shape;214;p27"/>
            <p:cNvCxnSpPr>
              <a:stCxn id="205" idx="6"/>
              <a:endCxn id="206" idx="2"/>
            </p:cNvCxnSpPr>
            <p:nvPr/>
          </p:nvCxnSpPr>
          <p:spPr>
            <a:xfrm rot="10800000" flipH="1">
              <a:off x="7249500" y="2183100"/>
              <a:ext cx="827700" cy="228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5" name="Google Shape;215;p27"/>
            <p:cNvCxnSpPr>
              <a:stCxn id="207" idx="5"/>
              <a:endCxn id="205" idx="1"/>
            </p:cNvCxnSpPr>
            <p:nvPr/>
          </p:nvCxnSpPr>
          <p:spPr>
            <a:xfrm>
              <a:off x="5988545" y="1846346"/>
              <a:ext cx="731700" cy="368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6" name="Google Shape;216;p27"/>
            <p:cNvCxnSpPr>
              <a:stCxn id="207" idx="4"/>
              <a:endCxn id="208" idx="0"/>
            </p:cNvCxnSpPr>
            <p:nvPr/>
          </p:nvCxnSpPr>
          <p:spPr>
            <a:xfrm flipH="1">
              <a:off x="5689050" y="1927800"/>
              <a:ext cx="91500" cy="815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17" name="Google Shape;217;p27"/>
            <p:cNvCxnSpPr/>
            <p:nvPr/>
          </p:nvCxnSpPr>
          <p:spPr>
            <a:xfrm>
              <a:off x="8577550" y="2421420"/>
              <a:ext cx="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18" name="Google Shape;218;p27"/>
            <p:cNvSpPr txBox="1"/>
            <p:nvPr/>
          </p:nvSpPr>
          <p:spPr>
            <a:xfrm rot="-818014">
              <a:off x="6237872" y="1171327"/>
              <a:ext cx="693645" cy="32321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 sz="11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 sz="1100" b="1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(20)</a:t>
              </a:r>
              <a:endParaRPr sz="11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19" name="Google Shape;219;p27"/>
            <p:cNvSpPr txBox="1"/>
            <p:nvPr/>
          </p:nvSpPr>
          <p:spPr>
            <a:xfrm rot="1988661">
              <a:off x="7702422" y="1540669"/>
              <a:ext cx="777503" cy="32318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5 (10)</a:t>
              </a:r>
              <a:endParaRPr sz="11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0" name="Google Shape;220;p27"/>
            <p:cNvSpPr txBox="1"/>
            <p:nvPr/>
          </p:nvSpPr>
          <p:spPr>
            <a:xfrm rot="-5035956">
              <a:off x="5009768" y="2166843"/>
              <a:ext cx="862833" cy="24257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15 </a:t>
              </a:r>
              <a:endParaRPr sz="12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(15)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1" name="Google Shape;221;p27"/>
            <p:cNvSpPr txBox="1"/>
            <p:nvPr/>
          </p:nvSpPr>
          <p:spPr>
            <a:xfrm rot="-1740026">
              <a:off x="5935058" y="2564016"/>
              <a:ext cx="647255" cy="323089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15 (30)</a:t>
              </a:r>
              <a:endParaRPr sz="11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2" name="Google Shape;222;p27"/>
            <p:cNvSpPr txBox="1"/>
            <p:nvPr/>
          </p:nvSpPr>
          <p:spPr>
            <a:xfrm rot="2304376">
              <a:off x="7254866" y="2565025"/>
              <a:ext cx="709395" cy="32309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5 (5)</a:t>
              </a:r>
              <a:endParaRPr sz="11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3" name="Google Shape;223;p27"/>
            <p:cNvSpPr txBox="1"/>
            <p:nvPr/>
          </p:nvSpPr>
          <p:spPr>
            <a:xfrm rot="-924125">
              <a:off x="7280094" y="1902238"/>
              <a:ext cx="882183" cy="32300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20(20)</a:t>
              </a:r>
              <a:endParaRPr sz="11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4" name="Google Shape;224;p27"/>
            <p:cNvSpPr txBox="1"/>
            <p:nvPr/>
          </p:nvSpPr>
          <p:spPr>
            <a:xfrm rot="1626690">
              <a:off x="6164216" y="1718065"/>
              <a:ext cx="647103" cy="32321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10 (40)</a:t>
              </a:r>
              <a:endParaRPr sz="11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25" name="Google Shape;225;p27"/>
          <p:cNvGrpSpPr/>
          <p:nvPr/>
        </p:nvGrpSpPr>
        <p:grpSpPr>
          <a:xfrm>
            <a:off x="564549" y="3345970"/>
            <a:ext cx="4022270" cy="1550017"/>
            <a:chOff x="3686175" y="4114785"/>
            <a:chExt cx="4924425" cy="2286161"/>
          </a:xfrm>
        </p:grpSpPr>
        <p:sp>
          <p:nvSpPr>
            <p:cNvPr id="226" name="Google Shape;226;p27"/>
            <p:cNvSpPr/>
            <p:nvPr/>
          </p:nvSpPr>
          <p:spPr>
            <a:xfrm>
              <a:off x="7074914" y="4114785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6268877" y="5721180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6942808" y="5041554"/>
              <a:ext cx="6201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7928573" y="4495800"/>
              <a:ext cx="6201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507666" y="4300138"/>
              <a:ext cx="5883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276832" y="5721177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7446931" y="5844746"/>
              <a:ext cx="5580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233" name="Google Shape;233;p27"/>
            <p:cNvCxnSpPr>
              <a:stCxn id="230" idx="6"/>
              <a:endCxn id="226" idx="2"/>
            </p:cNvCxnSpPr>
            <p:nvPr/>
          </p:nvCxnSpPr>
          <p:spPr>
            <a:xfrm rot="10800000" flipH="1">
              <a:off x="6095966" y="4392838"/>
              <a:ext cx="978900" cy="185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" name="Google Shape;234;p27"/>
            <p:cNvCxnSpPr>
              <a:stCxn id="227" idx="7"/>
              <a:endCxn id="228" idx="3"/>
            </p:cNvCxnSpPr>
            <p:nvPr/>
          </p:nvCxnSpPr>
          <p:spPr>
            <a:xfrm rot="10800000" flipH="1">
              <a:off x="6745160" y="5516434"/>
              <a:ext cx="288300" cy="286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5" name="Google Shape;235;p27"/>
            <p:cNvCxnSpPr>
              <a:stCxn id="226" idx="4"/>
              <a:endCxn id="228" idx="0"/>
            </p:cNvCxnSpPr>
            <p:nvPr/>
          </p:nvCxnSpPr>
          <p:spPr>
            <a:xfrm flipH="1">
              <a:off x="7252814" y="4670985"/>
              <a:ext cx="101100" cy="370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6" name="Google Shape;236;p27"/>
            <p:cNvCxnSpPr>
              <a:stCxn id="228" idx="4"/>
              <a:endCxn id="232" idx="1"/>
            </p:cNvCxnSpPr>
            <p:nvPr/>
          </p:nvCxnSpPr>
          <p:spPr>
            <a:xfrm>
              <a:off x="7252858" y="5597754"/>
              <a:ext cx="275700" cy="328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7" name="Google Shape;237;p27"/>
            <p:cNvCxnSpPr>
              <a:stCxn id="228" idx="7"/>
            </p:cNvCxnSpPr>
            <p:nvPr/>
          </p:nvCxnSpPr>
          <p:spPr>
            <a:xfrm rot="10800000" flipH="1">
              <a:off x="7472096" y="4867108"/>
              <a:ext cx="471900" cy="2559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8" name="Google Shape;238;p27"/>
            <p:cNvCxnSpPr>
              <a:stCxn id="230" idx="5"/>
              <a:endCxn id="228" idx="1"/>
            </p:cNvCxnSpPr>
            <p:nvPr/>
          </p:nvCxnSpPr>
          <p:spPr>
            <a:xfrm>
              <a:off x="6009811" y="4774884"/>
              <a:ext cx="1023600" cy="3483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9" name="Google Shape;239;p27"/>
            <p:cNvCxnSpPr>
              <a:stCxn id="227" idx="1"/>
            </p:cNvCxnSpPr>
            <p:nvPr/>
          </p:nvCxnSpPr>
          <p:spPr>
            <a:xfrm rot="10800000">
              <a:off x="5924294" y="4828834"/>
              <a:ext cx="426300" cy="973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0" name="Google Shape;240;p27"/>
            <p:cNvCxnSpPr>
              <a:stCxn id="231" idx="6"/>
              <a:endCxn id="227" idx="2"/>
            </p:cNvCxnSpPr>
            <p:nvPr/>
          </p:nvCxnSpPr>
          <p:spPr>
            <a:xfrm>
              <a:off x="5834832" y="5999277"/>
              <a:ext cx="434100" cy="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1" name="Google Shape;241;p27"/>
            <p:cNvCxnSpPr>
              <a:stCxn id="230" idx="4"/>
              <a:endCxn id="231" idx="0"/>
            </p:cNvCxnSpPr>
            <p:nvPr/>
          </p:nvCxnSpPr>
          <p:spPr>
            <a:xfrm flipH="1">
              <a:off x="5555816" y="4856338"/>
              <a:ext cx="246000" cy="8649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2" name="Google Shape;242;p27"/>
            <p:cNvCxnSpPr/>
            <p:nvPr/>
          </p:nvCxnSpPr>
          <p:spPr>
            <a:xfrm>
              <a:off x="8529907" y="5412255"/>
              <a:ext cx="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3" name="Google Shape;243;p27"/>
            <p:cNvCxnSpPr/>
            <p:nvPr/>
          </p:nvCxnSpPr>
          <p:spPr>
            <a:xfrm>
              <a:off x="8019510" y="4987325"/>
              <a:ext cx="523500" cy="16500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4" name="Google Shape;244;p27"/>
            <p:cNvCxnSpPr/>
            <p:nvPr/>
          </p:nvCxnSpPr>
          <p:spPr>
            <a:xfrm rot="10800000">
              <a:off x="8497500" y="4913265"/>
              <a:ext cx="113100" cy="1482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45" name="Google Shape;245;p27"/>
            <p:cNvSpPr/>
            <p:nvPr/>
          </p:nvSpPr>
          <p:spPr>
            <a:xfrm>
              <a:off x="4448175" y="4724400"/>
              <a:ext cx="5883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sz="16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246" name="Google Shape;246;p27"/>
            <p:cNvCxnSpPr>
              <a:stCxn id="245" idx="7"/>
              <a:endCxn id="230" idx="2"/>
            </p:cNvCxnSpPr>
            <p:nvPr/>
          </p:nvCxnSpPr>
          <p:spPr>
            <a:xfrm rot="10800000" flipH="1">
              <a:off x="4950320" y="4578454"/>
              <a:ext cx="557100" cy="227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7" name="Google Shape;247;p27"/>
            <p:cNvCxnSpPr>
              <a:stCxn id="245" idx="4"/>
              <a:endCxn id="231" idx="2"/>
            </p:cNvCxnSpPr>
            <p:nvPr/>
          </p:nvCxnSpPr>
          <p:spPr>
            <a:xfrm>
              <a:off x="4742325" y="5280600"/>
              <a:ext cx="534300" cy="718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8" name="Google Shape;248;p27"/>
            <p:cNvCxnSpPr>
              <a:stCxn id="231" idx="1"/>
              <a:endCxn id="245" idx="5"/>
            </p:cNvCxnSpPr>
            <p:nvPr/>
          </p:nvCxnSpPr>
          <p:spPr>
            <a:xfrm rot="10800000">
              <a:off x="4950549" y="5199031"/>
              <a:ext cx="408000" cy="603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49" name="Google Shape;249;p27"/>
            <p:cNvSpPr/>
            <p:nvPr/>
          </p:nvSpPr>
          <p:spPr>
            <a:xfrm>
              <a:off x="3686175" y="5562600"/>
              <a:ext cx="588300" cy="5562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11</a:t>
              </a:r>
              <a:endParaRPr sz="16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250" name="Google Shape;250;p27"/>
            <p:cNvCxnSpPr>
              <a:stCxn id="249" idx="7"/>
              <a:endCxn id="245" idx="3"/>
            </p:cNvCxnSpPr>
            <p:nvPr/>
          </p:nvCxnSpPr>
          <p:spPr>
            <a:xfrm rot="10800000" flipH="1">
              <a:off x="4188320" y="5199454"/>
              <a:ext cx="345900" cy="444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</p:grpSp>
      <p:sp>
        <p:nvSpPr>
          <p:cNvPr id="251" name="Google Shape;251;p27"/>
          <p:cNvSpPr/>
          <p:nvPr/>
        </p:nvSpPr>
        <p:spPr>
          <a:xfrm>
            <a:off x="311700" y="3223574"/>
            <a:ext cx="906600" cy="375000"/>
          </a:xfrm>
          <a:prstGeom prst="wedgeRoundRectCallout">
            <a:avLst>
              <a:gd name="adj1" fmla="val 82332"/>
              <a:gd name="adj2" fmla="val 43643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Граф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760790" y="2743074"/>
            <a:ext cx="1214700" cy="375000"/>
          </a:xfrm>
          <a:prstGeom prst="wedgeRoundRectCallout">
            <a:avLst>
              <a:gd name="adj1" fmla="val -74331"/>
              <a:gd name="adj2" fmla="val 5560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Мрежа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72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</a:t>
            </a:r>
            <a:endParaRPr/>
          </a:p>
        </p:txBody>
      </p:sp>
      <p:sp>
        <p:nvSpPr>
          <p:cNvPr id="1335" name="Google Shape;1335;p72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10)</a:t>
            </a:r>
            <a:endParaRPr/>
          </a:p>
        </p:txBody>
      </p:sp>
      <p:grpSp>
        <p:nvGrpSpPr>
          <p:cNvPr id="1336" name="Google Shape;1336;p72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337" name="Google Shape;1337;p72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38" name="Google Shape;1338;p72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339" name="Google Shape;1339;p72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340" name="Google Shape;1340;p72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341" name="Google Shape;1341;p72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342" name="Google Shape;1342;p72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3" name="Google Shape;1343;p72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4" name="Google Shape;1344;p72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345" name="Google Shape;1345;p72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46" name="Google Shape;1346;p72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347" name="Google Shape;1347;p72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348" name="Google Shape;1348;p72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349" name="Google Shape;1349;p72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50" name="Google Shape;1350;p72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351" name="Google Shape;1351;p72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52" name="Google Shape;1352;p72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353" name="Google Shape;1353;p72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354" name="Google Shape;1354;p72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355" name="Google Shape;1355;p72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56" name="Google Shape;1356;p72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57" name="Google Shape;1357;p72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358" name="Google Shape;1358;p72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59" name="Google Shape;1359;p72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60" name="Google Shape;1360;p72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361" name="Google Shape;1361;p72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62" name="Google Shape;1362;p72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63" name="Google Shape;1363;p72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364" name="Google Shape;1364;p72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65" name="Google Shape;1365;p72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66" name="Google Shape;1366;p72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367" name="Google Shape;1367;p72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68" name="Google Shape;1368;p72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369" name="Google Shape;1369;p72"/>
          <p:cNvGrpSpPr/>
          <p:nvPr/>
        </p:nvGrpSpPr>
        <p:grpSpPr>
          <a:xfrm>
            <a:off x="4369966" y="2852126"/>
            <a:ext cx="481020" cy="457200"/>
            <a:chOff x="1066800" y="2819400"/>
            <a:chExt cx="228600" cy="304800"/>
          </a:xfrm>
        </p:grpSpPr>
        <p:cxnSp>
          <p:nvCxnSpPr>
            <p:cNvPr id="1370" name="Google Shape;1370;p72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371" name="Google Shape;1371;p72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372" name="Google Shape;1372;p72"/>
          <p:cNvSpPr/>
          <p:nvPr/>
        </p:nvSpPr>
        <p:spPr>
          <a:xfrm rot="-5400000">
            <a:off x="4477796" y="348975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72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88383"/>
              <a:gd name="adj2" fmla="val 11718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73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</a:t>
            </a:r>
            <a:endParaRPr/>
          </a:p>
        </p:txBody>
      </p:sp>
      <p:grpSp>
        <p:nvGrpSpPr>
          <p:cNvPr id="1379" name="Google Shape;1379;p73"/>
          <p:cNvGrpSpPr/>
          <p:nvPr/>
        </p:nvGrpSpPr>
        <p:grpSpPr>
          <a:xfrm>
            <a:off x="2590799" y="1542950"/>
            <a:ext cx="3677598" cy="3028828"/>
            <a:chOff x="4114800" y="2007160"/>
            <a:chExt cx="3677598" cy="3048031"/>
          </a:xfrm>
        </p:grpSpPr>
        <p:cxnSp>
          <p:nvCxnSpPr>
            <p:cNvPr id="1380" name="Google Shape;1380;p73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81" name="Google Shape;1381;p73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382" name="Google Shape;1382;p73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383" name="Google Shape;1383;p73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384" name="Google Shape;1384;p73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385" name="Google Shape;1385;p73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86" name="Google Shape;1386;p73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87" name="Google Shape;1387;p73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388" name="Google Shape;1388;p73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89" name="Google Shape;1389;p73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390" name="Google Shape;1390;p73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391" name="Google Shape;1391;p73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392" name="Google Shape;1392;p73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93" name="Google Shape;1393;p73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394" name="Google Shape;1394;p73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395" name="Google Shape;1395;p73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396" name="Google Shape;1396;p73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sp>
        <p:nvSpPr>
          <p:cNvPr id="1397" name="Google Shape;1397;p73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11)</a:t>
            </a:r>
            <a:endParaRPr/>
          </a:p>
        </p:txBody>
      </p:sp>
      <p:grpSp>
        <p:nvGrpSpPr>
          <p:cNvPr id="1398" name="Google Shape;1398;p73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399" name="Google Shape;1399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00" name="Google Shape;1400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01" name="Google Shape;1401;p73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402" name="Google Shape;1402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03" name="Google Shape;1403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04" name="Google Shape;1404;p73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405" name="Google Shape;1405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06" name="Google Shape;1406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07" name="Google Shape;1407;p73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408" name="Google Shape;1408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09" name="Google Shape;1409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10" name="Google Shape;1410;p73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411" name="Google Shape;1411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12" name="Google Shape;1412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13" name="Google Shape;1413;p73"/>
          <p:cNvGrpSpPr/>
          <p:nvPr/>
        </p:nvGrpSpPr>
        <p:grpSpPr>
          <a:xfrm>
            <a:off x="4369966" y="2852126"/>
            <a:ext cx="481020" cy="457200"/>
            <a:chOff x="1066800" y="2819400"/>
            <a:chExt cx="228600" cy="304800"/>
          </a:xfrm>
        </p:grpSpPr>
        <p:cxnSp>
          <p:nvCxnSpPr>
            <p:cNvPr id="1414" name="Google Shape;1414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15" name="Google Shape;1415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16" name="Google Shape;1416;p73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417" name="Google Shape;1417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18" name="Google Shape;1418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19" name="Google Shape;1419;p73"/>
          <p:cNvGrpSpPr/>
          <p:nvPr/>
        </p:nvGrpSpPr>
        <p:grpSpPr>
          <a:xfrm>
            <a:off x="5376286" y="2853493"/>
            <a:ext cx="481020" cy="457200"/>
            <a:chOff x="1066800" y="2819400"/>
            <a:chExt cx="228600" cy="304800"/>
          </a:xfrm>
        </p:grpSpPr>
        <p:cxnSp>
          <p:nvCxnSpPr>
            <p:cNvPr id="1420" name="Google Shape;1420;p73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21" name="Google Shape;1421;p73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422" name="Google Shape;1422;p73"/>
          <p:cNvSpPr/>
          <p:nvPr/>
        </p:nvSpPr>
        <p:spPr>
          <a:xfrm flipH="1">
            <a:off x="6066546" y="2976936"/>
            <a:ext cx="403500" cy="1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73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56571"/>
              <a:gd name="adj2" fmla="val 124541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74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</a:t>
            </a:r>
            <a:endParaRPr/>
          </a:p>
        </p:txBody>
      </p:sp>
      <p:sp>
        <p:nvSpPr>
          <p:cNvPr id="1429" name="Google Shape;1429;p74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12)</a:t>
            </a:r>
            <a:endParaRPr/>
          </a:p>
        </p:txBody>
      </p:sp>
      <p:grpSp>
        <p:nvGrpSpPr>
          <p:cNvPr id="1430" name="Google Shape;1430;p74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431" name="Google Shape;1431;p74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32" name="Google Shape;1432;p74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433" name="Google Shape;1433;p74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434" name="Google Shape;1434;p74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435" name="Google Shape;1435;p74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436" name="Google Shape;1436;p74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7" name="Google Shape;1437;p74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8" name="Google Shape;1438;p74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439" name="Google Shape;1439;p74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40" name="Google Shape;1440;p74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441" name="Google Shape;1441;p74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442" name="Google Shape;1442;p74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443" name="Google Shape;1443;p74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44" name="Google Shape;1444;p74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445" name="Google Shape;1445;p74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46" name="Google Shape;1446;p74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447" name="Google Shape;1447;p74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448" name="Google Shape;1448;p74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449" name="Google Shape;1449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50" name="Google Shape;1450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51" name="Google Shape;1451;p74"/>
          <p:cNvGrpSpPr/>
          <p:nvPr/>
        </p:nvGrpSpPr>
        <p:grpSpPr>
          <a:xfrm>
            <a:off x="4379519" y="1576456"/>
            <a:ext cx="481020" cy="457200"/>
            <a:chOff x="1066800" y="2819400"/>
            <a:chExt cx="228600" cy="304800"/>
          </a:xfrm>
        </p:grpSpPr>
        <p:cxnSp>
          <p:nvCxnSpPr>
            <p:cNvPr id="1452" name="Google Shape;1452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53" name="Google Shape;1453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54" name="Google Shape;1454;p74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455" name="Google Shape;1455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56" name="Google Shape;1456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57" name="Google Shape;1457;p74"/>
          <p:cNvGrpSpPr/>
          <p:nvPr/>
        </p:nvGrpSpPr>
        <p:grpSpPr>
          <a:xfrm>
            <a:off x="3408645" y="2848309"/>
            <a:ext cx="481020" cy="457200"/>
            <a:chOff x="1066800" y="2819400"/>
            <a:chExt cx="228600" cy="304800"/>
          </a:xfrm>
        </p:grpSpPr>
        <p:cxnSp>
          <p:nvCxnSpPr>
            <p:cNvPr id="1458" name="Google Shape;1458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59" name="Google Shape;1459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60" name="Google Shape;1460;p74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461" name="Google Shape;1461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62" name="Google Shape;1462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63" name="Google Shape;1463;p74"/>
          <p:cNvGrpSpPr/>
          <p:nvPr/>
        </p:nvGrpSpPr>
        <p:grpSpPr>
          <a:xfrm>
            <a:off x="4369966" y="2848854"/>
            <a:ext cx="481020" cy="457200"/>
            <a:chOff x="1066800" y="2819400"/>
            <a:chExt cx="228600" cy="304800"/>
          </a:xfrm>
        </p:grpSpPr>
        <p:cxnSp>
          <p:nvCxnSpPr>
            <p:cNvPr id="1464" name="Google Shape;1464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65" name="Google Shape;1465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66" name="Google Shape;1466;p74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467" name="Google Shape;1467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68" name="Google Shape;1468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469" name="Google Shape;1469;p74"/>
          <p:cNvGrpSpPr/>
          <p:nvPr/>
        </p:nvGrpSpPr>
        <p:grpSpPr>
          <a:xfrm>
            <a:off x="5376286" y="2850220"/>
            <a:ext cx="481020" cy="457200"/>
            <a:chOff x="1066800" y="2819400"/>
            <a:chExt cx="228600" cy="304800"/>
          </a:xfrm>
        </p:grpSpPr>
        <p:cxnSp>
          <p:nvCxnSpPr>
            <p:cNvPr id="1470" name="Google Shape;1470;p74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471" name="Google Shape;1471;p74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472" name="Google Shape;1472;p74"/>
          <p:cNvSpPr/>
          <p:nvPr/>
        </p:nvSpPr>
        <p:spPr>
          <a:xfrm rot="-5400000">
            <a:off x="5077349" y="4679014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74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53609"/>
              <a:gd name="adj2" fmla="val 222903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7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</a:t>
            </a:r>
            <a:endParaRPr/>
          </a:p>
        </p:txBody>
      </p:sp>
      <p:sp>
        <p:nvSpPr>
          <p:cNvPr id="1479" name="Google Shape;1479;p75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13)</a:t>
            </a:r>
            <a:endParaRPr/>
          </a:p>
        </p:txBody>
      </p:sp>
      <p:grpSp>
        <p:nvGrpSpPr>
          <p:cNvPr id="1480" name="Google Shape;1480;p75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481" name="Google Shape;1481;p75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82" name="Google Shape;1482;p75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483" name="Google Shape;1483;p75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484" name="Google Shape;1484;p75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485" name="Google Shape;1485;p75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486" name="Google Shape;1486;p75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487" name="Google Shape;1487;p75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6985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8" name="Google Shape;1488;p75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489" name="Google Shape;1489;p75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90" name="Google Shape;1490;p75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491" name="Google Shape;1491;p75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492" name="Google Shape;1492;p75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493" name="Google Shape;1493;p75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94" name="Google Shape;1494;p75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495" name="Google Shape;1495;p75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496" name="Google Shape;1496;p75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497" name="Google Shape;1497;p75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498" name="Google Shape;1498;p75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499" name="Google Shape;1499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00" name="Google Shape;1500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01" name="Google Shape;1501;p75"/>
          <p:cNvGrpSpPr/>
          <p:nvPr/>
        </p:nvGrpSpPr>
        <p:grpSpPr>
          <a:xfrm>
            <a:off x="4379519" y="1576456"/>
            <a:ext cx="481020" cy="457200"/>
            <a:chOff x="1066800" y="2819400"/>
            <a:chExt cx="228600" cy="304800"/>
          </a:xfrm>
        </p:grpSpPr>
        <p:cxnSp>
          <p:nvCxnSpPr>
            <p:cNvPr id="1502" name="Google Shape;1502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03" name="Google Shape;1503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04" name="Google Shape;1504;p75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505" name="Google Shape;1505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06" name="Google Shape;1506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07" name="Google Shape;1507;p75"/>
          <p:cNvGrpSpPr/>
          <p:nvPr/>
        </p:nvGrpSpPr>
        <p:grpSpPr>
          <a:xfrm>
            <a:off x="3408645" y="2848309"/>
            <a:ext cx="481020" cy="457200"/>
            <a:chOff x="1066800" y="2819400"/>
            <a:chExt cx="228600" cy="304800"/>
          </a:xfrm>
        </p:grpSpPr>
        <p:cxnSp>
          <p:nvCxnSpPr>
            <p:cNvPr id="1508" name="Google Shape;1508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09" name="Google Shape;1509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10" name="Google Shape;1510;p75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511" name="Google Shape;1511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12" name="Google Shape;1512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13" name="Google Shape;1513;p75"/>
          <p:cNvGrpSpPr/>
          <p:nvPr/>
        </p:nvGrpSpPr>
        <p:grpSpPr>
          <a:xfrm>
            <a:off x="4369966" y="2848854"/>
            <a:ext cx="481020" cy="457200"/>
            <a:chOff x="1066800" y="2819400"/>
            <a:chExt cx="228600" cy="304800"/>
          </a:xfrm>
        </p:grpSpPr>
        <p:cxnSp>
          <p:nvCxnSpPr>
            <p:cNvPr id="1514" name="Google Shape;1514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15" name="Google Shape;1515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16" name="Google Shape;1516;p75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517" name="Google Shape;1517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18" name="Google Shape;1518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19" name="Google Shape;1519;p75"/>
          <p:cNvGrpSpPr/>
          <p:nvPr/>
        </p:nvGrpSpPr>
        <p:grpSpPr>
          <a:xfrm>
            <a:off x="5376286" y="2850220"/>
            <a:ext cx="481020" cy="457200"/>
            <a:chOff x="1066800" y="2819400"/>
            <a:chExt cx="228600" cy="304800"/>
          </a:xfrm>
        </p:grpSpPr>
        <p:cxnSp>
          <p:nvCxnSpPr>
            <p:cNvPr id="1520" name="Google Shape;1520;p75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21" name="Google Shape;1521;p75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522" name="Google Shape;1522;p75"/>
          <p:cNvSpPr/>
          <p:nvPr/>
        </p:nvSpPr>
        <p:spPr>
          <a:xfrm rot="-5400000">
            <a:off x="5849665" y="468990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75"/>
          <p:cNvSpPr/>
          <p:nvPr/>
        </p:nvSpPr>
        <p:spPr>
          <a:xfrm>
            <a:off x="5732850" y="1017500"/>
            <a:ext cx="3265800" cy="1083900"/>
          </a:xfrm>
          <a:prstGeom prst="wedgeRoundRectCallout">
            <a:avLst>
              <a:gd name="adj1" fmla="val -36810"/>
              <a:gd name="adj2" fmla="val 22408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Добавяме в опашката всички деца на обхождания възел</a:t>
            </a:r>
            <a:endParaRPr sz="11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76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14, 1</a:t>
            </a:r>
            <a:endParaRPr/>
          </a:p>
        </p:txBody>
      </p:sp>
      <p:sp>
        <p:nvSpPr>
          <p:cNvPr id="1529" name="Google Shape;1529;p76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14)</a:t>
            </a:r>
            <a:endParaRPr/>
          </a:p>
        </p:txBody>
      </p:sp>
      <p:grpSp>
        <p:nvGrpSpPr>
          <p:cNvPr id="1530" name="Google Shape;1530;p76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531" name="Google Shape;1531;p76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532" name="Google Shape;1532;p76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533" name="Google Shape;1533;p76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534" name="Google Shape;1534;p76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535" name="Google Shape;1535;p76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536" name="Google Shape;1536;p76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37" name="Google Shape;1537;p76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38" name="Google Shape;1538;p76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39" name="Google Shape;1539;p76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540" name="Google Shape;1540;p76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541" name="Google Shape;1541;p76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542" name="Google Shape;1542;p76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43" name="Google Shape;1543;p76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544" name="Google Shape;1544;p76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545" name="Google Shape;1545;p76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546" name="Google Shape;1546;p76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547" name="Google Shape;1547;p76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548" name="Google Shape;1548;p76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549" name="Google Shape;1549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50" name="Google Shape;1550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51" name="Google Shape;1551;p76"/>
          <p:cNvGrpSpPr/>
          <p:nvPr/>
        </p:nvGrpSpPr>
        <p:grpSpPr>
          <a:xfrm>
            <a:off x="4379519" y="1576456"/>
            <a:ext cx="481020" cy="457200"/>
            <a:chOff x="1066800" y="2819400"/>
            <a:chExt cx="228600" cy="304800"/>
          </a:xfrm>
        </p:grpSpPr>
        <p:cxnSp>
          <p:nvCxnSpPr>
            <p:cNvPr id="1552" name="Google Shape;1552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53" name="Google Shape;1553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54" name="Google Shape;1554;p76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555" name="Google Shape;1555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56" name="Google Shape;1556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57" name="Google Shape;1557;p76"/>
          <p:cNvGrpSpPr/>
          <p:nvPr/>
        </p:nvGrpSpPr>
        <p:grpSpPr>
          <a:xfrm>
            <a:off x="3408645" y="2848309"/>
            <a:ext cx="481020" cy="457200"/>
            <a:chOff x="1066800" y="2819400"/>
            <a:chExt cx="228600" cy="304800"/>
          </a:xfrm>
        </p:grpSpPr>
        <p:cxnSp>
          <p:nvCxnSpPr>
            <p:cNvPr id="1558" name="Google Shape;1558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59" name="Google Shape;1559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60" name="Google Shape;1560;p76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561" name="Google Shape;1561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62" name="Google Shape;1562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63" name="Google Shape;1563;p76"/>
          <p:cNvGrpSpPr/>
          <p:nvPr/>
        </p:nvGrpSpPr>
        <p:grpSpPr>
          <a:xfrm>
            <a:off x="4369966" y="2848854"/>
            <a:ext cx="481020" cy="457200"/>
            <a:chOff x="1066800" y="2819400"/>
            <a:chExt cx="228600" cy="304800"/>
          </a:xfrm>
        </p:grpSpPr>
        <p:cxnSp>
          <p:nvCxnSpPr>
            <p:cNvPr id="1564" name="Google Shape;1564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65" name="Google Shape;1565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66" name="Google Shape;1566;p76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567" name="Google Shape;1567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68" name="Google Shape;1568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69" name="Google Shape;1569;p76"/>
          <p:cNvGrpSpPr/>
          <p:nvPr/>
        </p:nvGrpSpPr>
        <p:grpSpPr>
          <a:xfrm>
            <a:off x="5376286" y="2850220"/>
            <a:ext cx="481020" cy="457200"/>
            <a:chOff x="1066800" y="2819400"/>
            <a:chExt cx="228600" cy="304800"/>
          </a:xfrm>
        </p:grpSpPr>
        <p:cxnSp>
          <p:nvCxnSpPr>
            <p:cNvPr id="1570" name="Google Shape;1570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71" name="Google Shape;1571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572" name="Google Shape;1572;p76"/>
          <p:cNvSpPr/>
          <p:nvPr/>
        </p:nvSpPr>
        <p:spPr>
          <a:xfrm rot="-5400000">
            <a:off x="2725101" y="468990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3" name="Google Shape;1573;p76"/>
          <p:cNvGrpSpPr/>
          <p:nvPr/>
        </p:nvGrpSpPr>
        <p:grpSpPr>
          <a:xfrm>
            <a:off x="2639899" y="4076549"/>
            <a:ext cx="481020" cy="457200"/>
            <a:chOff x="1066800" y="2819400"/>
            <a:chExt cx="228600" cy="304800"/>
          </a:xfrm>
        </p:grpSpPr>
        <p:cxnSp>
          <p:nvCxnSpPr>
            <p:cNvPr id="1574" name="Google Shape;1574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75" name="Google Shape;1575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576" name="Google Shape;1576;p76"/>
          <p:cNvGrpSpPr/>
          <p:nvPr/>
        </p:nvGrpSpPr>
        <p:grpSpPr>
          <a:xfrm>
            <a:off x="3452460" y="971550"/>
            <a:ext cx="228600" cy="228600"/>
            <a:chOff x="1066800" y="2819400"/>
            <a:chExt cx="228600" cy="304800"/>
          </a:xfrm>
        </p:grpSpPr>
        <p:cxnSp>
          <p:nvCxnSpPr>
            <p:cNvPr id="1577" name="Google Shape;1577;p76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578" name="Google Shape;1578;p76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579" name="Google Shape;1579;p76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152380"/>
              <a:gd name="adj2" fmla="val 24858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77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14, 1,</a:t>
            </a:r>
            <a:br>
              <a:rPr lang="en"/>
            </a:br>
            <a:r>
              <a:rPr lang="en"/>
              <a:t>12</a:t>
            </a:r>
            <a:endParaRPr/>
          </a:p>
        </p:txBody>
      </p:sp>
      <p:sp>
        <p:nvSpPr>
          <p:cNvPr id="1585" name="Google Shape;1585;p77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15)</a:t>
            </a:r>
            <a:endParaRPr/>
          </a:p>
        </p:txBody>
      </p:sp>
      <p:grpSp>
        <p:nvGrpSpPr>
          <p:cNvPr id="1586" name="Google Shape;1586;p77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587" name="Google Shape;1587;p77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588" name="Google Shape;1588;p77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589" name="Google Shape;1589;p77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590" name="Google Shape;1590;p77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591" name="Google Shape;1591;p77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592" name="Google Shape;1592;p77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93" name="Google Shape;1593;p77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94" name="Google Shape;1594;p77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95" name="Google Shape;1595;p77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596" name="Google Shape;1596;p77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597" name="Google Shape;1597;p77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598" name="Google Shape;1598;p77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599" name="Google Shape;1599;p77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00" name="Google Shape;1600;p77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601" name="Google Shape;1601;p77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02" name="Google Shape;1602;p77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603" name="Google Shape;1603;p77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604" name="Google Shape;1604;p77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605" name="Google Shape;1605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06" name="Google Shape;1606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07" name="Google Shape;1607;p77"/>
          <p:cNvGrpSpPr/>
          <p:nvPr/>
        </p:nvGrpSpPr>
        <p:grpSpPr>
          <a:xfrm>
            <a:off x="4379519" y="1576456"/>
            <a:ext cx="481020" cy="457200"/>
            <a:chOff x="1066800" y="2819400"/>
            <a:chExt cx="228600" cy="304800"/>
          </a:xfrm>
        </p:grpSpPr>
        <p:cxnSp>
          <p:nvCxnSpPr>
            <p:cNvPr id="1608" name="Google Shape;1608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09" name="Google Shape;1609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10" name="Google Shape;1610;p77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611" name="Google Shape;1611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12" name="Google Shape;1612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13" name="Google Shape;1613;p77"/>
          <p:cNvGrpSpPr/>
          <p:nvPr/>
        </p:nvGrpSpPr>
        <p:grpSpPr>
          <a:xfrm>
            <a:off x="3408645" y="2848309"/>
            <a:ext cx="481020" cy="457200"/>
            <a:chOff x="1066800" y="2819400"/>
            <a:chExt cx="228600" cy="304800"/>
          </a:xfrm>
        </p:grpSpPr>
        <p:cxnSp>
          <p:nvCxnSpPr>
            <p:cNvPr id="1614" name="Google Shape;1614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15" name="Google Shape;1615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16" name="Google Shape;1616;p77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617" name="Google Shape;1617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18" name="Google Shape;1618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19" name="Google Shape;1619;p77"/>
          <p:cNvGrpSpPr/>
          <p:nvPr/>
        </p:nvGrpSpPr>
        <p:grpSpPr>
          <a:xfrm>
            <a:off x="4369966" y="2848854"/>
            <a:ext cx="481020" cy="457200"/>
            <a:chOff x="1066800" y="2819400"/>
            <a:chExt cx="228600" cy="304800"/>
          </a:xfrm>
        </p:grpSpPr>
        <p:cxnSp>
          <p:nvCxnSpPr>
            <p:cNvPr id="1620" name="Google Shape;1620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21" name="Google Shape;1621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22" name="Google Shape;1622;p77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623" name="Google Shape;1623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24" name="Google Shape;1624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25" name="Google Shape;1625;p77"/>
          <p:cNvGrpSpPr/>
          <p:nvPr/>
        </p:nvGrpSpPr>
        <p:grpSpPr>
          <a:xfrm>
            <a:off x="5376286" y="2850220"/>
            <a:ext cx="481020" cy="457200"/>
            <a:chOff x="1066800" y="2819400"/>
            <a:chExt cx="228600" cy="304800"/>
          </a:xfrm>
        </p:grpSpPr>
        <p:cxnSp>
          <p:nvCxnSpPr>
            <p:cNvPr id="1626" name="Google Shape;1626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27" name="Google Shape;1627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628" name="Google Shape;1628;p77"/>
          <p:cNvSpPr/>
          <p:nvPr/>
        </p:nvSpPr>
        <p:spPr>
          <a:xfrm rot="-5400000">
            <a:off x="3503306" y="468990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9" name="Google Shape;1629;p77"/>
          <p:cNvGrpSpPr/>
          <p:nvPr/>
        </p:nvGrpSpPr>
        <p:grpSpPr>
          <a:xfrm>
            <a:off x="2639899" y="4076549"/>
            <a:ext cx="481020" cy="457200"/>
            <a:chOff x="1066800" y="2819400"/>
            <a:chExt cx="228600" cy="304800"/>
          </a:xfrm>
        </p:grpSpPr>
        <p:cxnSp>
          <p:nvCxnSpPr>
            <p:cNvPr id="1630" name="Google Shape;1630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31" name="Google Shape;1631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32" name="Google Shape;1632;p77"/>
          <p:cNvGrpSpPr/>
          <p:nvPr/>
        </p:nvGrpSpPr>
        <p:grpSpPr>
          <a:xfrm>
            <a:off x="3452460" y="971550"/>
            <a:ext cx="228600" cy="228600"/>
            <a:chOff x="1066800" y="2819400"/>
            <a:chExt cx="228600" cy="304800"/>
          </a:xfrm>
        </p:grpSpPr>
        <p:cxnSp>
          <p:nvCxnSpPr>
            <p:cNvPr id="1633" name="Google Shape;1633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34" name="Google Shape;1634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35" name="Google Shape;1635;p77"/>
          <p:cNvGrpSpPr/>
          <p:nvPr/>
        </p:nvGrpSpPr>
        <p:grpSpPr>
          <a:xfrm>
            <a:off x="3929554" y="971550"/>
            <a:ext cx="228600" cy="228600"/>
            <a:chOff x="1066800" y="2819400"/>
            <a:chExt cx="228600" cy="304800"/>
          </a:xfrm>
        </p:grpSpPr>
        <p:cxnSp>
          <p:nvCxnSpPr>
            <p:cNvPr id="1636" name="Google Shape;1636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37" name="Google Shape;1637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38" name="Google Shape;1638;p77"/>
          <p:cNvGrpSpPr/>
          <p:nvPr/>
        </p:nvGrpSpPr>
        <p:grpSpPr>
          <a:xfrm>
            <a:off x="3402382" y="4075787"/>
            <a:ext cx="481020" cy="457200"/>
            <a:chOff x="1066800" y="2819400"/>
            <a:chExt cx="228600" cy="304800"/>
          </a:xfrm>
        </p:grpSpPr>
        <p:cxnSp>
          <p:nvCxnSpPr>
            <p:cNvPr id="1639" name="Google Shape;1639;p77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40" name="Google Shape;1640;p77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641" name="Google Shape;1641;p77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129551"/>
              <a:gd name="adj2" fmla="val 24542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78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14, 1,</a:t>
            </a:r>
            <a:br>
              <a:rPr lang="en"/>
            </a:br>
            <a:r>
              <a:rPr lang="en"/>
              <a:t>12, 31</a:t>
            </a:r>
            <a:endParaRPr/>
          </a:p>
        </p:txBody>
      </p:sp>
      <p:sp>
        <p:nvSpPr>
          <p:cNvPr id="1647" name="Google Shape;1647;p78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16)</a:t>
            </a:r>
            <a:endParaRPr/>
          </a:p>
        </p:txBody>
      </p:sp>
      <p:grpSp>
        <p:nvGrpSpPr>
          <p:cNvPr id="1648" name="Google Shape;1648;p78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649" name="Google Shape;1649;p78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50" name="Google Shape;1650;p78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651" name="Google Shape;1651;p78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652" name="Google Shape;1652;p78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653" name="Google Shape;1653;p78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654" name="Google Shape;1654;p78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655" name="Google Shape;1655;p78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656" name="Google Shape;1656;p78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657" name="Google Shape;1657;p78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58" name="Google Shape;1658;p78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659" name="Google Shape;1659;p78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660" name="Google Shape;1660;p78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661" name="Google Shape;1661;p78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62" name="Google Shape;1662;p78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663" name="Google Shape;1663;p78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64" name="Google Shape;1664;p78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665" name="Google Shape;1665;p78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666" name="Google Shape;1666;p78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667" name="Google Shape;1667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68" name="Google Shape;1668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69" name="Google Shape;1669;p78"/>
          <p:cNvGrpSpPr/>
          <p:nvPr/>
        </p:nvGrpSpPr>
        <p:grpSpPr>
          <a:xfrm>
            <a:off x="4379519" y="1576456"/>
            <a:ext cx="481020" cy="457200"/>
            <a:chOff x="1066800" y="2819400"/>
            <a:chExt cx="228600" cy="304800"/>
          </a:xfrm>
        </p:grpSpPr>
        <p:cxnSp>
          <p:nvCxnSpPr>
            <p:cNvPr id="1670" name="Google Shape;1670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71" name="Google Shape;1671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72" name="Google Shape;1672;p78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673" name="Google Shape;1673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74" name="Google Shape;1674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75" name="Google Shape;1675;p78"/>
          <p:cNvGrpSpPr/>
          <p:nvPr/>
        </p:nvGrpSpPr>
        <p:grpSpPr>
          <a:xfrm>
            <a:off x="3408645" y="2848309"/>
            <a:ext cx="481020" cy="457200"/>
            <a:chOff x="1066800" y="2819400"/>
            <a:chExt cx="228600" cy="304800"/>
          </a:xfrm>
        </p:grpSpPr>
        <p:cxnSp>
          <p:nvCxnSpPr>
            <p:cNvPr id="1676" name="Google Shape;1676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77" name="Google Shape;1677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78" name="Google Shape;1678;p78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679" name="Google Shape;1679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80" name="Google Shape;1680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81" name="Google Shape;1681;p78"/>
          <p:cNvGrpSpPr/>
          <p:nvPr/>
        </p:nvGrpSpPr>
        <p:grpSpPr>
          <a:xfrm>
            <a:off x="4369966" y="2848854"/>
            <a:ext cx="481020" cy="457200"/>
            <a:chOff x="1066800" y="2819400"/>
            <a:chExt cx="228600" cy="304800"/>
          </a:xfrm>
        </p:grpSpPr>
        <p:cxnSp>
          <p:nvCxnSpPr>
            <p:cNvPr id="1682" name="Google Shape;1682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83" name="Google Shape;1683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84" name="Google Shape;1684;p78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685" name="Google Shape;1685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86" name="Google Shape;1686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87" name="Google Shape;1687;p78"/>
          <p:cNvGrpSpPr/>
          <p:nvPr/>
        </p:nvGrpSpPr>
        <p:grpSpPr>
          <a:xfrm>
            <a:off x="5376286" y="2850220"/>
            <a:ext cx="481020" cy="457200"/>
            <a:chOff x="1066800" y="2819400"/>
            <a:chExt cx="228600" cy="304800"/>
          </a:xfrm>
        </p:grpSpPr>
        <p:cxnSp>
          <p:nvCxnSpPr>
            <p:cNvPr id="1688" name="Google Shape;1688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89" name="Google Shape;1689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690" name="Google Shape;1690;p78"/>
          <p:cNvSpPr/>
          <p:nvPr/>
        </p:nvSpPr>
        <p:spPr>
          <a:xfrm rot="-5400000">
            <a:off x="4257338" y="4689900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1" name="Google Shape;1691;p78"/>
          <p:cNvGrpSpPr/>
          <p:nvPr/>
        </p:nvGrpSpPr>
        <p:grpSpPr>
          <a:xfrm>
            <a:off x="2639899" y="4076549"/>
            <a:ext cx="481020" cy="457200"/>
            <a:chOff x="1066800" y="2819400"/>
            <a:chExt cx="228600" cy="304800"/>
          </a:xfrm>
        </p:grpSpPr>
        <p:cxnSp>
          <p:nvCxnSpPr>
            <p:cNvPr id="1692" name="Google Shape;1692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93" name="Google Shape;1693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94" name="Google Shape;1694;p78"/>
          <p:cNvGrpSpPr/>
          <p:nvPr/>
        </p:nvGrpSpPr>
        <p:grpSpPr>
          <a:xfrm>
            <a:off x="3452460" y="971550"/>
            <a:ext cx="228600" cy="228600"/>
            <a:chOff x="1066800" y="2819400"/>
            <a:chExt cx="228600" cy="304800"/>
          </a:xfrm>
        </p:grpSpPr>
        <p:cxnSp>
          <p:nvCxnSpPr>
            <p:cNvPr id="1695" name="Google Shape;1695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96" name="Google Shape;1696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697" name="Google Shape;1697;p78"/>
          <p:cNvGrpSpPr/>
          <p:nvPr/>
        </p:nvGrpSpPr>
        <p:grpSpPr>
          <a:xfrm>
            <a:off x="3929554" y="971550"/>
            <a:ext cx="228600" cy="228600"/>
            <a:chOff x="1066800" y="2819400"/>
            <a:chExt cx="228600" cy="304800"/>
          </a:xfrm>
        </p:grpSpPr>
        <p:cxnSp>
          <p:nvCxnSpPr>
            <p:cNvPr id="1698" name="Google Shape;1698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699" name="Google Shape;1699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00" name="Google Shape;1700;p78"/>
          <p:cNvGrpSpPr/>
          <p:nvPr/>
        </p:nvGrpSpPr>
        <p:grpSpPr>
          <a:xfrm>
            <a:off x="3402382" y="4075787"/>
            <a:ext cx="481020" cy="457200"/>
            <a:chOff x="1066800" y="2819400"/>
            <a:chExt cx="228600" cy="304800"/>
          </a:xfrm>
        </p:grpSpPr>
        <p:cxnSp>
          <p:nvCxnSpPr>
            <p:cNvPr id="1701" name="Google Shape;1701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02" name="Google Shape;1702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03" name="Google Shape;1703;p78"/>
          <p:cNvGrpSpPr/>
          <p:nvPr/>
        </p:nvGrpSpPr>
        <p:grpSpPr>
          <a:xfrm>
            <a:off x="4397762" y="971550"/>
            <a:ext cx="228600" cy="228600"/>
            <a:chOff x="1066800" y="2819400"/>
            <a:chExt cx="228600" cy="304800"/>
          </a:xfrm>
        </p:grpSpPr>
        <p:cxnSp>
          <p:nvCxnSpPr>
            <p:cNvPr id="1704" name="Google Shape;1704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05" name="Google Shape;1705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06" name="Google Shape;1706;p78"/>
          <p:cNvGrpSpPr/>
          <p:nvPr/>
        </p:nvGrpSpPr>
        <p:grpSpPr>
          <a:xfrm>
            <a:off x="4167298" y="4076548"/>
            <a:ext cx="481020" cy="457200"/>
            <a:chOff x="1066800" y="2819400"/>
            <a:chExt cx="228600" cy="304800"/>
          </a:xfrm>
        </p:grpSpPr>
        <p:cxnSp>
          <p:nvCxnSpPr>
            <p:cNvPr id="1707" name="Google Shape;1707;p78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08" name="Google Shape;1708;p78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709" name="Google Shape;1709;p78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103392"/>
              <a:gd name="adj2" fmla="val 243091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79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14, 1,</a:t>
            </a:r>
            <a:br>
              <a:rPr lang="en"/>
            </a:br>
            <a:r>
              <a:rPr lang="en"/>
              <a:t>12, 31, 23</a:t>
            </a:r>
            <a:endParaRPr/>
          </a:p>
        </p:txBody>
      </p:sp>
      <p:sp>
        <p:nvSpPr>
          <p:cNvPr id="1715" name="Google Shape;1715;p79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17)</a:t>
            </a:r>
            <a:endParaRPr/>
          </a:p>
        </p:txBody>
      </p:sp>
      <p:grpSp>
        <p:nvGrpSpPr>
          <p:cNvPr id="1716" name="Google Shape;1716;p79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717" name="Google Shape;1717;p79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718" name="Google Shape;1718;p79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719" name="Google Shape;1719;p79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720" name="Google Shape;1720;p79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721" name="Google Shape;1721;p79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722" name="Google Shape;1722;p79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23" name="Google Shape;1723;p79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24" name="Google Shape;1724;p79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25" name="Google Shape;1725;p79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726" name="Google Shape;1726;p79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727" name="Google Shape;1727;p79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728" name="Google Shape;1728;p79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29" name="Google Shape;1729;p79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730" name="Google Shape;1730;p79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731" name="Google Shape;1731;p79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732" name="Google Shape;1732;p79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733" name="Google Shape;1733;p79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734" name="Google Shape;1734;p79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735" name="Google Shape;1735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36" name="Google Shape;1736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37" name="Google Shape;1737;p79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738" name="Google Shape;1738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39" name="Google Shape;1739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40" name="Google Shape;1740;p79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741" name="Google Shape;1741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42" name="Google Shape;1742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43" name="Google Shape;1743;p79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744" name="Google Shape;1744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45" name="Google Shape;1745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46" name="Google Shape;1746;p79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747" name="Google Shape;1747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48" name="Google Shape;1748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49" name="Google Shape;1749;p79"/>
          <p:cNvGrpSpPr/>
          <p:nvPr/>
        </p:nvGrpSpPr>
        <p:grpSpPr>
          <a:xfrm>
            <a:off x="4369966" y="2852126"/>
            <a:ext cx="481020" cy="457200"/>
            <a:chOff x="1066800" y="2819400"/>
            <a:chExt cx="228600" cy="304800"/>
          </a:xfrm>
        </p:grpSpPr>
        <p:cxnSp>
          <p:nvCxnSpPr>
            <p:cNvPr id="1750" name="Google Shape;1750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51" name="Google Shape;1751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52" name="Google Shape;1752;p79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753" name="Google Shape;1753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54" name="Google Shape;1754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55" name="Google Shape;1755;p79"/>
          <p:cNvGrpSpPr/>
          <p:nvPr/>
        </p:nvGrpSpPr>
        <p:grpSpPr>
          <a:xfrm>
            <a:off x="5376286" y="2853493"/>
            <a:ext cx="481020" cy="457200"/>
            <a:chOff x="1066800" y="2819400"/>
            <a:chExt cx="228600" cy="304800"/>
          </a:xfrm>
        </p:grpSpPr>
        <p:cxnSp>
          <p:nvCxnSpPr>
            <p:cNvPr id="1756" name="Google Shape;1756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57" name="Google Shape;1757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758" name="Google Shape;1758;p79"/>
          <p:cNvSpPr/>
          <p:nvPr/>
        </p:nvSpPr>
        <p:spPr>
          <a:xfrm rot="-5400000">
            <a:off x="5101199" y="4682286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9" name="Google Shape;1759;p79"/>
          <p:cNvGrpSpPr/>
          <p:nvPr/>
        </p:nvGrpSpPr>
        <p:grpSpPr>
          <a:xfrm>
            <a:off x="2639899" y="4078875"/>
            <a:ext cx="481020" cy="457200"/>
            <a:chOff x="1066800" y="2819400"/>
            <a:chExt cx="228600" cy="304800"/>
          </a:xfrm>
        </p:grpSpPr>
        <p:cxnSp>
          <p:nvCxnSpPr>
            <p:cNvPr id="1760" name="Google Shape;1760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61" name="Google Shape;1761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62" name="Google Shape;1762;p79"/>
          <p:cNvGrpSpPr/>
          <p:nvPr/>
        </p:nvGrpSpPr>
        <p:grpSpPr>
          <a:xfrm>
            <a:off x="3452460" y="971550"/>
            <a:ext cx="228600" cy="228600"/>
            <a:chOff x="1066800" y="2819400"/>
            <a:chExt cx="228600" cy="304800"/>
          </a:xfrm>
        </p:grpSpPr>
        <p:cxnSp>
          <p:nvCxnSpPr>
            <p:cNvPr id="1763" name="Google Shape;1763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64" name="Google Shape;1764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65" name="Google Shape;1765;p79"/>
          <p:cNvGrpSpPr/>
          <p:nvPr/>
        </p:nvGrpSpPr>
        <p:grpSpPr>
          <a:xfrm>
            <a:off x="3929554" y="971550"/>
            <a:ext cx="228600" cy="228600"/>
            <a:chOff x="1066800" y="2819400"/>
            <a:chExt cx="228600" cy="304800"/>
          </a:xfrm>
        </p:grpSpPr>
        <p:cxnSp>
          <p:nvCxnSpPr>
            <p:cNvPr id="1766" name="Google Shape;1766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67" name="Google Shape;1767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68" name="Google Shape;1768;p79"/>
          <p:cNvGrpSpPr/>
          <p:nvPr/>
        </p:nvGrpSpPr>
        <p:grpSpPr>
          <a:xfrm>
            <a:off x="3402382" y="4078113"/>
            <a:ext cx="481020" cy="457200"/>
            <a:chOff x="1066800" y="2819400"/>
            <a:chExt cx="228600" cy="304800"/>
          </a:xfrm>
        </p:grpSpPr>
        <p:cxnSp>
          <p:nvCxnSpPr>
            <p:cNvPr id="1769" name="Google Shape;1769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70" name="Google Shape;1770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71" name="Google Shape;1771;p79"/>
          <p:cNvGrpSpPr/>
          <p:nvPr/>
        </p:nvGrpSpPr>
        <p:grpSpPr>
          <a:xfrm>
            <a:off x="4397762" y="971550"/>
            <a:ext cx="228600" cy="228600"/>
            <a:chOff x="1066800" y="2819400"/>
            <a:chExt cx="228600" cy="304800"/>
          </a:xfrm>
        </p:grpSpPr>
        <p:cxnSp>
          <p:nvCxnSpPr>
            <p:cNvPr id="1772" name="Google Shape;1772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73" name="Google Shape;1773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74" name="Google Shape;1774;p79"/>
          <p:cNvGrpSpPr/>
          <p:nvPr/>
        </p:nvGrpSpPr>
        <p:grpSpPr>
          <a:xfrm>
            <a:off x="4167298" y="4078874"/>
            <a:ext cx="481020" cy="457200"/>
            <a:chOff x="1066800" y="2819400"/>
            <a:chExt cx="228600" cy="304800"/>
          </a:xfrm>
        </p:grpSpPr>
        <p:cxnSp>
          <p:nvCxnSpPr>
            <p:cNvPr id="1775" name="Google Shape;1775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76" name="Google Shape;1776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77" name="Google Shape;1777;p79"/>
          <p:cNvGrpSpPr/>
          <p:nvPr/>
        </p:nvGrpSpPr>
        <p:grpSpPr>
          <a:xfrm>
            <a:off x="4887746" y="971550"/>
            <a:ext cx="228600" cy="228600"/>
            <a:chOff x="1066800" y="2819400"/>
            <a:chExt cx="228600" cy="304800"/>
          </a:xfrm>
        </p:grpSpPr>
        <p:cxnSp>
          <p:nvCxnSpPr>
            <p:cNvPr id="1778" name="Google Shape;1778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79" name="Google Shape;1779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780" name="Google Shape;1780;p79"/>
          <p:cNvGrpSpPr/>
          <p:nvPr/>
        </p:nvGrpSpPr>
        <p:grpSpPr>
          <a:xfrm>
            <a:off x="4985682" y="4067989"/>
            <a:ext cx="481020" cy="457200"/>
            <a:chOff x="1066800" y="2819400"/>
            <a:chExt cx="228600" cy="304800"/>
          </a:xfrm>
        </p:grpSpPr>
        <p:cxnSp>
          <p:nvCxnSpPr>
            <p:cNvPr id="1781" name="Google Shape;1781;p79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782" name="Google Shape;1782;p79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783" name="Google Shape;1783;p79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74889"/>
              <a:gd name="adj2" fmla="val 24519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80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14, 1,</a:t>
            </a:r>
            <a:br>
              <a:rPr lang="en"/>
            </a:br>
            <a:r>
              <a:rPr lang="en"/>
              <a:t>12, 31, 23, 6</a:t>
            </a:r>
            <a:endParaRPr/>
          </a:p>
        </p:txBody>
      </p:sp>
      <p:sp>
        <p:nvSpPr>
          <p:cNvPr id="1789" name="Google Shape;1789;p80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18)</a:t>
            </a:r>
            <a:endParaRPr/>
          </a:p>
        </p:txBody>
      </p:sp>
      <p:grpSp>
        <p:nvGrpSpPr>
          <p:cNvPr id="1790" name="Google Shape;1790;p80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791" name="Google Shape;1791;p80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792" name="Google Shape;1792;p80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793" name="Google Shape;1793;p80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794" name="Google Shape;1794;p80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795" name="Google Shape;1795;p80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796" name="Google Shape;1796;p80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97" name="Google Shape;1797;p80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98" name="Google Shape;1798;p80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799" name="Google Shape;1799;p80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800" name="Google Shape;1800;p80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801" name="Google Shape;1801;p80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802" name="Google Shape;1802;p80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03" name="Google Shape;1803;p80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804" name="Google Shape;1804;p80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805" name="Google Shape;1805;p80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806" name="Google Shape;1806;p80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807" name="Google Shape;1807;p80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808" name="Google Shape;1808;p80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809" name="Google Shape;1809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10" name="Google Shape;1810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11" name="Google Shape;1811;p80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812" name="Google Shape;1812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13" name="Google Shape;1813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14" name="Google Shape;1814;p80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815" name="Google Shape;1815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16" name="Google Shape;1816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17" name="Google Shape;1817;p80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818" name="Google Shape;1818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19" name="Google Shape;1819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20" name="Google Shape;1820;p80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821" name="Google Shape;1821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22" name="Google Shape;1822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23" name="Google Shape;1823;p80"/>
          <p:cNvGrpSpPr/>
          <p:nvPr/>
        </p:nvGrpSpPr>
        <p:grpSpPr>
          <a:xfrm>
            <a:off x="4369966" y="2852126"/>
            <a:ext cx="481020" cy="457200"/>
            <a:chOff x="1066800" y="2819400"/>
            <a:chExt cx="228600" cy="304800"/>
          </a:xfrm>
        </p:grpSpPr>
        <p:cxnSp>
          <p:nvCxnSpPr>
            <p:cNvPr id="1824" name="Google Shape;1824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25" name="Google Shape;1825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26" name="Google Shape;1826;p80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827" name="Google Shape;1827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28" name="Google Shape;1828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29" name="Google Shape;1829;p80"/>
          <p:cNvGrpSpPr/>
          <p:nvPr/>
        </p:nvGrpSpPr>
        <p:grpSpPr>
          <a:xfrm>
            <a:off x="5376286" y="2853493"/>
            <a:ext cx="481020" cy="457200"/>
            <a:chOff x="1066800" y="2819400"/>
            <a:chExt cx="228600" cy="304800"/>
          </a:xfrm>
        </p:grpSpPr>
        <p:cxnSp>
          <p:nvCxnSpPr>
            <p:cNvPr id="1830" name="Google Shape;1830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31" name="Google Shape;1831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832" name="Google Shape;1832;p80"/>
          <p:cNvSpPr/>
          <p:nvPr/>
        </p:nvSpPr>
        <p:spPr>
          <a:xfrm rot="-5400000">
            <a:off x="5868843" y="4682286"/>
            <a:ext cx="263100" cy="18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3" name="Google Shape;1833;p80"/>
          <p:cNvGrpSpPr/>
          <p:nvPr/>
        </p:nvGrpSpPr>
        <p:grpSpPr>
          <a:xfrm>
            <a:off x="2639899" y="4078875"/>
            <a:ext cx="481020" cy="457200"/>
            <a:chOff x="1066800" y="2819400"/>
            <a:chExt cx="228600" cy="304800"/>
          </a:xfrm>
        </p:grpSpPr>
        <p:cxnSp>
          <p:nvCxnSpPr>
            <p:cNvPr id="1834" name="Google Shape;1834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35" name="Google Shape;1835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36" name="Google Shape;1836;p80"/>
          <p:cNvGrpSpPr/>
          <p:nvPr/>
        </p:nvGrpSpPr>
        <p:grpSpPr>
          <a:xfrm>
            <a:off x="3452460" y="971550"/>
            <a:ext cx="228600" cy="228600"/>
            <a:chOff x="1066800" y="2819400"/>
            <a:chExt cx="228600" cy="304800"/>
          </a:xfrm>
        </p:grpSpPr>
        <p:cxnSp>
          <p:nvCxnSpPr>
            <p:cNvPr id="1837" name="Google Shape;1837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38" name="Google Shape;1838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39" name="Google Shape;1839;p80"/>
          <p:cNvGrpSpPr/>
          <p:nvPr/>
        </p:nvGrpSpPr>
        <p:grpSpPr>
          <a:xfrm>
            <a:off x="3929554" y="971550"/>
            <a:ext cx="228600" cy="228600"/>
            <a:chOff x="1066800" y="2819400"/>
            <a:chExt cx="228600" cy="304800"/>
          </a:xfrm>
        </p:grpSpPr>
        <p:cxnSp>
          <p:nvCxnSpPr>
            <p:cNvPr id="1840" name="Google Shape;1840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41" name="Google Shape;1841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42" name="Google Shape;1842;p80"/>
          <p:cNvGrpSpPr/>
          <p:nvPr/>
        </p:nvGrpSpPr>
        <p:grpSpPr>
          <a:xfrm>
            <a:off x="3402382" y="4078113"/>
            <a:ext cx="481020" cy="457200"/>
            <a:chOff x="1066800" y="2819400"/>
            <a:chExt cx="228600" cy="304800"/>
          </a:xfrm>
        </p:grpSpPr>
        <p:cxnSp>
          <p:nvCxnSpPr>
            <p:cNvPr id="1843" name="Google Shape;1843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44" name="Google Shape;1844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45" name="Google Shape;1845;p80"/>
          <p:cNvGrpSpPr/>
          <p:nvPr/>
        </p:nvGrpSpPr>
        <p:grpSpPr>
          <a:xfrm>
            <a:off x="4397762" y="971550"/>
            <a:ext cx="228600" cy="228600"/>
            <a:chOff x="1066800" y="2819400"/>
            <a:chExt cx="228600" cy="304800"/>
          </a:xfrm>
        </p:grpSpPr>
        <p:cxnSp>
          <p:nvCxnSpPr>
            <p:cNvPr id="1846" name="Google Shape;1846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47" name="Google Shape;1847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48" name="Google Shape;1848;p80"/>
          <p:cNvGrpSpPr/>
          <p:nvPr/>
        </p:nvGrpSpPr>
        <p:grpSpPr>
          <a:xfrm>
            <a:off x="4167298" y="4078874"/>
            <a:ext cx="481020" cy="457200"/>
            <a:chOff x="1066800" y="2819400"/>
            <a:chExt cx="228600" cy="304800"/>
          </a:xfrm>
        </p:grpSpPr>
        <p:cxnSp>
          <p:nvCxnSpPr>
            <p:cNvPr id="1849" name="Google Shape;1849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50" name="Google Shape;1850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51" name="Google Shape;1851;p80"/>
          <p:cNvGrpSpPr/>
          <p:nvPr/>
        </p:nvGrpSpPr>
        <p:grpSpPr>
          <a:xfrm>
            <a:off x="4887746" y="971550"/>
            <a:ext cx="228600" cy="228600"/>
            <a:chOff x="1066800" y="2819400"/>
            <a:chExt cx="228600" cy="304800"/>
          </a:xfrm>
        </p:grpSpPr>
        <p:cxnSp>
          <p:nvCxnSpPr>
            <p:cNvPr id="1852" name="Google Shape;1852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53" name="Google Shape;1853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54" name="Google Shape;1854;p80"/>
          <p:cNvGrpSpPr/>
          <p:nvPr/>
        </p:nvGrpSpPr>
        <p:grpSpPr>
          <a:xfrm>
            <a:off x="4985682" y="4067989"/>
            <a:ext cx="481020" cy="457200"/>
            <a:chOff x="1066800" y="2819400"/>
            <a:chExt cx="228600" cy="304800"/>
          </a:xfrm>
        </p:grpSpPr>
        <p:cxnSp>
          <p:nvCxnSpPr>
            <p:cNvPr id="1855" name="Google Shape;1855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56" name="Google Shape;1856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57" name="Google Shape;1857;p80"/>
          <p:cNvGrpSpPr/>
          <p:nvPr/>
        </p:nvGrpSpPr>
        <p:grpSpPr>
          <a:xfrm>
            <a:off x="5301512" y="971550"/>
            <a:ext cx="228600" cy="228600"/>
            <a:chOff x="1066800" y="2819400"/>
            <a:chExt cx="228600" cy="304800"/>
          </a:xfrm>
        </p:grpSpPr>
        <p:cxnSp>
          <p:nvCxnSpPr>
            <p:cNvPr id="1858" name="Google Shape;1858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59" name="Google Shape;1859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60" name="Google Shape;1860;p80"/>
          <p:cNvGrpSpPr/>
          <p:nvPr/>
        </p:nvGrpSpPr>
        <p:grpSpPr>
          <a:xfrm>
            <a:off x="5774354" y="4067227"/>
            <a:ext cx="481020" cy="457200"/>
            <a:chOff x="1066800" y="2819400"/>
            <a:chExt cx="228600" cy="304800"/>
          </a:xfrm>
        </p:grpSpPr>
        <p:cxnSp>
          <p:nvCxnSpPr>
            <p:cNvPr id="1861" name="Google Shape;1861;p80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62" name="Google Shape;1862;p80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863" name="Google Shape;1863;p80"/>
          <p:cNvSpPr/>
          <p:nvPr/>
        </p:nvSpPr>
        <p:spPr>
          <a:xfrm>
            <a:off x="6135322" y="1017500"/>
            <a:ext cx="2863200" cy="1019400"/>
          </a:xfrm>
          <a:prstGeom prst="wedgeRoundRectCallout">
            <a:avLst>
              <a:gd name="adj1" fmla="val -51637"/>
              <a:gd name="adj2" fmla="val 240985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Премахваме елемент от опашката и го отпечатваме</a:t>
            </a:r>
            <a:endParaRPr sz="11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81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Опашка: 7, 19, 21, 14, 1, 12, 31, 23, 6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Изход: 7, 19, 21, 14, 1,</a:t>
            </a:r>
            <a:br>
              <a:rPr lang="en"/>
            </a:br>
            <a:r>
              <a:rPr lang="en"/>
              <a:t>12, 31, 23, 6</a:t>
            </a:r>
            <a:endParaRPr/>
          </a:p>
        </p:txBody>
      </p:sp>
      <p:sp>
        <p:nvSpPr>
          <p:cNvPr id="1869" name="Google Shape;1869;p81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BFS в действие (стъпка 19)</a:t>
            </a:r>
            <a:endParaRPr/>
          </a:p>
        </p:txBody>
      </p:sp>
      <p:grpSp>
        <p:nvGrpSpPr>
          <p:cNvPr id="1870" name="Google Shape;1870;p81"/>
          <p:cNvGrpSpPr/>
          <p:nvPr/>
        </p:nvGrpSpPr>
        <p:grpSpPr>
          <a:xfrm>
            <a:off x="1703456" y="971550"/>
            <a:ext cx="228600" cy="228600"/>
            <a:chOff x="1066800" y="2819400"/>
            <a:chExt cx="228600" cy="304800"/>
          </a:xfrm>
        </p:grpSpPr>
        <p:cxnSp>
          <p:nvCxnSpPr>
            <p:cNvPr id="1871" name="Google Shape;1871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72" name="Google Shape;1872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73" name="Google Shape;1873;p81"/>
          <p:cNvGrpSpPr/>
          <p:nvPr/>
        </p:nvGrpSpPr>
        <p:grpSpPr>
          <a:xfrm>
            <a:off x="2103669" y="971550"/>
            <a:ext cx="228600" cy="228600"/>
            <a:chOff x="1066800" y="2819400"/>
            <a:chExt cx="228600" cy="304800"/>
          </a:xfrm>
        </p:grpSpPr>
        <p:cxnSp>
          <p:nvCxnSpPr>
            <p:cNvPr id="1874" name="Google Shape;1874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75" name="Google Shape;1875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76" name="Google Shape;1876;p81"/>
          <p:cNvGrpSpPr/>
          <p:nvPr/>
        </p:nvGrpSpPr>
        <p:grpSpPr>
          <a:xfrm>
            <a:off x="2560988" y="971550"/>
            <a:ext cx="228600" cy="228600"/>
            <a:chOff x="1066800" y="2819400"/>
            <a:chExt cx="228600" cy="304800"/>
          </a:xfrm>
        </p:grpSpPr>
        <p:cxnSp>
          <p:nvCxnSpPr>
            <p:cNvPr id="1877" name="Google Shape;1877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78" name="Google Shape;1878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79" name="Google Shape;1879;p81"/>
          <p:cNvGrpSpPr/>
          <p:nvPr/>
        </p:nvGrpSpPr>
        <p:grpSpPr>
          <a:xfrm>
            <a:off x="3065234" y="971550"/>
            <a:ext cx="228600" cy="228600"/>
            <a:chOff x="1066800" y="2819400"/>
            <a:chExt cx="228600" cy="304800"/>
          </a:xfrm>
        </p:grpSpPr>
        <p:cxnSp>
          <p:nvCxnSpPr>
            <p:cNvPr id="1880" name="Google Shape;1880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81" name="Google Shape;1881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82" name="Google Shape;1882;p81"/>
          <p:cNvGrpSpPr/>
          <p:nvPr/>
        </p:nvGrpSpPr>
        <p:grpSpPr>
          <a:xfrm>
            <a:off x="3452460" y="971550"/>
            <a:ext cx="228600" cy="228600"/>
            <a:chOff x="1066800" y="2819400"/>
            <a:chExt cx="228600" cy="304800"/>
          </a:xfrm>
        </p:grpSpPr>
        <p:cxnSp>
          <p:nvCxnSpPr>
            <p:cNvPr id="1883" name="Google Shape;1883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84" name="Google Shape;1884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85" name="Google Shape;1885;p81"/>
          <p:cNvGrpSpPr/>
          <p:nvPr/>
        </p:nvGrpSpPr>
        <p:grpSpPr>
          <a:xfrm>
            <a:off x="3929554" y="971550"/>
            <a:ext cx="228600" cy="228600"/>
            <a:chOff x="1066800" y="2819400"/>
            <a:chExt cx="228600" cy="304800"/>
          </a:xfrm>
        </p:grpSpPr>
        <p:cxnSp>
          <p:nvCxnSpPr>
            <p:cNvPr id="1886" name="Google Shape;1886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87" name="Google Shape;1887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88" name="Google Shape;1888;p81"/>
          <p:cNvGrpSpPr/>
          <p:nvPr/>
        </p:nvGrpSpPr>
        <p:grpSpPr>
          <a:xfrm>
            <a:off x="4397762" y="971550"/>
            <a:ext cx="228600" cy="228600"/>
            <a:chOff x="1066800" y="2819400"/>
            <a:chExt cx="228600" cy="304800"/>
          </a:xfrm>
        </p:grpSpPr>
        <p:cxnSp>
          <p:nvCxnSpPr>
            <p:cNvPr id="1889" name="Google Shape;1889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90" name="Google Shape;1890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91" name="Google Shape;1891;p81"/>
          <p:cNvGrpSpPr/>
          <p:nvPr/>
        </p:nvGrpSpPr>
        <p:grpSpPr>
          <a:xfrm>
            <a:off x="4887746" y="971550"/>
            <a:ext cx="228600" cy="228600"/>
            <a:chOff x="1066800" y="2819400"/>
            <a:chExt cx="228600" cy="304800"/>
          </a:xfrm>
        </p:grpSpPr>
        <p:cxnSp>
          <p:nvCxnSpPr>
            <p:cNvPr id="1892" name="Google Shape;1892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93" name="Google Shape;1893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894" name="Google Shape;1894;p81"/>
          <p:cNvGrpSpPr/>
          <p:nvPr/>
        </p:nvGrpSpPr>
        <p:grpSpPr>
          <a:xfrm>
            <a:off x="5301512" y="971550"/>
            <a:ext cx="228600" cy="228600"/>
            <a:chOff x="1066800" y="2819400"/>
            <a:chExt cx="228600" cy="304800"/>
          </a:xfrm>
        </p:grpSpPr>
        <p:cxnSp>
          <p:nvCxnSpPr>
            <p:cNvPr id="1895" name="Google Shape;1895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896" name="Google Shape;1896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381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sp>
        <p:nvSpPr>
          <p:cNvPr id="1897" name="Google Shape;1897;p81"/>
          <p:cNvSpPr/>
          <p:nvPr/>
        </p:nvSpPr>
        <p:spPr>
          <a:xfrm>
            <a:off x="6032900" y="1142350"/>
            <a:ext cx="2965500" cy="1172100"/>
          </a:xfrm>
          <a:prstGeom prst="wedgeRoundRectCallout">
            <a:avLst>
              <a:gd name="adj1" fmla="val -75137"/>
              <a:gd name="adj2" fmla="val 5347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Опашката е празна!!!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Обхождането в ширина - </a:t>
            </a:r>
            <a:r>
              <a:rPr lang="en" sz="2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приключено</a:t>
            </a:r>
            <a:endParaRPr sz="2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8" name="Google Shape;1898;p81"/>
          <p:cNvGrpSpPr/>
          <p:nvPr/>
        </p:nvGrpSpPr>
        <p:grpSpPr>
          <a:xfrm>
            <a:off x="2590799" y="1544300"/>
            <a:ext cx="3677598" cy="3028828"/>
            <a:chOff x="4114800" y="2007160"/>
            <a:chExt cx="3677598" cy="3048031"/>
          </a:xfrm>
        </p:grpSpPr>
        <p:cxnSp>
          <p:nvCxnSpPr>
            <p:cNvPr id="1899" name="Google Shape;1899;p81"/>
            <p:cNvCxnSpPr/>
            <p:nvPr/>
          </p:nvCxnSpPr>
          <p:spPr>
            <a:xfrm flipH="1">
              <a:off x="5315695" y="2519312"/>
              <a:ext cx="6480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900" name="Google Shape;1900;p81"/>
            <p:cNvSpPr/>
            <p:nvPr/>
          </p:nvSpPr>
          <p:spPr>
            <a:xfrm>
              <a:off x="5845709" y="2007160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sz="1100"/>
            </a:p>
          </p:txBody>
        </p:sp>
        <p:sp>
          <p:nvSpPr>
            <p:cNvPr id="1901" name="Google Shape;1901;p81"/>
            <p:cNvSpPr/>
            <p:nvPr/>
          </p:nvSpPr>
          <p:spPr>
            <a:xfrm>
              <a:off x="4879405" y="3260848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902" name="Google Shape;1902;p81"/>
            <p:cNvSpPr/>
            <p:nvPr/>
          </p:nvSpPr>
          <p:spPr>
            <a:xfrm>
              <a:off x="6454250" y="446469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23</a:t>
              </a:r>
              <a:endParaRPr sz="1100"/>
            </a:p>
          </p:txBody>
        </p:sp>
        <p:sp>
          <p:nvSpPr>
            <p:cNvPr id="1903" name="Google Shape;1903;p81"/>
            <p:cNvSpPr/>
            <p:nvPr/>
          </p:nvSpPr>
          <p:spPr>
            <a:xfrm>
              <a:off x="7213998" y="4465656"/>
              <a:ext cx="5784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cxnSp>
          <p:nvCxnSpPr>
            <p:cNvPr id="1904" name="Google Shape;1904;p81"/>
            <p:cNvCxnSpPr/>
            <p:nvPr/>
          </p:nvCxnSpPr>
          <p:spPr>
            <a:xfrm flipH="1">
              <a:off x="6817696" y="3818374"/>
              <a:ext cx="206100" cy="649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905" name="Google Shape;1905;p81"/>
            <p:cNvCxnSpPr/>
            <p:nvPr/>
          </p:nvCxnSpPr>
          <p:spPr>
            <a:xfrm>
              <a:off x="7234812" y="3828422"/>
              <a:ext cx="2262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906" name="Google Shape;1906;p81"/>
            <p:cNvCxnSpPr/>
            <p:nvPr/>
          </p:nvCxnSpPr>
          <p:spPr>
            <a:xfrm>
              <a:off x="6305340" y="2528837"/>
              <a:ext cx="658200" cy="777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907" name="Google Shape;1907;p81"/>
            <p:cNvCxnSpPr/>
            <p:nvPr/>
          </p:nvCxnSpPr>
          <p:spPr>
            <a:xfrm flipH="1">
              <a:off x="6126117" y="2569031"/>
              <a:ext cx="8400" cy="67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908" name="Google Shape;1908;p81"/>
            <p:cNvSpPr/>
            <p:nvPr/>
          </p:nvSpPr>
          <p:spPr>
            <a:xfrm>
              <a:off x="5637674" y="4489391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31</a:t>
              </a:r>
              <a:endParaRPr sz="1100"/>
            </a:p>
          </p:txBody>
        </p:sp>
        <p:sp>
          <p:nvSpPr>
            <p:cNvPr id="1909" name="Google Shape;1909;p81"/>
            <p:cNvSpPr/>
            <p:nvPr/>
          </p:nvSpPr>
          <p:spPr>
            <a:xfrm>
              <a:off x="4114800" y="4485912"/>
              <a:ext cx="5751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100"/>
            </a:p>
          </p:txBody>
        </p:sp>
        <p:cxnSp>
          <p:nvCxnSpPr>
            <p:cNvPr id="1910" name="Google Shape;1910;p81"/>
            <p:cNvCxnSpPr/>
            <p:nvPr/>
          </p:nvCxnSpPr>
          <p:spPr>
            <a:xfrm flipH="1">
              <a:off x="4516628" y="3763944"/>
              <a:ext cx="455100" cy="7344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911" name="Google Shape;1911;p81"/>
            <p:cNvCxnSpPr/>
            <p:nvPr/>
          </p:nvCxnSpPr>
          <p:spPr>
            <a:xfrm>
              <a:off x="5340698" y="3774833"/>
              <a:ext cx="493800" cy="71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912" name="Google Shape;1912;p81"/>
            <p:cNvSpPr/>
            <p:nvPr/>
          </p:nvSpPr>
          <p:spPr>
            <a:xfrm>
              <a:off x="4878328" y="4485752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913" name="Google Shape;1913;p81"/>
            <p:cNvCxnSpPr/>
            <p:nvPr/>
          </p:nvCxnSpPr>
          <p:spPr>
            <a:xfrm>
              <a:off x="5154656" y="3838469"/>
              <a:ext cx="5100" cy="629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914" name="Google Shape;1914;p81"/>
            <p:cNvSpPr/>
            <p:nvPr/>
          </p:nvSpPr>
          <p:spPr>
            <a:xfrm>
              <a:off x="5847304" y="3260688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21</a:t>
              </a:r>
              <a:endParaRPr sz="1100"/>
            </a:p>
          </p:txBody>
        </p:sp>
        <p:sp>
          <p:nvSpPr>
            <p:cNvPr id="1915" name="Google Shape;1915;p81"/>
            <p:cNvSpPr/>
            <p:nvPr/>
          </p:nvSpPr>
          <p:spPr>
            <a:xfrm>
              <a:off x="6840424" y="3264327"/>
              <a:ext cx="576300" cy="565800"/>
            </a:xfrm>
            <a:prstGeom prst="ellipse">
              <a:avLst/>
            </a:prstGeom>
            <a:solidFill>
              <a:srgbClr val="6B4C2C">
                <a:alpha val="69800"/>
              </a:srgbClr>
            </a:solidFill>
            <a:ln w="38100" cap="flat" cmpd="sng">
              <a:solidFill>
                <a:srgbClr val="ECE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CC5F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100"/>
            </a:p>
          </p:txBody>
        </p:sp>
      </p:grpSp>
      <p:grpSp>
        <p:nvGrpSpPr>
          <p:cNvPr id="1916" name="Google Shape;1916;p81"/>
          <p:cNvGrpSpPr/>
          <p:nvPr/>
        </p:nvGrpSpPr>
        <p:grpSpPr>
          <a:xfrm>
            <a:off x="4379519" y="1579728"/>
            <a:ext cx="481020" cy="457200"/>
            <a:chOff x="1066800" y="2819400"/>
            <a:chExt cx="228600" cy="304800"/>
          </a:xfrm>
        </p:grpSpPr>
        <p:cxnSp>
          <p:nvCxnSpPr>
            <p:cNvPr id="1917" name="Google Shape;1917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18" name="Google Shape;1918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19" name="Google Shape;1919;p81"/>
          <p:cNvGrpSpPr/>
          <p:nvPr/>
        </p:nvGrpSpPr>
        <p:grpSpPr>
          <a:xfrm>
            <a:off x="3408645" y="2851581"/>
            <a:ext cx="481020" cy="457200"/>
            <a:chOff x="1066800" y="2819400"/>
            <a:chExt cx="228600" cy="304800"/>
          </a:xfrm>
        </p:grpSpPr>
        <p:cxnSp>
          <p:nvCxnSpPr>
            <p:cNvPr id="1920" name="Google Shape;1920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21" name="Google Shape;1921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22" name="Google Shape;1922;p81"/>
          <p:cNvGrpSpPr/>
          <p:nvPr/>
        </p:nvGrpSpPr>
        <p:grpSpPr>
          <a:xfrm>
            <a:off x="4369966" y="2852126"/>
            <a:ext cx="481020" cy="457200"/>
            <a:chOff x="1066800" y="2819400"/>
            <a:chExt cx="228600" cy="304800"/>
          </a:xfrm>
        </p:grpSpPr>
        <p:cxnSp>
          <p:nvCxnSpPr>
            <p:cNvPr id="1923" name="Google Shape;1923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24" name="Google Shape;1924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25" name="Google Shape;1925;p81"/>
          <p:cNvGrpSpPr/>
          <p:nvPr/>
        </p:nvGrpSpPr>
        <p:grpSpPr>
          <a:xfrm>
            <a:off x="5376286" y="2853493"/>
            <a:ext cx="481020" cy="457200"/>
            <a:chOff x="1066800" y="2819400"/>
            <a:chExt cx="228600" cy="304800"/>
          </a:xfrm>
        </p:grpSpPr>
        <p:cxnSp>
          <p:nvCxnSpPr>
            <p:cNvPr id="1926" name="Google Shape;1926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27" name="Google Shape;1927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28" name="Google Shape;1928;p81"/>
          <p:cNvGrpSpPr/>
          <p:nvPr/>
        </p:nvGrpSpPr>
        <p:grpSpPr>
          <a:xfrm>
            <a:off x="2639899" y="4078875"/>
            <a:ext cx="481020" cy="457200"/>
            <a:chOff x="1066800" y="2819400"/>
            <a:chExt cx="228600" cy="304800"/>
          </a:xfrm>
        </p:grpSpPr>
        <p:cxnSp>
          <p:nvCxnSpPr>
            <p:cNvPr id="1929" name="Google Shape;1929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30" name="Google Shape;1930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31" name="Google Shape;1931;p81"/>
          <p:cNvGrpSpPr/>
          <p:nvPr/>
        </p:nvGrpSpPr>
        <p:grpSpPr>
          <a:xfrm>
            <a:off x="3402382" y="4078113"/>
            <a:ext cx="481020" cy="457200"/>
            <a:chOff x="1066800" y="2819400"/>
            <a:chExt cx="228600" cy="304800"/>
          </a:xfrm>
        </p:grpSpPr>
        <p:cxnSp>
          <p:nvCxnSpPr>
            <p:cNvPr id="1932" name="Google Shape;1932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33" name="Google Shape;1933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34" name="Google Shape;1934;p81"/>
          <p:cNvGrpSpPr/>
          <p:nvPr/>
        </p:nvGrpSpPr>
        <p:grpSpPr>
          <a:xfrm>
            <a:off x="4167298" y="4078874"/>
            <a:ext cx="481020" cy="457200"/>
            <a:chOff x="1066800" y="2819400"/>
            <a:chExt cx="228600" cy="304800"/>
          </a:xfrm>
        </p:grpSpPr>
        <p:cxnSp>
          <p:nvCxnSpPr>
            <p:cNvPr id="1935" name="Google Shape;1935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36" name="Google Shape;1936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37" name="Google Shape;1937;p81"/>
          <p:cNvGrpSpPr/>
          <p:nvPr/>
        </p:nvGrpSpPr>
        <p:grpSpPr>
          <a:xfrm>
            <a:off x="4985682" y="4067989"/>
            <a:ext cx="481020" cy="457200"/>
            <a:chOff x="1066800" y="2819400"/>
            <a:chExt cx="228600" cy="304800"/>
          </a:xfrm>
        </p:grpSpPr>
        <p:cxnSp>
          <p:nvCxnSpPr>
            <p:cNvPr id="1938" name="Google Shape;1938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39" name="Google Shape;1939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  <p:grpSp>
        <p:nvGrpSpPr>
          <p:cNvPr id="1940" name="Google Shape;1940;p81"/>
          <p:cNvGrpSpPr/>
          <p:nvPr/>
        </p:nvGrpSpPr>
        <p:grpSpPr>
          <a:xfrm>
            <a:off x="5774354" y="4067227"/>
            <a:ext cx="481020" cy="457200"/>
            <a:chOff x="1066800" y="2819400"/>
            <a:chExt cx="228600" cy="304800"/>
          </a:xfrm>
        </p:grpSpPr>
        <p:cxnSp>
          <p:nvCxnSpPr>
            <p:cNvPr id="1941" name="Google Shape;1941;p81"/>
            <p:cNvCxnSpPr/>
            <p:nvPr/>
          </p:nvCxnSpPr>
          <p:spPr>
            <a:xfrm rot="-5400000" flipH="1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  <p:cxnSp>
          <p:nvCxnSpPr>
            <p:cNvPr id="1942" name="Google Shape;1942;p81"/>
            <p:cNvCxnSpPr/>
            <p:nvPr/>
          </p:nvCxnSpPr>
          <p:spPr>
            <a:xfrm rot="5400000">
              <a:off x="1028700" y="2857500"/>
              <a:ext cx="304800" cy="228600"/>
            </a:xfrm>
            <a:prstGeom prst="straightConnector1">
              <a:avLst/>
            </a:prstGeom>
            <a:noFill/>
            <a:ln w="76200" cap="rnd" cmpd="sng">
              <a:solidFill>
                <a:srgbClr val="FF2F1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27000" algn="ctr" rotWithShape="0">
                <a:srgbClr val="FFEDEB"/>
              </a:outerShdw>
            </a:effec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80682" y="3714750"/>
            <a:ext cx="8975912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Дървовидни структури от данни</a:t>
            </a:r>
            <a:endParaRPr dirty="0"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Терминология</a:t>
            </a:r>
            <a:endParaRPr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8228" y="1316825"/>
            <a:ext cx="2617546" cy="21283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8"/>
          <p:cNvGrpSpPr/>
          <p:nvPr/>
        </p:nvGrpSpPr>
        <p:grpSpPr>
          <a:xfrm>
            <a:off x="1358228" y="1398249"/>
            <a:ext cx="3428863" cy="1899536"/>
            <a:chOff x="608012" y="1670160"/>
            <a:chExt cx="3428863" cy="1635416"/>
          </a:xfrm>
        </p:grpSpPr>
        <p:cxnSp>
          <p:nvCxnSpPr>
            <p:cNvPr id="261" name="Google Shape;261;p28"/>
            <p:cNvCxnSpPr>
              <a:stCxn id="262" idx="0"/>
              <a:endCxn id="263" idx="3"/>
            </p:cNvCxnSpPr>
            <p:nvPr/>
          </p:nvCxnSpPr>
          <p:spPr>
            <a:xfrm rot="10800000" flipH="1">
              <a:off x="1144112" y="2218243"/>
              <a:ext cx="604500" cy="347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64" name="Google Shape;264;p28"/>
            <p:cNvCxnSpPr>
              <a:stCxn id="265" idx="0"/>
              <a:endCxn id="263" idx="4"/>
            </p:cNvCxnSpPr>
            <p:nvPr/>
          </p:nvCxnSpPr>
          <p:spPr>
            <a:xfrm rot="10800000" flipH="1">
              <a:off x="2334078" y="2312276"/>
              <a:ext cx="4200" cy="3117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66" name="Google Shape;266;p28"/>
            <p:cNvCxnSpPr>
              <a:stCxn id="263" idx="5"/>
              <a:endCxn id="267" idx="0"/>
            </p:cNvCxnSpPr>
            <p:nvPr/>
          </p:nvCxnSpPr>
          <p:spPr>
            <a:xfrm>
              <a:off x="2927995" y="2218141"/>
              <a:ext cx="569700" cy="355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63" name="Google Shape;263;p28"/>
            <p:cNvSpPr/>
            <p:nvPr/>
          </p:nvSpPr>
          <p:spPr>
            <a:xfrm>
              <a:off x="1504268" y="1670160"/>
              <a:ext cx="1668000" cy="6420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36000" rIns="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Manager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08012" y="2565343"/>
              <a:ext cx="1072200" cy="7257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36000" rIns="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Team Leader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830228" y="2623976"/>
              <a:ext cx="1007700" cy="6816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36000" rIns="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Designer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958375" y="2573883"/>
              <a:ext cx="1078500" cy="7059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36000" rIns="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QA Team Leader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573BC-0971-49B2-981B-8A9A8BD5FC80}"/>
              </a:ext>
            </a:extLst>
          </p:cNvPr>
          <p:cNvSpPr/>
          <p:nvPr/>
        </p:nvSpPr>
        <p:spPr>
          <a:xfrm>
            <a:off x="3065934" y="1210237"/>
            <a:ext cx="2957976" cy="22994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947" name="Google Shape;1947;p8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Двоични дървета за търсене</a:t>
            </a:r>
            <a:endParaRPr sz="3500"/>
          </a:p>
        </p:txBody>
      </p:sp>
      <p:sp>
        <p:nvSpPr>
          <p:cNvPr id="1948" name="Google Shape;1948;p8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Добавяне, търсене, редакция изтриване</a:t>
            </a:r>
            <a:endParaRPr sz="2800"/>
          </a:p>
        </p:txBody>
      </p:sp>
      <p:pic>
        <p:nvPicPr>
          <p:cNvPr id="1949" name="Google Shape;194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600" y="966800"/>
            <a:ext cx="2728900" cy="27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83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1" indent="-1905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00"/>
              <a:buChar char="▪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Двоичните дървета за търсене са </a:t>
            </a:r>
            <a:r>
              <a:rPr lang="en" sz="22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подредени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: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marL="685800" marR="0" lvl="2" indent="-2032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Cambria"/>
              <a:buChar char="▪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За всеки възел </a:t>
            </a:r>
            <a:r>
              <a:rPr lang="en" sz="2200" i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: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3" indent="-2032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Cambria"/>
              <a:buChar char="▪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Елементите в лявото поддърво на </a:t>
            </a:r>
            <a:r>
              <a:rPr lang="en" sz="2200" i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са по-малки от </a:t>
            </a:r>
            <a:r>
              <a:rPr lang="en" sz="2200" i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endParaRPr sz="2200" i="1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marR="0" lvl="3" indent="-2032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Cambria"/>
              <a:buChar char="▪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Елементите в дясното поддърво на </a:t>
            </a:r>
            <a:r>
              <a:rPr lang="en" sz="2200" i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са по-големи от </a:t>
            </a:r>
            <a:r>
              <a:rPr lang="en" sz="2200" i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endParaRPr sz="2200" i="1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7" name="Google Shape;1957;p83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Двоични дървета за търсене</a:t>
            </a:r>
            <a:endParaRPr/>
          </a:p>
        </p:txBody>
      </p:sp>
      <p:sp>
        <p:nvSpPr>
          <p:cNvPr id="1958" name="Google Shape;1958;p83"/>
          <p:cNvSpPr/>
          <p:nvPr/>
        </p:nvSpPr>
        <p:spPr>
          <a:xfrm>
            <a:off x="7211625" y="1038225"/>
            <a:ext cx="1861800" cy="891300"/>
          </a:xfrm>
          <a:prstGeom prst="wedgeRoundRectCallout">
            <a:avLst>
              <a:gd name="adj1" fmla="val -227334"/>
              <a:gd name="adj2" fmla="val 21068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Какво става с елементите равни на </a:t>
            </a:r>
            <a:r>
              <a:rPr lang="en" sz="1800" i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9" name="Google Shape;1959;p83"/>
          <p:cNvSpPr/>
          <p:nvPr/>
        </p:nvSpPr>
        <p:spPr>
          <a:xfrm>
            <a:off x="8198832" y="4220745"/>
            <a:ext cx="603300" cy="5823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31</a:t>
            </a:r>
            <a:endParaRPr sz="18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0" name="Google Shape;1960;p83"/>
          <p:cNvSpPr/>
          <p:nvPr/>
        </p:nvSpPr>
        <p:spPr>
          <a:xfrm>
            <a:off x="6525607" y="2931298"/>
            <a:ext cx="603300" cy="5823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1961" name="Google Shape;1961;p83"/>
          <p:cNvSpPr/>
          <p:nvPr/>
        </p:nvSpPr>
        <p:spPr>
          <a:xfrm>
            <a:off x="7503507" y="3548042"/>
            <a:ext cx="603300" cy="5838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sp>
        <p:nvSpPr>
          <p:cNvPr id="1962" name="Google Shape;1962;p83"/>
          <p:cNvSpPr/>
          <p:nvPr/>
        </p:nvSpPr>
        <p:spPr>
          <a:xfrm>
            <a:off x="5250844" y="3548042"/>
            <a:ext cx="603300" cy="5838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1963" name="Google Shape;1963;p83"/>
          <p:cNvSpPr/>
          <p:nvPr/>
        </p:nvSpPr>
        <p:spPr>
          <a:xfrm>
            <a:off x="4748732" y="4318346"/>
            <a:ext cx="603300" cy="5823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8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4" name="Google Shape;1964;p83"/>
          <p:cNvSpPr/>
          <p:nvPr/>
        </p:nvSpPr>
        <p:spPr>
          <a:xfrm>
            <a:off x="5700058" y="4319539"/>
            <a:ext cx="604800" cy="5823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endParaRPr sz="1100"/>
          </a:p>
        </p:txBody>
      </p:sp>
      <p:cxnSp>
        <p:nvCxnSpPr>
          <p:cNvPr id="1965" name="Google Shape;1965;p83"/>
          <p:cNvCxnSpPr/>
          <p:nvPr/>
        </p:nvCxnSpPr>
        <p:spPr>
          <a:xfrm flipH="1">
            <a:off x="5818883" y="3323223"/>
            <a:ext cx="727200" cy="375900"/>
          </a:xfrm>
          <a:prstGeom prst="straightConnector1">
            <a:avLst/>
          </a:prstGeom>
          <a:noFill/>
          <a:ln w="34925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6" name="Google Shape;1966;p83"/>
          <p:cNvCxnSpPr/>
          <p:nvPr/>
        </p:nvCxnSpPr>
        <p:spPr>
          <a:xfrm flipH="1">
            <a:off x="5149168" y="4030691"/>
            <a:ext cx="200100" cy="315900"/>
          </a:xfrm>
          <a:prstGeom prst="straightConnector1">
            <a:avLst/>
          </a:prstGeom>
          <a:noFill/>
          <a:ln w="34925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7" name="Google Shape;1967;p83"/>
          <p:cNvCxnSpPr/>
          <p:nvPr/>
        </p:nvCxnSpPr>
        <p:spPr>
          <a:xfrm>
            <a:off x="5697344" y="4076198"/>
            <a:ext cx="163800" cy="280500"/>
          </a:xfrm>
          <a:prstGeom prst="straightConnector1">
            <a:avLst/>
          </a:prstGeom>
          <a:noFill/>
          <a:ln w="34925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8" name="Google Shape;1968;p83"/>
          <p:cNvCxnSpPr/>
          <p:nvPr/>
        </p:nvCxnSpPr>
        <p:spPr>
          <a:xfrm>
            <a:off x="7087741" y="3372453"/>
            <a:ext cx="469800" cy="313200"/>
          </a:xfrm>
          <a:prstGeom prst="straightConnector1">
            <a:avLst/>
          </a:prstGeom>
          <a:noFill/>
          <a:ln w="34925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9" name="Google Shape;1969;p83"/>
          <p:cNvSpPr/>
          <p:nvPr/>
        </p:nvSpPr>
        <p:spPr>
          <a:xfrm>
            <a:off x="6926970" y="4248361"/>
            <a:ext cx="603300" cy="582300"/>
          </a:xfrm>
          <a:prstGeom prst="ellipse">
            <a:avLst/>
          </a:prstGeom>
          <a:solidFill>
            <a:srgbClr val="C6BEAB">
              <a:alpha val="49800"/>
            </a:srgbClr>
          </a:solidFill>
          <a:ln w="34925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sz="18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0" name="Google Shape;1970;p83"/>
          <p:cNvCxnSpPr/>
          <p:nvPr/>
        </p:nvCxnSpPr>
        <p:spPr>
          <a:xfrm flipH="1">
            <a:off x="7392527" y="4076198"/>
            <a:ext cx="225600" cy="231300"/>
          </a:xfrm>
          <a:prstGeom prst="straightConnector1">
            <a:avLst/>
          </a:prstGeom>
          <a:noFill/>
          <a:ln w="34925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1" name="Google Shape;1971;p83"/>
          <p:cNvCxnSpPr/>
          <p:nvPr/>
        </p:nvCxnSpPr>
        <p:spPr>
          <a:xfrm>
            <a:off x="8006744" y="4039018"/>
            <a:ext cx="286200" cy="258000"/>
          </a:xfrm>
          <a:prstGeom prst="straightConnector1">
            <a:avLst/>
          </a:prstGeom>
          <a:noFill/>
          <a:ln w="34925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2" name="Google Shape;1972;p83"/>
          <p:cNvSpPr/>
          <p:nvPr/>
        </p:nvSpPr>
        <p:spPr>
          <a:xfrm>
            <a:off x="4317885" y="3114066"/>
            <a:ext cx="2442600" cy="1900500"/>
          </a:xfrm>
          <a:prstGeom prst="triangle">
            <a:avLst>
              <a:gd name="adj" fmla="val 50569"/>
            </a:avLst>
          </a:prstGeom>
          <a:noFill/>
          <a:ln w="22225" cap="flat" cmpd="sng">
            <a:solidFill>
              <a:srgbClr val="ECE9E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83"/>
          <p:cNvSpPr/>
          <p:nvPr/>
        </p:nvSpPr>
        <p:spPr>
          <a:xfrm>
            <a:off x="2488397" y="3892121"/>
            <a:ext cx="1923300" cy="426300"/>
          </a:xfrm>
          <a:prstGeom prst="wedgeRoundRectCallout">
            <a:avLst>
              <a:gd name="adj1" fmla="val 76750"/>
              <a:gd name="adj2" fmla="val -656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Възлите са </a:t>
            </a:r>
            <a:r>
              <a:rPr lang="en" sz="2100" b="1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17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84"/>
          <p:cNvSpPr/>
          <p:nvPr/>
        </p:nvSpPr>
        <p:spPr>
          <a:xfrm>
            <a:off x="477725" y="816175"/>
            <a:ext cx="8210100" cy="42783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25" tIns="81025" rIns="108025" bIns="8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class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BinaryTree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&lt;T&gt;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private class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endParaRPr sz="1800" b="1">
              <a:solidFill>
                <a:srgbClr val="F3CC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public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 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Left { get; set; 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public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 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Right { get; set; 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public T Item { get; set; 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private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 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Root { get; set; 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public int Count { get; private set; 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void Add(T item)...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void Remove(T item)...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bool Contains(T item)...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9" name="Google Shape;1979;p84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709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възел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8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dirty="0"/>
              <a:t>Търсене на елемент x в двоично дърво за търсене</a:t>
            </a:r>
            <a:endParaRPr dirty="0"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 dirty="0"/>
              <a:t>if node != null</a:t>
            </a:r>
            <a:endParaRPr dirty="0"/>
          </a:p>
          <a:p>
            <a:pPr marL="685800" lvl="2" indent="-177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if x &lt; node.value -&gt; левия клон</a:t>
            </a:r>
            <a:endParaRPr dirty="0"/>
          </a:p>
          <a:p>
            <a:pPr marL="685800" lvl="2" indent="-177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else if x &gt; node.value -&gt; десния клон</a:t>
            </a:r>
            <a:endParaRPr dirty="0"/>
          </a:p>
          <a:p>
            <a:pPr marL="685800" lvl="2" indent="-177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else if x == node.value -&gt; върни възел</a:t>
            </a:r>
            <a:endParaRPr dirty="0"/>
          </a:p>
        </p:txBody>
      </p:sp>
      <p:sp>
        <p:nvSpPr>
          <p:cNvPr id="1985" name="Google Shape;1985;p85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търсене</a:t>
            </a:r>
            <a:endParaRPr/>
          </a:p>
        </p:txBody>
      </p:sp>
      <p:grpSp>
        <p:nvGrpSpPr>
          <p:cNvPr id="1986" name="Google Shape;1986;p85"/>
          <p:cNvGrpSpPr/>
          <p:nvPr/>
        </p:nvGrpSpPr>
        <p:grpSpPr>
          <a:xfrm>
            <a:off x="5311141" y="1371635"/>
            <a:ext cx="3738951" cy="2514748"/>
            <a:chOff x="1939268" y="2057401"/>
            <a:chExt cx="4499340" cy="3082177"/>
          </a:xfrm>
        </p:grpSpPr>
        <p:sp>
          <p:nvSpPr>
            <p:cNvPr id="1987" name="Google Shape;1987;p85"/>
            <p:cNvSpPr/>
            <p:nvPr/>
          </p:nvSpPr>
          <p:spPr>
            <a:xfrm>
              <a:off x="3829392" y="2057401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17</a:t>
              </a:r>
              <a:endParaRPr sz="1100"/>
            </a:p>
          </p:txBody>
        </p:sp>
        <p:sp>
          <p:nvSpPr>
            <p:cNvPr id="1988" name="Google Shape;1988;p85"/>
            <p:cNvSpPr/>
            <p:nvPr/>
          </p:nvSpPr>
          <p:spPr>
            <a:xfrm>
              <a:off x="4896896" y="3194073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1989" name="Google Shape;1989;p85"/>
            <p:cNvSpPr/>
            <p:nvPr/>
          </p:nvSpPr>
          <p:spPr>
            <a:xfrm>
              <a:off x="2695373" y="3145786"/>
              <a:ext cx="7623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100"/>
            </a:p>
          </p:txBody>
        </p:sp>
        <p:sp>
          <p:nvSpPr>
            <p:cNvPr id="1990" name="Google Shape;1990;p85"/>
            <p:cNvSpPr/>
            <p:nvPr/>
          </p:nvSpPr>
          <p:spPr>
            <a:xfrm>
              <a:off x="1939268" y="4400027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sp>
          <p:nvSpPr>
            <p:cNvPr id="1991" name="Google Shape;1991;p85"/>
            <p:cNvSpPr/>
            <p:nvPr/>
          </p:nvSpPr>
          <p:spPr>
            <a:xfrm>
              <a:off x="3417346" y="4401278"/>
              <a:ext cx="766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1992" name="Google Shape;1992;p85"/>
            <p:cNvCxnSpPr/>
            <p:nvPr/>
          </p:nvCxnSpPr>
          <p:spPr>
            <a:xfrm flipH="1">
              <a:off x="3346011" y="2612572"/>
              <a:ext cx="542700" cy="633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93" name="Google Shape;1993;p85"/>
            <p:cNvCxnSpPr/>
            <p:nvPr/>
          </p:nvCxnSpPr>
          <p:spPr>
            <a:xfrm flipH="1">
              <a:off x="2481859" y="3862171"/>
              <a:ext cx="413400" cy="56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94" name="Google Shape;1994;p85"/>
            <p:cNvCxnSpPr/>
            <p:nvPr/>
          </p:nvCxnSpPr>
          <p:spPr>
            <a:xfrm>
              <a:off x="3251769" y="3860719"/>
              <a:ext cx="390900" cy="559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95" name="Google Shape;1995;p85"/>
            <p:cNvCxnSpPr/>
            <p:nvPr/>
          </p:nvCxnSpPr>
          <p:spPr>
            <a:xfrm>
              <a:off x="4495800" y="2667000"/>
              <a:ext cx="508200" cy="628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96" name="Google Shape;1996;p85"/>
            <p:cNvSpPr/>
            <p:nvPr/>
          </p:nvSpPr>
          <p:spPr>
            <a:xfrm>
              <a:off x="5674808" y="4399504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25</a:t>
              </a:r>
              <a:endParaRPr sz="1100"/>
            </a:p>
          </p:txBody>
        </p:sp>
        <p:cxnSp>
          <p:nvCxnSpPr>
            <p:cNvPr id="1997" name="Google Shape;1997;p85"/>
            <p:cNvCxnSpPr/>
            <p:nvPr/>
          </p:nvCxnSpPr>
          <p:spPr>
            <a:xfrm>
              <a:off x="5466304" y="3888711"/>
              <a:ext cx="402000" cy="552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998" name="Google Shape;1998;p85"/>
          <p:cNvSpPr/>
          <p:nvPr/>
        </p:nvSpPr>
        <p:spPr>
          <a:xfrm>
            <a:off x="328995" y="3771900"/>
            <a:ext cx="47088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Търсим 12 -&gt; 17 9 12</a:t>
            </a:r>
            <a:endParaRPr sz="1100" dirty="0"/>
          </a:p>
          <a:p>
            <a:pPr marL="0" marR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Търсим 27 -&gt; 17 19 25 null</a:t>
            </a:r>
            <a:endParaRPr sz="2400" b="1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86"/>
          <p:cNvSpPr/>
          <p:nvPr/>
        </p:nvSpPr>
        <p:spPr>
          <a:xfrm>
            <a:off x="477725" y="816175"/>
            <a:ext cx="8210100" cy="42783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25" tIns="81025" rIns="108025" bIns="8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bool </a:t>
            </a:r>
            <a:r>
              <a:rPr lang="en" sz="15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(T item)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(Root == null)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return false;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5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 </a:t>
            </a: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iterator = Root;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while (true)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if (iterator == null)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return false;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if (iterator.Item.CompareTo(item) == 0)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return true;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if (iterator.Item.CompareTo(item) &gt; 0)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iterator = iterator.Left;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if (iterator.Item.CompareTo(item) &lt; 0)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iterator = iterator.Right;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04" name="Google Shape;2004;p86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709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Своично дърво за търсене - търсене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87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dirty="0"/>
              <a:t>Добавяне на елемент x в двоично дърво за търсене</a:t>
            </a:r>
            <a:endParaRPr dirty="0"/>
          </a:p>
          <a:p>
            <a:pPr marL="457200" lvl="1" indent="-171450">
              <a:lnSpc>
                <a:spcPct val="100000"/>
              </a:lnSpc>
              <a:spcBef>
                <a:spcPts val="900"/>
              </a:spcBef>
            </a:pPr>
            <a:r>
              <a:rPr lang="en" dirty="0"/>
              <a:t>if node == null -&gt; добави x</a:t>
            </a:r>
            <a:endParaRPr dirty="0"/>
          </a:p>
          <a:p>
            <a:pPr marL="457200" lvl="1" indent="-171450">
              <a:lnSpc>
                <a:spcPct val="100000"/>
              </a:lnSpc>
              <a:spcBef>
                <a:spcPts val="900"/>
              </a:spcBef>
            </a:pPr>
            <a:r>
              <a:rPr lang="en" dirty="0"/>
              <a:t>else if x &lt; node.value -&gt; ляв клон</a:t>
            </a:r>
            <a:endParaRPr dirty="0"/>
          </a:p>
          <a:p>
            <a:pPr marL="457200" lvl="1" indent="-171450">
              <a:lnSpc>
                <a:spcPct val="100000"/>
              </a:lnSpc>
              <a:spcBef>
                <a:spcPts val="900"/>
              </a:spcBef>
            </a:pPr>
            <a:r>
              <a:rPr lang="en" dirty="0"/>
              <a:t>else if x &gt; node.value -&gt; десен клон</a:t>
            </a:r>
            <a:endParaRPr dirty="0"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 dirty="0"/>
              <a:t>else -&gt; възела съществува</a:t>
            </a:r>
            <a:endParaRPr dirty="0"/>
          </a:p>
        </p:txBody>
      </p:sp>
      <p:sp>
        <p:nvSpPr>
          <p:cNvPr id="2010" name="Google Shape;2010;p87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добавяне</a:t>
            </a:r>
            <a:endParaRPr/>
          </a:p>
        </p:txBody>
      </p:sp>
      <p:sp>
        <p:nvSpPr>
          <p:cNvPr id="2011" name="Google Shape;2011;p87"/>
          <p:cNvSpPr/>
          <p:nvPr/>
        </p:nvSpPr>
        <p:spPr>
          <a:xfrm>
            <a:off x="329000" y="3771900"/>
            <a:ext cx="65934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105000"/>
              </a:lnSpc>
            </a:pPr>
            <a:r>
              <a:rPr lang="en" sz="24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Добавяне 12</a:t>
            </a:r>
            <a:r>
              <a:rPr lang="en" sz="2400" dirty="0"/>
              <a:t> </a:t>
            </a:r>
            <a:r>
              <a:rPr lang="en" sz="2400" dirty="0">
                <a:solidFill>
                  <a:schemeClr val="bg1"/>
                </a:solidFill>
              </a:rPr>
              <a:t>-&gt; </a:t>
            </a:r>
            <a:r>
              <a:rPr lang="en" sz="24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 9 12 return</a:t>
            </a:r>
            <a:endParaRPr sz="1100" dirty="0"/>
          </a:p>
          <a:p>
            <a:pPr lvl="0">
              <a:lnSpc>
                <a:spcPct val="105000"/>
              </a:lnSpc>
              <a:spcBef>
                <a:spcPts val="900"/>
              </a:spcBef>
            </a:pPr>
            <a:r>
              <a:rPr lang="en" sz="24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Добавяне 27</a:t>
            </a:r>
            <a:r>
              <a:rPr lang="en" sz="2400" dirty="0"/>
              <a:t> </a:t>
            </a:r>
            <a:r>
              <a:rPr lang="en" sz="2400" dirty="0">
                <a:solidFill>
                  <a:schemeClr val="bg1"/>
                </a:solidFill>
              </a:rPr>
              <a:t>-&gt;</a:t>
            </a:r>
            <a:r>
              <a:rPr lang="en" sz="2400" b="1" dirty="0">
                <a:solidFill>
                  <a:schemeClr val="lt1"/>
                </a:solidFill>
                <a:latin typeface="Consolas"/>
                <a:sym typeface="Consolas"/>
              </a:rPr>
              <a:t> </a:t>
            </a:r>
            <a:r>
              <a:rPr lang="en" sz="24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 19 25 null (добавяне)</a:t>
            </a:r>
            <a:endParaRPr sz="2400" b="1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012" name="Google Shape;2012;p87"/>
          <p:cNvGrpSpPr/>
          <p:nvPr/>
        </p:nvGrpSpPr>
        <p:grpSpPr>
          <a:xfrm>
            <a:off x="5311141" y="1371635"/>
            <a:ext cx="3738951" cy="2514748"/>
            <a:chOff x="1939268" y="2057401"/>
            <a:chExt cx="4499340" cy="3082177"/>
          </a:xfrm>
        </p:grpSpPr>
        <p:sp>
          <p:nvSpPr>
            <p:cNvPr id="2013" name="Google Shape;2013;p87"/>
            <p:cNvSpPr/>
            <p:nvPr/>
          </p:nvSpPr>
          <p:spPr>
            <a:xfrm>
              <a:off x="3829392" y="2057401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17</a:t>
              </a:r>
              <a:endParaRPr sz="1100"/>
            </a:p>
          </p:txBody>
        </p:sp>
        <p:sp>
          <p:nvSpPr>
            <p:cNvPr id="2014" name="Google Shape;2014;p87"/>
            <p:cNvSpPr/>
            <p:nvPr/>
          </p:nvSpPr>
          <p:spPr>
            <a:xfrm>
              <a:off x="4896896" y="3194073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2015" name="Google Shape;2015;p87"/>
            <p:cNvSpPr/>
            <p:nvPr/>
          </p:nvSpPr>
          <p:spPr>
            <a:xfrm>
              <a:off x="2695373" y="3145786"/>
              <a:ext cx="7623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100"/>
            </a:p>
          </p:txBody>
        </p:sp>
        <p:sp>
          <p:nvSpPr>
            <p:cNvPr id="2016" name="Google Shape;2016;p87"/>
            <p:cNvSpPr/>
            <p:nvPr/>
          </p:nvSpPr>
          <p:spPr>
            <a:xfrm>
              <a:off x="1939268" y="4400027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sp>
          <p:nvSpPr>
            <p:cNvPr id="2017" name="Google Shape;2017;p87"/>
            <p:cNvSpPr/>
            <p:nvPr/>
          </p:nvSpPr>
          <p:spPr>
            <a:xfrm>
              <a:off x="3417346" y="4401278"/>
              <a:ext cx="766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2018" name="Google Shape;2018;p87"/>
            <p:cNvCxnSpPr/>
            <p:nvPr/>
          </p:nvCxnSpPr>
          <p:spPr>
            <a:xfrm flipH="1">
              <a:off x="3346011" y="2612572"/>
              <a:ext cx="542700" cy="633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19" name="Google Shape;2019;p87"/>
            <p:cNvCxnSpPr/>
            <p:nvPr/>
          </p:nvCxnSpPr>
          <p:spPr>
            <a:xfrm flipH="1">
              <a:off x="2481859" y="3862171"/>
              <a:ext cx="413400" cy="56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20" name="Google Shape;2020;p87"/>
            <p:cNvCxnSpPr/>
            <p:nvPr/>
          </p:nvCxnSpPr>
          <p:spPr>
            <a:xfrm>
              <a:off x="3251769" y="3860719"/>
              <a:ext cx="390900" cy="559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21" name="Google Shape;2021;p87"/>
            <p:cNvCxnSpPr/>
            <p:nvPr/>
          </p:nvCxnSpPr>
          <p:spPr>
            <a:xfrm>
              <a:off x="4495800" y="2667000"/>
              <a:ext cx="508200" cy="628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22" name="Google Shape;2022;p87"/>
            <p:cNvSpPr/>
            <p:nvPr/>
          </p:nvSpPr>
          <p:spPr>
            <a:xfrm>
              <a:off x="5674808" y="4399504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25</a:t>
              </a:r>
              <a:endParaRPr sz="1100"/>
            </a:p>
          </p:txBody>
        </p:sp>
        <p:cxnSp>
          <p:nvCxnSpPr>
            <p:cNvPr id="2023" name="Google Shape;2023;p87"/>
            <p:cNvCxnSpPr/>
            <p:nvPr/>
          </p:nvCxnSpPr>
          <p:spPr>
            <a:xfrm>
              <a:off x="5466304" y="3888711"/>
              <a:ext cx="402000" cy="552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88"/>
          <p:cNvSpPr/>
          <p:nvPr/>
        </p:nvSpPr>
        <p:spPr>
          <a:xfrm>
            <a:off x="477725" y="816175"/>
            <a:ext cx="8210100" cy="4278300"/>
          </a:xfrm>
          <a:prstGeom prst="rect">
            <a:avLst/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25" tIns="81025" rIns="108025" bIns="8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" sz="10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(T item)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 </a:t>
            </a: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node = new </a:t>
            </a:r>
            <a:r>
              <a:rPr lang="en" sz="10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node.Item = item;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(Root == null)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Root = node;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return;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iterator = Root;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while (true)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if (iterator.Left != null &amp;&amp; iterator.Item.CompareTo(item) &gt;= 0)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iterator = iterator.Left;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if (iterator.Right != null &amp;&amp; iterator.Item.CompareTo(item) &lt; 0)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iterator = iterator.Right;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   break;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(iterator.Item.CompareTo(item) &gt;= 0)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iterator.Left = node;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(iterator.Item.CompareTo(item) &lt; 0)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iterator.Right = node;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9" name="Google Shape;2029;p88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859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добавяне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89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dirty="0"/>
              <a:t>Премахване на елемент x в двоично дърво за търсене</a:t>
            </a:r>
            <a:endParaRPr dirty="0"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 dirty="0"/>
              <a:t>if node == null -&gt; изход</a:t>
            </a:r>
            <a:endParaRPr dirty="0"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 dirty="0"/>
              <a:t>else if x is leaf -&gt; премахни</a:t>
            </a:r>
            <a:endParaRPr dirty="0"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 dirty="0"/>
              <a:t>else if x is not leaf -&gt; подмени</a:t>
            </a:r>
            <a:endParaRPr dirty="0"/>
          </a:p>
          <a:p>
            <a:pPr marL="685800" lvl="2" indent="-177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(3 случая при подмяна на възел)</a:t>
            </a:r>
            <a:endParaRPr dirty="0"/>
          </a:p>
        </p:txBody>
      </p:sp>
      <p:sp>
        <p:nvSpPr>
          <p:cNvPr id="2035" name="Google Shape;2035;p89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премахване</a:t>
            </a:r>
            <a:endParaRPr/>
          </a:p>
        </p:txBody>
      </p:sp>
      <p:grpSp>
        <p:nvGrpSpPr>
          <p:cNvPr id="2036" name="Google Shape;2036;p89"/>
          <p:cNvGrpSpPr/>
          <p:nvPr/>
        </p:nvGrpSpPr>
        <p:grpSpPr>
          <a:xfrm>
            <a:off x="5311141" y="1371635"/>
            <a:ext cx="3738951" cy="2514748"/>
            <a:chOff x="1939268" y="2057401"/>
            <a:chExt cx="4499340" cy="3082177"/>
          </a:xfrm>
        </p:grpSpPr>
        <p:sp>
          <p:nvSpPr>
            <p:cNvPr id="2037" name="Google Shape;2037;p89"/>
            <p:cNvSpPr/>
            <p:nvPr/>
          </p:nvSpPr>
          <p:spPr>
            <a:xfrm>
              <a:off x="3829392" y="2057401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17</a:t>
              </a:r>
              <a:endParaRPr sz="1100"/>
            </a:p>
          </p:txBody>
        </p:sp>
        <p:sp>
          <p:nvSpPr>
            <p:cNvPr id="2038" name="Google Shape;2038;p89"/>
            <p:cNvSpPr/>
            <p:nvPr/>
          </p:nvSpPr>
          <p:spPr>
            <a:xfrm>
              <a:off x="4896896" y="3194073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19</a:t>
              </a:r>
              <a:endParaRPr sz="1100"/>
            </a:p>
          </p:txBody>
        </p:sp>
        <p:sp>
          <p:nvSpPr>
            <p:cNvPr id="2039" name="Google Shape;2039;p89"/>
            <p:cNvSpPr/>
            <p:nvPr/>
          </p:nvSpPr>
          <p:spPr>
            <a:xfrm>
              <a:off x="2695373" y="3145786"/>
              <a:ext cx="7623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 sz="1100"/>
            </a:p>
          </p:txBody>
        </p:sp>
        <p:sp>
          <p:nvSpPr>
            <p:cNvPr id="2040" name="Google Shape;2040;p89"/>
            <p:cNvSpPr/>
            <p:nvPr/>
          </p:nvSpPr>
          <p:spPr>
            <a:xfrm>
              <a:off x="1939268" y="4400027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sz="1100"/>
            </a:p>
          </p:txBody>
        </p:sp>
        <p:sp>
          <p:nvSpPr>
            <p:cNvPr id="2041" name="Google Shape;2041;p89"/>
            <p:cNvSpPr/>
            <p:nvPr/>
          </p:nvSpPr>
          <p:spPr>
            <a:xfrm>
              <a:off x="3417346" y="4401278"/>
              <a:ext cx="766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sz="1100"/>
            </a:p>
          </p:txBody>
        </p:sp>
        <p:cxnSp>
          <p:nvCxnSpPr>
            <p:cNvPr id="2042" name="Google Shape;2042;p89"/>
            <p:cNvCxnSpPr/>
            <p:nvPr/>
          </p:nvCxnSpPr>
          <p:spPr>
            <a:xfrm flipH="1">
              <a:off x="3346011" y="2612572"/>
              <a:ext cx="542700" cy="6330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43" name="Google Shape;2043;p89"/>
            <p:cNvCxnSpPr/>
            <p:nvPr/>
          </p:nvCxnSpPr>
          <p:spPr>
            <a:xfrm flipH="1">
              <a:off x="2481859" y="3862171"/>
              <a:ext cx="413400" cy="5691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44" name="Google Shape;2044;p89"/>
            <p:cNvCxnSpPr/>
            <p:nvPr/>
          </p:nvCxnSpPr>
          <p:spPr>
            <a:xfrm>
              <a:off x="3251769" y="3860719"/>
              <a:ext cx="390900" cy="5595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45" name="Google Shape;2045;p89"/>
            <p:cNvCxnSpPr/>
            <p:nvPr/>
          </p:nvCxnSpPr>
          <p:spPr>
            <a:xfrm>
              <a:off x="4495800" y="2667000"/>
              <a:ext cx="508200" cy="6288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46" name="Google Shape;2046;p89"/>
            <p:cNvSpPr/>
            <p:nvPr/>
          </p:nvSpPr>
          <p:spPr>
            <a:xfrm>
              <a:off x="5674808" y="4399504"/>
              <a:ext cx="763800" cy="7383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25</a:t>
              </a:r>
              <a:endParaRPr sz="1100"/>
            </a:p>
          </p:txBody>
        </p:sp>
        <p:cxnSp>
          <p:nvCxnSpPr>
            <p:cNvPr id="2047" name="Google Shape;2047;p89"/>
            <p:cNvCxnSpPr/>
            <p:nvPr/>
          </p:nvCxnSpPr>
          <p:spPr>
            <a:xfrm>
              <a:off x="5466304" y="3888711"/>
              <a:ext cx="402000" cy="552600"/>
            </a:xfrm>
            <a:prstGeom prst="straightConnector1">
              <a:avLst/>
            </a:prstGeom>
            <a:noFill/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90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Премахване на елемент, който няма дясно поддърво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Намираме елемента за премахване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Корена на лявото поддърво заема мястото</a:t>
            </a:r>
            <a:br>
              <a:rPr lang="en"/>
            </a:br>
            <a:r>
              <a:rPr lang="en"/>
              <a:t>на премахнатия елемент</a:t>
            </a:r>
            <a:endParaRPr/>
          </a:p>
          <a:p>
            <a:pPr marL="457200" lvl="1" indent="-50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Example: Delete 9</a:t>
            </a:r>
            <a:endParaRPr/>
          </a:p>
        </p:txBody>
      </p:sp>
      <p:sp>
        <p:nvSpPr>
          <p:cNvPr id="2053" name="Google Shape;2053;p90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8557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премахване</a:t>
            </a:r>
            <a:endParaRPr/>
          </a:p>
        </p:txBody>
      </p:sp>
      <p:sp>
        <p:nvSpPr>
          <p:cNvPr id="2054" name="Google Shape;2054;p90"/>
          <p:cNvSpPr/>
          <p:nvPr/>
        </p:nvSpPr>
        <p:spPr>
          <a:xfrm>
            <a:off x="6599951" y="1428750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055" name="Google Shape;2055;p90"/>
          <p:cNvSpPr/>
          <p:nvPr/>
        </p:nvSpPr>
        <p:spPr>
          <a:xfrm>
            <a:off x="7487013" y="235614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sp>
        <p:nvSpPr>
          <p:cNvPr id="2056" name="Google Shape;2056;p90"/>
          <p:cNvSpPr/>
          <p:nvPr/>
        </p:nvSpPr>
        <p:spPr>
          <a:xfrm>
            <a:off x="5657618" y="2316745"/>
            <a:ext cx="6333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2057" name="Google Shape;2057;p90"/>
          <p:cNvSpPr/>
          <p:nvPr/>
        </p:nvSpPr>
        <p:spPr>
          <a:xfrm>
            <a:off x="6938956" y="3373789"/>
            <a:ext cx="6372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endParaRPr sz="1100"/>
          </a:p>
        </p:txBody>
      </p:sp>
      <p:cxnSp>
        <p:nvCxnSpPr>
          <p:cNvPr id="2058" name="Google Shape;2058;p90"/>
          <p:cNvCxnSpPr/>
          <p:nvPr/>
        </p:nvCxnSpPr>
        <p:spPr>
          <a:xfrm flipH="1">
            <a:off x="6198343" y="1881704"/>
            <a:ext cx="450900" cy="516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9" name="Google Shape;2059;p90"/>
          <p:cNvCxnSpPr/>
          <p:nvPr/>
        </p:nvCxnSpPr>
        <p:spPr>
          <a:xfrm flipH="1">
            <a:off x="5480216" y="2901231"/>
            <a:ext cx="3435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0" name="Google Shape;2060;p90"/>
          <p:cNvCxnSpPr/>
          <p:nvPr/>
        </p:nvCxnSpPr>
        <p:spPr>
          <a:xfrm flipH="1">
            <a:off x="7326779" y="2901231"/>
            <a:ext cx="2493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1" name="Google Shape;2061;p90"/>
          <p:cNvCxnSpPr/>
          <p:nvPr/>
        </p:nvCxnSpPr>
        <p:spPr>
          <a:xfrm>
            <a:off x="7153715" y="1926112"/>
            <a:ext cx="422400" cy="51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2" name="Google Shape;2062;p90"/>
          <p:cNvSpPr/>
          <p:nvPr/>
        </p:nvSpPr>
        <p:spPr>
          <a:xfrm>
            <a:off x="8133433" y="333963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063" name="Google Shape;2063;p90"/>
          <p:cNvCxnSpPr/>
          <p:nvPr/>
        </p:nvCxnSpPr>
        <p:spPr>
          <a:xfrm>
            <a:off x="7960173" y="2922884"/>
            <a:ext cx="333900" cy="4509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4" name="Google Shape;2064;p90"/>
          <p:cNvSpPr/>
          <p:nvPr/>
        </p:nvSpPr>
        <p:spPr>
          <a:xfrm>
            <a:off x="5029319" y="3340058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91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Премахване на елемент, чието дясно поддърво няма ляво поддърво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Намираме елемента за премахване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Корена на дясното поддърво заема</a:t>
            </a:r>
            <a:br>
              <a:rPr lang="en"/>
            </a:br>
            <a:r>
              <a:rPr lang="en"/>
              <a:t>мястото на премахнатия елемент</a:t>
            </a:r>
            <a:endParaRPr/>
          </a:p>
          <a:p>
            <a:pPr marL="457200" lvl="1" indent="-50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Example: Delete 19</a:t>
            </a:r>
            <a:endParaRPr/>
          </a:p>
        </p:txBody>
      </p:sp>
      <p:sp>
        <p:nvSpPr>
          <p:cNvPr id="2070" name="Google Shape;2070;p91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премахване</a:t>
            </a:r>
            <a:endParaRPr/>
          </a:p>
        </p:txBody>
      </p:sp>
      <p:cxnSp>
        <p:nvCxnSpPr>
          <p:cNvPr id="2071" name="Google Shape;2071;p91"/>
          <p:cNvCxnSpPr/>
          <p:nvPr/>
        </p:nvCxnSpPr>
        <p:spPr>
          <a:xfrm flipH="1">
            <a:off x="8059080" y="3902405"/>
            <a:ext cx="247500" cy="5487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2" name="Google Shape;2072;p91"/>
          <p:cNvSpPr txBox="1"/>
          <p:nvPr/>
        </p:nvSpPr>
        <p:spPr>
          <a:xfrm>
            <a:off x="7622515" y="4366765"/>
            <a:ext cx="545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 sz="1100"/>
          </a:p>
        </p:txBody>
      </p:sp>
      <p:sp>
        <p:nvSpPr>
          <p:cNvPr id="2073" name="Google Shape;2073;p91"/>
          <p:cNvSpPr/>
          <p:nvPr/>
        </p:nvSpPr>
        <p:spPr>
          <a:xfrm>
            <a:off x="6599951" y="1428750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074" name="Google Shape;2074;p91"/>
          <p:cNvSpPr/>
          <p:nvPr/>
        </p:nvSpPr>
        <p:spPr>
          <a:xfrm>
            <a:off x="7487013" y="235614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sp>
        <p:nvSpPr>
          <p:cNvPr id="2075" name="Google Shape;2075;p91"/>
          <p:cNvSpPr/>
          <p:nvPr/>
        </p:nvSpPr>
        <p:spPr>
          <a:xfrm>
            <a:off x="5657618" y="2316745"/>
            <a:ext cx="6333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2076" name="Google Shape;2076;p91"/>
          <p:cNvSpPr/>
          <p:nvPr/>
        </p:nvSpPr>
        <p:spPr>
          <a:xfrm>
            <a:off x="6938956" y="3373789"/>
            <a:ext cx="6372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endParaRPr sz="1100"/>
          </a:p>
        </p:txBody>
      </p:sp>
      <p:cxnSp>
        <p:nvCxnSpPr>
          <p:cNvPr id="2077" name="Google Shape;2077;p91"/>
          <p:cNvCxnSpPr/>
          <p:nvPr/>
        </p:nvCxnSpPr>
        <p:spPr>
          <a:xfrm flipH="1">
            <a:off x="6198343" y="1881704"/>
            <a:ext cx="450900" cy="516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8" name="Google Shape;2078;p91"/>
          <p:cNvCxnSpPr/>
          <p:nvPr/>
        </p:nvCxnSpPr>
        <p:spPr>
          <a:xfrm flipH="1">
            <a:off x="5480216" y="2901231"/>
            <a:ext cx="3435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9" name="Google Shape;2079;p91"/>
          <p:cNvCxnSpPr/>
          <p:nvPr/>
        </p:nvCxnSpPr>
        <p:spPr>
          <a:xfrm flipH="1">
            <a:off x="7326779" y="2901231"/>
            <a:ext cx="2493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0" name="Google Shape;2080;p91"/>
          <p:cNvCxnSpPr/>
          <p:nvPr/>
        </p:nvCxnSpPr>
        <p:spPr>
          <a:xfrm>
            <a:off x="7153715" y="1926112"/>
            <a:ext cx="422400" cy="51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1" name="Google Shape;2081;p91"/>
          <p:cNvSpPr/>
          <p:nvPr/>
        </p:nvSpPr>
        <p:spPr>
          <a:xfrm>
            <a:off x="8133433" y="333963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082" name="Google Shape;2082;p91"/>
          <p:cNvCxnSpPr/>
          <p:nvPr/>
        </p:nvCxnSpPr>
        <p:spPr>
          <a:xfrm>
            <a:off x="7960173" y="2922884"/>
            <a:ext cx="333900" cy="4509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3" name="Google Shape;2083;p91"/>
          <p:cNvSpPr/>
          <p:nvPr/>
        </p:nvSpPr>
        <p:spPr>
          <a:xfrm>
            <a:off x="5029319" y="3340058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Дървета - дефиниция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Нека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D = {V, E}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е кореново дърво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Всяко дърво се образува от възли и дъги, които ги свързват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Формално върховете могат да бъдат от два вида: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Родител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Наследник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Върхът без родител се нарича “корен”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Всяко дърво има само корен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Връх без наследници се нарича “листо”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7111350" y="3102925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6552200" y="3559625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7809525" y="3519050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8273650" y="4064825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7234650" y="4098975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6552200" y="4098975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5776875" y="4098975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29"/>
          <p:cNvCxnSpPr>
            <a:stCxn id="274" idx="3"/>
            <a:endCxn id="275" idx="7"/>
          </p:cNvCxnSpPr>
          <p:nvPr/>
        </p:nvCxnSpPr>
        <p:spPr>
          <a:xfrm flipH="1">
            <a:off x="6837149" y="3356430"/>
            <a:ext cx="323100" cy="2466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29"/>
          <p:cNvCxnSpPr>
            <a:stCxn id="275" idx="3"/>
            <a:endCxn id="280" idx="7"/>
          </p:cNvCxnSpPr>
          <p:nvPr/>
        </p:nvCxnSpPr>
        <p:spPr>
          <a:xfrm flipH="1">
            <a:off x="6061999" y="3813130"/>
            <a:ext cx="539100" cy="3294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29"/>
          <p:cNvCxnSpPr>
            <a:stCxn id="275" idx="4"/>
            <a:endCxn id="279" idx="0"/>
          </p:cNvCxnSpPr>
          <p:nvPr/>
        </p:nvCxnSpPr>
        <p:spPr>
          <a:xfrm>
            <a:off x="6719150" y="3856625"/>
            <a:ext cx="0" cy="2424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29"/>
          <p:cNvCxnSpPr>
            <a:stCxn id="275" idx="5"/>
            <a:endCxn id="278" idx="0"/>
          </p:cNvCxnSpPr>
          <p:nvPr/>
        </p:nvCxnSpPr>
        <p:spPr>
          <a:xfrm>
            <a:off x="6837201" y="3813130"/>
            <a:ext cx="564300" cy="2859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29"/>
          <p:cNvCxnSpPr>
            <a:stCxn id="274" idx="5"/>
            <a:endCxn id="276" idx="1"/>
          </p:cNvCxnSpPr>
          <p:nvPr/>
        </p:nvCxnSpPr>
        <p:spPr>
          <a:xfrm>
            <a:off x="7396351" y="3356430"/>
            <a:ext cx="462000" cy="2061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p29"/>
          <p:cNvCxnSpPr>
            <a:stCxn id="276" idx="5"/>
            <a:endCxn id="277" idx="1"/>
          </p:cNvCxnSpPr>
          <p:nvPr/>
        </p:nvCxnSpPr>
        <p:spPr>
          <a:xfrm>
            <a:off x="8094526" y="3772555"/>
            <a:ext cx="228000" cy="3357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92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Премахване на елемент, който има и ляво и дясно поддърво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Намираме елемента за премахване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Намираме най-малкия елемент в</a:t>
            </a:r>
            <a:br>
              <a:rPr lang="en"/>
            </a:br>
            <a:r>
              <a:rPr lang="en"/>
              <a:t>лявото разклонение на дясното му</a:t>
            </a:r>
            <a:br>
              <a:rPr lang="en"/>
            </a:br>
            <a:r>
              <a:rPr lang="en"/>
              <a:t>поддърво</a:t>
            </a:r>
            <a:endParaRPr/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Разменяме двата елемента и</a:t>
            </a:r>
            <a:br>
              <a:rPr lang="en"/>
            </a:br>
            <a:r>
              <a:rPr lang="en"/>
              <a:t>извършваме премахването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Example: Delete 17</a:t>
            </a:r>
            <a:endParaRPr/>
          </a:p>
        </p:txBody>
      </p:sp>
      <p:sp>
        <p:nvSpPr>
          <p:cNvPr id="2089" name="Google Shape;2089;p92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/>
              <a:t>Двоично дърво за търсене - премахване</a:t>
            </a:r>
            <a:endParaRPr/>
          </a:p>
        </p:txBody>
      </p:sp>
      <p:sp>
        <p:nvSpPr>
          <p:cNvPr id="2090" name="Google Shape;2090;p92"/>
          <p:cNvSpPr/>
          <p:nvPr/>
        </p:nvSpPr>
        <p:spPr>
          <a:xfrm>
            <a:off x="6599951" y="1428750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091" name="Google Shape;2091;p92"/>
          <p:cNvSpPr/>
          <p:nvPr/>
        </p:nvSpPr>
        <p:spPr>
          <a:xfrm>
            <a:off x="7487013" y="235614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sp>
        <p:nvSpPr>
          <p:cNvPr id="2092" name="Google Shape;2092;p92"/>
          <p:cNvSpPr/>
          <p:nvPr/>
        </p:nvSpPr>
        <p:spPr>
          <a:xfrm>
            <a:off x="5657618" y="2316745"/>
            <a:ext cx="6333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2093" name="Google Shape;2093;p92"/>
          <p:cNvSpPr/>
          <p:nvPr/>
        </p:nvSpPr>
        <p:spPr>
          <a:xfrm>
            <a:off x="6938956" y="3373789"/>
            <a:ext cx="6372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endParaRPr sz="1100"/>
          </a:p>
        </p:txBody>
      </p:sp>
      <p:cxnSp>
        <p:nvCxnSpPr>
          <p:cNvPr id="2094" name="Google Shape;2094;p92"/>
          <p:cNvCxnSpPr/>
          <p:nvPr/>
        </p:nvCxnSpPr>
        <p:spPr>
          <a:xfrm flipH="1">
            <a:off x="6198343" y="1881704"/>
            <a:ext cx="450900" cy="516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5" name="Google Shape;2095;p92"/>
          <p:cNvCxnSpPr/>
          <p:nvPr/>
        </p:nvCxnSpPr>
        <p:spPr>
          <a:xfrm flipH="1">
            <a:off x="5480216" y="2901231"/>
            <a:ext cx="3435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6" name="Google Shape;2096;p92"/>
          <p:cNvCxnSpPr/>
          <p:nvPr/>
        </p:nvCxnSpPr>
        <p:spPr>
          <a:xfrm flipH="1">
            <a:off x="7326779" y="2901231"/>
            <a:ext cx="2493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7" name="Google Shape;2097;p92"/>
          <p:cNvCxnSpPr/>
          <p:nvPr/>
        </p:nvCxnSpPr>
        <p:spPr>
          <a:xfrm>
            <a:off x="7153715" y="1926112"/>
            <a:ext cx="422400" cy="51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8" name="Google Shape;2098;p92"/>
          <p:cNvSpPr/>
          <p:nvPr/>
        </p:nvSpPr>
        <p:spPr>
          <a:xfrm>
            <a:off x="8133433" y="333963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099" name="Google Shape;2099;p92"/>
          <p:cNvCxnSpPr/>
          <p:nvPr/>
        </p:nvCxnSpPr>
        <p:spPr>
          <a:xfrm>
            <a:off x="7960173" y="2922884"/>
            <a:ext cx="333900" cy="4509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00" name="Google Shape;2100;p92"/>
          <p:cNvSpPr/>
          <p:nvPr/>
        </p:nvSpPr>
        <p:spPr>
          <a:xfrm>
            <a:off x="5029319" y="3340058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93"/>
          <p:cNvSpPr/>
          <p:nvPr/>
        </p:nvSpPr>
        <p:spPr>
          <a:xfrm>
            <a:off x="2524175" y="1619250"/>
            <a:ext cx="4095900" cy="21633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93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Балансирани дървета</a:t>
            </a:r>
            <a:endParaRPr sz="3500"/>
          </a:p>
        </p:txBody>
      </p:sp>
      <p:sp>
        <p:nvSpPr>
          <p:cNvPr id="2107" name="Google Shape;2107;p93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Предназначение</a:t>
            </a:r>
            <a:endParaRPr sz="2800"/>
          </a:p>
        </p:txBody>
      </p:sp>
      <p:pic>
        <p:nvPicPr>
          <p:cNvPr id="2108" name="Google Shape;210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75" y="1619250"/>
            <a:ext cx="40957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94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Добавяне – височината на дървото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Търсене  – височината на дървото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Премахване – височината на дървото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4" name="Google Shape;2114;p94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8557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Двоични дървета за търсене – сложност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5" name="Google Shape;2115;p94"/>
          <p:cNvSpPr/>
          <p:nvPr/>
        </p:nvSpPr>
        <p:spPr>
          <a:xfrm>
            <a:off x="6538603" y="2114550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116" name="Google Shape;2116;p94"/>
          <p:cNvSpPr/>
          <p:nvPr/>
        </p:nvSpPr>
        <p:spPr>
          <a:xfrm>
            <a:off x="7425664" y="3041941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sp>
        <p:nvSpPr>
          <p:cNvPr id="2117" name="Google Shape;2117;p94"/>
          <p:cNvSpPr/>
          <p:nvPr/>
        </p:nvSpPr>
        <p:spPr>
          <a:xfrm>
            <a:off x="5596269" y="3002545"/>
            <a:ext cx="6333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2118" name="Google Shape;2118;p94"/>
          <p:cNvSpPr/>
          <p:nvPr/>
        </p:nvSpPr>
        <p:spPr>
          <a:xfrm>
            <a:off x="6877608" y="4059589"/>
            <a:ext cx="6372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endParaRPr sz="1100"/>
          </a:p>
        </p:txBody>
      </p:sp>
      <p:cxnSp>
        <p:nvCxnSpPr>
          <p:cNvPr id="2119" name="Google Shape;2119;p94"/>
          <p:cNvCxnSpPr/>
          <p:nvPr/>
        </p:nvCxnSpPr>
        <p:spPr>
          <a:xfrm flipH="1">
            <a:off x="6136995" y="2567504"/>
            <a:ext cx="450900" cy="516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0" name="Google Shape;2120;p94"/>
          <p:cNvCxnSpPr/>
          <p:nvPr/>
        </p:nvCxnSpPr>
        <p:spPr>
          <a:xfrm flipH="1">
            <a:off x="5418868" y="3587031"/>
            <a:ext cx="3435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1" name="Google Shape;2121;p94"/>
          <p:cNvCxnSpPr/>
          <p:nvPr/>
        </p:nvCxnSpPr>
        <p:spPr>
          <a:xfrm flipH="1">
            <a:off x="7265431" y="3587031"/>
            <a:ext cx="249300" cy="464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2" name="Google Shape;2122;p94"/>
          <p:cNvCxnSpPr/>
          <p:nvPr/>
        </p:nvCxnSpPr>
        <p:spPr>
          <a:xfrm>
            <a:off x="7092367" y="2611912"/>
            <a:ext cx="422400" cy="51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3" name="Google Shape;2123;p94"/>
          <p:cNvSpPr/>
          <p:nvPr/>
        </p:nvSpPr>
        <p:spPr>
          <a:xfrm>
            <a:off x="8072084" y="402543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124" name="Google Shape;2124;p94"/>
          <p:cNvCxnSpPr/>
          <p:nvPr/>
        </p:nvCxnSpPr>
        <p:spPr>
          <a:xfrm>
            <a:off x="7898825" y="3608684"/>
            <a:ext cx="333900" cy="4509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5" name="Google Shape;2125;p94"/>
          <p:cNvSpPr/>
          <p:nvPr/>
        </p:nvSpPr>
        <p:spPr>
          <a:xfrm>
            <a:off x="4967970" y="4025858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100"/>
          </a:p>
        </p:txBody>
      </p:sp>
      <p:sp>
        <p:nvSpPr>
          <p:cNvPr id="2126" name="Google Shape;2126;p94"/>
          <p:cNvSpPr/>
          <p:nvPr/>
        </p:nvSpPr>
        <p:spPr>
          <a:xfrm>
            <a:off x="6071257" y="1091511"/>
            <a:ext cx="902400" cy="426300"/>
          </a:xfrm>
          <a:prstGeom prst="wedgeRoundRectCallout">
            <a:avLst>
              <a:gd name="adj1" fmla="val -66566"/>
              <a:gd name="adj2" fmla="val 4577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O(n)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9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Пример: Добавяме 17, 10, 25, 5, 15, 19, 34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2" name="Google Shape;2132;p95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8557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Двоично дърво за търсене - най-добър случай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3" name="Google Shape;2133;p95"/>
          <p:cNvSpPr/>
          <p:nvPr/>
        </p:nvSpPr>
        <p:spPr>
          <a:xfrm>
            <a:off x="4330365" y="1855273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134" name="Google Shape;2134;p95"/>
          <p:cNvSpPr/>
          <p:nvPr/>
        </p:nvSpPr>
        <p:spPr>
          <a:xfrm>
            <a:off x="4822221" y="3334494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cxnSp>
        <p:nvCxnSpPr>
          <p:cNvPr id="2135" name="Google Shape;2135;p95"/>
          <p:cNvCxnSpPr/>
          <p:nvPr/>
        </p:nvCxnSpPr>
        <p:spPr>
          <a:xfrm>
            <a:off x="4902933" y="2349735"/>
            <a:ext cx="526500" cy="248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6" name="Google Shape;2136;p95"/>
          <p:cNvSpPr/>
          <p:nvPr/>
        </p:nvSpPr>
        <p:spPr>
          <a:xfrm>
            <a:off x="5318893" y="2540979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137" name="Google Shape;2137;p95"/>
          <p:cNvCxnSpPr/>
          <p:nvPr/>
        </p:nvCxnSpPr>
        <p:spPr>
          <a:xfrm flipH="1">
            <a:off x="5367702" y="3143250"/>
            <a:ext cx="176100" cy="27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8" name="Google Shape;2138;p95"/>
          <p:cNvSpPr/>
          <p:nvPr/>
        </p:nvSpPr>
        <p:spPr>
          <a:xfrm>
            <a:off x="5953537" y="3320207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34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139" name="Google Shape;2139;p95"/>
          <p:cNvCxnSpPr/>
          <p:nvPr/>
        </p:nvCxnSpPr>
        <p:spPr>
          <a:xfrm>
            <a:off x="5772462" y="3128963"/>
            <a:ext cx="268200" cy="2715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0" name="Google Shape;2140;p95"/>
          <p:cNvSpPr/>
          <p:nvPr/>
        </p:nvSpPr>
        <p:spPr>
          <a:xfrm>
            <a:off x="2700322" y="3320207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100"/>
          </a:p>
        </p:txBody>
      </p:sp>
      <p:sp>
        <p:nvSpPr>
          <p:cNvPr id="2141" name="Google Shape;2141;p95"/>
          <p:cNvSpPr/>
          <p:nvPr/>
        </p:nvSpPr>
        <p:spPr>
          <a:xfrm>
            <a:off x="3196995" y="2526691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142" name="Google Shape;2142;p95"/>
          <p:cNvCxnSpPr/>
          <p:nvPr/>
        </p:nvCxnSpPr>
        <p:spPr>
          <a:xfrm flipH="1">
            <a:off x="3245805" y="3128963"/>
            <a:ext cx="176100" cy="27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3" name="Google Shape;2143;p95"/>
          <p:cNvSpPr/>
          <p:nvPr/>
        </p:nvSpPr>
        <p:spPr>
          <a:xfrm>
            <a:off x="3831639" y="3305919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15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144" name="Google Shape;2144;p95"/>
          <p:cNvCxnSpPr/>
          <p:nvPr/>
        </p:nvCxnSpPr>
        <p:spPr>
          <a:xfrm>
            <a:off x="3650564" y="3114675"/>
            <a:ext cx="268200" cy="2715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5" name="Google Shape;2145;p95"/>
          <p:cNvCxnSpPr/>
          <p:nvPr/>
        </p:nvCxnSpPr>
        <p:spPr>
          <a:xfrm flipH="1">
            <a:off x="3714430" y="2349735"/>
            <a:ext cx="676800" cy="243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96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Добавяне на стойности в произволна последователност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Пример: Добавяме 17, 19, 9, 6, 25, 28, 18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1" name="Google Shape;2151;p96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8557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Двоично дърво за търсене - стандартен случай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2" name="Google Shape;2152;p96"/>
          <p:cNvSpPr/>
          <p:nvPr/>
        </p:nvSpPr>
        <p:spPr>
          <a:xfrm>
            <a:off x="4004491" y="1885950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153" name="Google Shape;2153;p96"/>
          <p:cNvSpPr/>
          <p:nvPr/>
        </p:nvSpPr>
        <p:spPr>
          <a:xfrm>
            <a:off x="4678151" y="2688516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sp>
        <p:nvSpPr>
          <p:cNvPr id="2154" name="Google Shape;2154;p96"/>
          <p:cNvSpPr/>
          <p:nvPr/>
        </p:nvSpPr>
        <p:spPr>
          <a:xfrm>
            <a:off x="3168460" y="2688516"/>
            <a:ext cx="6333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2155" name="Google Shape;2155;p96"/>
          <p:cNvSpPr/>
          <p:nvPr/>
        </p:nvSpPr>
        <p:spPr>
          <a:xfrm>
            <a:off x="4104651" y="3521601"/>
            <a:ext cx="6372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endParaRPr sz="1100"/>
          </a:p>
        </p:txBody>
      </p:sp>
      <p:cxnSp>
        <p:nvCxnSpPr>
          <p:cNvPr id="2156" name="Google Shape;2156;p96"/>
          <p:cNvCxnSpPr/>
          <p:nvPr/>
        </p:nvCxnSpPr>
        <p:spPr>
          <a:xfrm flipH="1">
            <a:off x="3695583" y="2338904"/>
            <a:ext cx="358200" cy="41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7" name="Google Shape;2157;p96"/>
          <p:cNvCxnSpPr/>
          <p:nvPr/>
        </p:nvCxnSpPr>
        <p:spPr>
          <a:xfrm flipH="1">
            <a:off x="3084826" y="3240803"/>
            <a:ext cx="203400" cy="2892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8" name="Google Shape;2158;p96"/>
          <p:cNvCxnSpPr/>
          <p:nvPr/>
        </p:nvCxnSpPr>
        <p:spPr>
          <a:xfrm flipH="1">
            <a:off x="4558275" y="3240803"/>
            <a:ext cx="249600" cy="2892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9" name="Google Shape;2159;p96"/>
          <p:cNvCxnSpPr/>
          <p:nvPr/>
        </p:nvCxnSpPr>
        <p:spPr>
          <a:xfrm>
            <a:off x="4558255" y="2383312"/>
            <a:ext cx="242400" cy="3672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0" name="Google Shape;2160;p96"/>
          <p:cNvSpPr/>
          <p:nvPr/>
        </p:nvSpPr>
        <p:spPr>
          <a:xfrm>
            <a:off x="5215996" y="3521601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161" name="Google Shape;2161;p96"/>
          <p:cNvCxnSpPr/>
          <p:nvPr/>
        </p:nvCxnSpPr>
        <p:spPr>
          <a:xfrm>
            <a:off x="5194671" y="3240803"/>
            <a:ext cx="251400" cy="2892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2" name="Google Shape;2162;p96"/>
          <p:cNvSpPr/>
          <p:nvPr/>
        </p:nvSpPr>
        <p:spPr>
          <a:xfrm>
            <a:off x="2685558" y="3525076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100"/>
          </a:p>
        </p:txBody>
      </p:sp>
      <p:sp>
        <p:nvSpPr>
          <p:cNvPr id="2163" name="Google Shape;2163;p96"/>
          <p:cNvSpPr/>
          <p:nvPr/>
        </p:nvSpPr>
        <p:spPr>
          <a:xfrm>
            <a:off x="5797315" y="4314857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28</a:t>
            </a:r>
            <a:endParaRPr sz="1100"/>
          </a:p>
        </p:txBody>
      </p:sp>
      <p:cxnSp>
        <p:nvCxnSpPr>
          <p:cNvPr id="2164" name="Google Shape;2164;p96"/>
          <p:cNvCxnSpPr/>
          <p:nvPr/>
        </p:nvCxnSpPr>
        <p:spPr>
          <a:xfrm>
            <a:off x="5671356" y="4076907"/>
            <a:ext cx="251700" cy="2808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97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Добавяне на стойности в нарастваща/намаляваща последователност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Пример: Добавяме 17, 19, 25, 34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0" name="Google Shape;2170;p97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8557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Двоично дърво за търсене - най-лош случай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1" name="Google Shape;2171;p97"/>
          <p:cNvSpPr/>
          <p:nvPr/>
        </p:nvSpPr>
        <p:spPr>
          <a:xfrm>
            <a:off x="4247748" y="1447800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endParaRPr sz="1100"/>
          </a:p>
        </p:txBody>
      </p:sp>
      <p:sp>
        <p:nvSpPr>
          <p:cNvPr id="2172" name="Google Shape;2172;p97"/>
          <p:cNvSpPr/>
          <p:nvPr/>
        </p:nvSpPr>
        <p:spPr>
          <a:xfrm>
            <a:off x="4973326" y="2085841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endParaRPr sz="1100"/>
          </a:p>
        </p:txBody>
      </p:sp>
      <p:cxnSp>
        <p:nvCxnSpPr>
          <p:cNvPr id="2173" name="Google Shape;2173;p97"/>
          <p:cNvCxnSpPr/>
          <p:nvPr/>
        </p:nvCxnSpPr>
        <p:spPr>
          <a:xfrm>
            <a:off x="4801512" y="1945162"/>
            <a:ext cx="242400" cy="2457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4" name="Google Shape;2174;p97"/>
          <p:cNvSpPr/>
          <p:nvPr/>
        </p:nvSpPr>
        <p:spPr>
          <a:xfrm>
            <a:off x="5685819" y="2841422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/>
          </a:p>
        </p:txBody>
      </p:sp>
      <p:cxnSp>
        <p:nvCxnSpPr>
          <p:cNvPr id="2175" name="Google Shape;2175;p97"/>
          <p:cNvCxnSpPr/>
          <p:nvPr/>
        </p:nvCxnSpPr>
        <p:spPr>
          <a:xfrm>
            <a:off x="5494366" y="2636033"/>
            <a:ext cx="278700" cy="2859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6" name="Google Shape;2176;p97"/>
          <p:cNvSpPr/>
          <p:nvPr/>
        </p:nvSpPr>
        <p:spPr>
          <a:xfrm>
            <a:off x="6415873" y="3546959"/>
            <a:ext cx="634800" cy="6024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34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177" name="Google Shape;2177;p97"/>
          <p:cNvCxnSpPr/>
          <p:nvPr/>
        </p:nvCxnSpPr>
        <p:spPr>
          <a:xfrm>
            <a:off x="6224420" y="3341570"/>
            <a:ext cx="278700" cy="2859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8" name="Google Shape;2178;p97"/>
          <p:cNvSpPr/>
          <p:nvPr/>
        </p:nvSpPr>
        <p:spPr>
          <a:xfrm>
            <a:off x="6224420" y="1998653"/>
            <a:ext cx="1923300" cy="426300"/>
          </a:xfrm>
          <a:prstGeom prst="wedgeRoundRectCallout">
            <a:avLst>
              <a:gd name="adj1" fmla="val -57943"/>
              <a:gd name="adj2" fmla="val 5240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Linked List</a:t>
            </a:r>
            <a:endParaRPr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98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Двоичните дървета за търсене могат да бъдат </a:t>
            </a:r>
            <a:r>
              <a:rPr lang="en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балансирани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балансираните дървета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всеки възел има</a:t>
            </a:r>
            <a:br>
              <a:rPr lang="en">
                <a:latin typeface="Cambria"/>
                <a:ea typeface="Cambria"/>
                <a:cs typeface="Cambria"/>
                <a:sym typeface="Cambria"/>
              </a:rPr>
            </a:br>
            <a:r>
              <a:rPr lang="en">
                <a:latin typeface="Cambria"/>
                <a:ea typeface="Cambria"/>
                <a:cs typeface="Cambria"/>
                <a:sym typeface="Cambria"/>
              </a:rPr>
              <a:t>почти еднакъв брой възли във своите</a:t>
            </a:r>
            <a:br>
              <a:rPr lang="en">
                <a:latin typeface="Cambria"/>
                <a:ea typeface="Cambria"/>
                <a:cs typeface="Cambria"/>
                <a:sym typeface="Cambria"/>
              </a:rPr>
            </a:br>
            <a:r>
              <a:rPr lang="en">
                <a:latin typeface="Cambria"/>
                <a:ea typeface="Cambria"/>
                <a:cs typeface="Cambria"/>
                <a:sym typeface="Cambria"/>
              </a:rPr>
              <a:t>поддървета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Балансираните дървета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имат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височина </a:t>
            </a:r>
            <a:br>
              <a:rPr lang="en">
                <a:latin typeface="Cambria"/>
                <a:ea typeface="Cambria"/>
                <a:cs typeface="Cambria"/>
                <a:sym typeface="Cambria"/>
              </a:rPr>
            </a:br>
            <a:r>
              <a:rPr lang="en">
                <a:latin typeface="Cambria"/>
                <a:ea typeface="Cambria"/>
                <a:cs typeface="Cambria"/>
                <a:sym typeface="Cambria"/>
              </a:rPr>
              <a:t>приблизително равна на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log(n)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7" name="Google Shape;2187;p98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7495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Балансирани двоични дървета за търсене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88" name="Google Shape;218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055" y="1628775"/>
            <a:ext cx="1946700" cy="2600400"/>
          </a:xfrm>
          <a:prstGeom prst="roundRect">
            <a:avLst>
              <a:gd name="adj" fmla="val 364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99"/>
          <p:cNvSpPr/>
          <p:nvPr/>
        </p:nvSpPr>
        <p:spPr>
          <a:xfrm>
            <a:off x="4675217" y="1853778"/>
            <a:ext cx="3194987" cy="3075883"/>
          </a:xfrm>
          <a:custGeom>
            <a:avLst/>
            <a:gdLst/>
            <a:ahLst/>
            <a:cxnLst/>
            <a:rect l="l" t="t" r="r" b="b"/>
            <a:pathLst>
              <a:path w="5153205" h="4301934" extrusionOk="0">
                <a:moveTo>
                  <a:pt x="2516772" y="1798"/>
                </a:moveTo>
                <a:cubicBezTo>
                  <a:pt x="2339351" y="-9575"/>
                  <a:pt x="2171029" y="35917"/>
                  <a:pt x="2066396" y="56389"/>
                </a:cubicBezTo>
                <a:cubicBezTo>
                  <a:pt x="1961763" y="76861"/>
                  <a:pt x="2000602" y="82767"/>
                  <a:pt x="1888975" y="124628"/>
                </a:cubicBezTo>
                <a:cubicBezTo>
                  <a:pt x="1867256" y="132773"/>
                  <a:pt x="1843483" y="133727"/>
                  <a:pt x="1820737" y="138276"/>
                </a:cubicBezTo>
                <a:cubicBezTo>
                  <a:pt x="1807089" y="147374"/>
                  <a:pt x="1793140" y="156037"/>
                  <a:pt x="1779793" y="165571"/>
                </a:cubicBezTo>
                <a:cubicBezTo>
                  <a:pt x="1761284" y="178792"/>
                  <a:pt x="1745988" y="197276"/>
                  <a:pt x="1725202" y="206514"/>
                </a:cubicBezTo>
                <a:cubicBezTo>
                  <a:pt x="1704004" y="215935"/>
                  <a:pt x="1679709" y="215613"/>
                  <a:pt x="1656963" y="220162"/>
                </a:cubicBezTo>
                <a:cubicBezTo>
                  <a:pt x="1638766" y="233810"/>
                  <a:pt x="1622256" y="250058"/>
                  <a:pt x="1602372" y="261105"/>
                </a:cubicBezTo>
                <a:cubicBezTo>
                  <a:pt x="1538755" y="296448"/>
                  <a:pt x="1546818" y="279066"/>
                  <a:pt x="1493190" y="302049"/>
                </a:cubicBezTo>
                <a:cubicBezTo>
                  <a:pt x="1392210" y="345326"/>
                  <a:pt x="1488098" y="321094"/>
                  <a:pt x="1356713" y="342992"/>
                </a:cubicBezTo>
                <a:cubicBezTo>
                  <a:pt x="1333967" y="352091"/>
                  <a:pt x="1311715" y="362541"/>
                  <a:pt x="1288474" y="370288"/>
                </a:cubicBezTo>
                <a:cubicBezTo>
                  <a:pt x="1270680" y="376219"/>
                  <a:pt x="1248750" y="372499"/>
                  <a:pt x="1233883" y="383935"/>
                </a:cubicBezTo>
                <a:cubicBezTo>
                  <a:pt x="1187988" y="419239"/>
                  <a:pt x="1151996" y="465822"/>
                  <a:pt x="1111053" y="506765"/>
                </a:cubicBezTo>
                <a:cubicBezTo>
                  <a:pt x="1097405" y="520413"/>
                  <a:pt x="1080816" y="531649"/>
                  <a:pt x="1070110" y="547708"/>
                </a:cubicBezTo>
                <a:cubicBezTo>
                  <a:pt x="1005833" y="644123"/>
                  <a:pt x="1058491" y="563365"/>
                  <a:pt x="947280" y="752425"/>
                </a:cubicBezTo>
                <a:cubicBezTo>
                  <a:pt x="933831" y="775289"/>
                  <a:pt x="922253" y="799443"/>
                  <a:pt x="906337" y="820664"/>
                </a:cubicBezTo>
                <a:cubicBezTo>
                  <a:pt x="876301" y="860711"/>
                  <a:pt x="863048" y="876278"/>
                  <a:pt x="838098" y="916198"/>
                </a:cubicBezTo>
                <a:cubicBezTo>
                  <a:pt x="824039" y="938693"/>
                  <a:pt x="809017" y="960711"/>
                  <a:pt x="797154" y="984437"/>
                </a:cubicBezTo>
                <a:cubicBezTo>
                  <a:pt x="790720" y="997304"/>
                  <a:pt x="789174" y="1012157"/>
                  <a:pt x="783507" y="1025380"/>
                </a:cubicBezTo>
                <a:cubicBezTo>
                  <a:pt x="775493" y="1044080"/>
                  <a:pt x="766091" y="1062186"/>
                  <a:pt x="756211" y="1079971"/>
                </a:cubicBezTo>
                <a:cubicBezTo>
                  <a:pt x="743329" y="1103159"/>
                  <a:pt x="727131" y="1124484"/>
                  <a:pt x="715268" y="1148210"/>
                </a:cubicBezTo>
                <a:cubicBezTo>
                  <a:pt x="708834" y="1161077"/>
                  <a:pt x="707287" y="1175930"/>
                  <a:pt x="701620" y="1189153"/>
                </a:cubicBezTo>
                <a:cubicBezTo>
                  <a:pt x="693606" y="1207853"/>
                  <a:pt x="682339" y="1225044"/>
                  <a:pt x="674325" y="1243744"/>
                </a:cubicBezTo>
                <a:cubicBezTo>
                  <a:pt x="668658" y="1256967"/>
                  <a:pt x="665728" y="1271218"/>
                  <a:pt x="660677" y="1284688"/>
                </a:cubicBezTo>
                <a:cubicBezTo>
                  <a:pt x="652075" y="1307626"/>
                  <a:pt x="641983" y="1329988"/>
                  <a:pt x="633381" y="1352926"/>
                </a:cubicBezTo>
                <a:cubicBezTo>
                  <a:pt x="628330" y="1366396"/>
                  <a:pt x="625401" y="1380647"/>
                  <a:pt x="619734" y="1393870"/>
                </a:cubicBezTo>
                <a:cubicBezTo>
                  <a:pt x="611720" y="1412570"/>
                  <a:pt x="600452" y="1429761"/>
                  <a:pt x="592438" y="1448461"/>
                </a:cubicBezTo>
                <a:cubicBezTo>
                  <a:pt x="586771" y="1461684"/>
                  <a:pt x="585224" y="1476537"/>
                  <a:pt x="578790" y="1489404"/>
                </a:cubicBezTo>
                <a:cubicBezTo>
                  <a:pt x="559789" y="1527407"/>
                  <a:pt x="540735" y="1541107"/>
                  <a:pt x="510551" y="1571291"/>
                </a:cubicBezTo>
                <a:cubicBezTo>
                  <a:pt x="492176" y="1626419"/>
                  <a:pt x="481521" y="1660069"/>
                  <a:pt x="455960" y="1721416"/>
                </a:cubicBezTo>
                <a:cubicBezTo>
                  <a:pt x="423099" y="1800282"/>
                  <a:pt x="430922" y="1757846"/>
                  <a:pt x="387722" y="1844246"/>
                </a:cubicBezTo>
                <a:cubicBezTo>
                  <a:pt x="381288" y="1857113"/>
                  <a:pt x="380508" y="1872322"/>
                  <a:pt x="374074" y="1885189"/>
                </a:cubicBezTo>
                <a:cubicBezTo>
                  <a:pt x="355074" y="1923189"/>
                  <a:pt x="336016" y="1936894"/>
                  <a:pt x="305835" y="1967076"/>
                </a:cubicBezTo>
                <a:cubicBezTo>
                  <a:pt x="277431" y="2080690"/>
                  <a:pt x="312016" y="1968361"/>
                  <a:pt x="264892" y="2062610"/>
                </a:cubicBezTo>
                <a:cubicBezTo>
                  <a:pt x="258458" y="2075477"/>
                  <a:pt x="257678" y="2090686"/>
                  <a:pt x="251244" y="2103553"/>
                </a:cubicBezTo>
                <a:cubicBezTo>
                  <a:pt x="234779" y="2136482"/>
                  <a:pt x="204661" y="2180252"/>
                  <a:pt x="183005" y="2212735"/>
                </a:cubicBezTo>
                <a:cubicBezTo>
                  <a:pt x="178456" y="2230932"/>
                  <a:pt x="176746" y="2250086"/>
                  <a:pt x="169357" y="2267326"/>
                </a:cubicBezTo>
                <a:cubicBezTo>
                  <a:pt x="162896" y="2282402"/>
                  <a:pt x="146378" y="2292445"/>
                  <a:pt x="142062" y="2308270"/>
                </a:cubicBezTo>
                <a:cubicBezTo>
                  <a:pt x="132412" y="2343655"/>
                  <a:pt x="133601" y="2381143"/>
                  <a:pt x="128414" y="2417452"/>
                </a:cubicBezTo>
                <a:cubicBezTo>
                  <a:pt x="80088" y="2755735"/>
                  <a:pt x="117781" y="2441903"/>
                  <a:pt x="87471" y="2744998"/>
                </a:cubicBezTo>
                <a:cubicBezTo>
                  <a:pt x="78823" y="2831480"/>
                  <a:pt x="67199" y="2917676"/>
                  <a:pt x="60175" y="3004305"/>
                </a:cubicBezTo>
                <a:cubicBezTo>
                  <a:pt x="53547" y="3086050"/>
                  <a:pt x="55585" y="3168454"/>
                  <a:pt x="46528" y="3249965"/>
                </a:cubicBezTo>
                <a:cubicBezTo>
                  <a:pt x="41896" y="3291651"/>
                  <a:pt x="26521" y="3331491"/>
                  <a:pt x="19232" y="3372795"/>
                </a:cubicBezTo>
                <a:cubicBezTo>
                  <a:pt x="12858" y="3408914"/>
                  <a:pt x="10133" y="3445583"/>
                  <a:pt x="5584" y="3481977"/>
                </a:cubicBezTo>
                <a:cubicBezTo>
                  <a:pt x="10133" y="3663947"/>
                  <a:pt x="-17162" y="3761757"/>
                  <a:pt x="19232" y="3877763"/>
                </a:cubicBezTo>
                <a:cubicBezTo>
                  <a:pt x="55626" y="3993769"/>
                  <a:pt x="64724" y="4109774"/>
                  <a:pt x="223948" y="4178013"/>
                </a:cubicBezTo>
                <a:cubicBezTo>
                  <a:pt x="383172" y="4246252"/>
                  <a:pt x="726642" y="4266723"/>
                  <a:pt x="974576" y="4287195"/>
                </a:cubicBezTo>
                <a:cubicBezTo>
                  <a:pt x="1222510" y="4307667"/>
                  <a:pt x="1147447" y="4300843"/>
                  <a:pt x="1711554" y="4300843"/>
                </a:cubicBezTo>
                <a:lnTo>
                  <a:pt x="4359220" y="4287195"/>
                </a:lnTo>
                <a:cubicBezTo>
                  <a:pt x="4875560" y="4273547"/>
                  <a:pt x="4695865" y="4250801"/>
                  <a:pt x="4809596" y="4218956"/>
                </a:cubicBezTo>
                <a:cubicBezTo>
                  <a:pt x="4923327" y="4187111"/>
                  <a:pt x="4987017" y="4157541"/>
                  <a:pt x="5041608" y="4096126"/>
                </a:cubicBezTo>
                <a:cubicBezTo>
                  <a:pt x="5096199" y="4034711"/>
                  <a:pt x="5128794" y="3871338"/>
                  <a:pt x="5137142" y="3850467"/>
                </a:cubicBezTo>
                <a:cubicBezTo>
                  <a:pt x="5141691" y="3695792"/>
                  <a:pt x="5150790" y="3541185"/>
                  <a:pt x="5150790" y="3386443"/>
                </a:cubicBezTo>
                <a:cubicBezTo>
                  <a:pt x="5150790" y="3090736"/>
                  <a:pt x="5165230" y="2899871"/>
                  <a:pt x="5123495" y="2649464"/>
                </a:cubicBezTo>
                <a:cubicBezTo>
                  <a:pt x="5116530" y="2607675"/>
                  <a:pt x="5087368" y="2398986"/>
                  <a:pt x="5055256" y="2321917"/>
                </a:cubicBezTo>
                <a:cubicBezTo>
                  <a:pt x="5045054" y="2297431"/>
                  <a:pt x="5027961" y="2276425"/>
                  <a:pt x="5014313" y="2253679"/>
                </a:cubicBezTo>
                <a:cubicBezTo>
                  <a:pt x="4991442" y="2162198"/>
                  <a:pt x="5011916" y="2233644"/>
                  <a:pt x="4973369" y="2130849"/>
                </a:cubicBezTo>
                <a:cubicBezTo>
                  <a:pt x="4968318" y="2117379"/>
                  <a:pt x="4965389" y="2103128"/>
                  <a:pt x="4959722" y="2089905"/>
                </a:cubicBezTo>
                <a:cubicBezTo>
                  <a:pt x="4920299" y="1997916"/>
                  <a:pt x="4943238" y="2070586"/>
                  <a:pt x="4891483" y="1967076"/>
                </a:cubicBezTo>
                <a:cubicBezTo>
                  <a:pt x="4885049" y="1954209"/>
                  <a:pt x="4886467" y="1937641"/>
                  <a:pt x="4877835" y="1926132"/>
                </a:cubicBezTo>
                <a:cubicBezTo>
                  <a:pt x="4844967" y="1882308"/>
                  <a:pt x="4805047" y="1844245"/>
                  <a:pt x="4768653" y="1803302"/>
                </a:cubicBezTo>
                <a:cubicBezTo>
                  <a:pt x="4731361" y="1691429"/>
                  <a:pt x="4795865" y="1864592"/>
                  <a:pt x="4673119" y="1680473"/>
                </a:cubicBezTo>
                <a:cubicBezTo>
                  <a:pt x="4654134" y="1651995"/>
                  <a:pt x="4626643" y="1609119"/>
                  <a:pt x="4604880" y="1584938"/>
                </a:cubicBezTo>
                <a:cubicBezTo>
                  <a:pt x="4579057" y="1556246"/>
                  <a:pt x="4550289" y="1530348"/>
                  <a:pt x="4522993" y="1503052"/>
                </a:cubicBezTo>
                <a:lnTo>
                  <a:pt x="4482050" y="1462108"/>
                </a:lnTo>
                <a:cubicBezTo>
                  <a:pt x="4456195" y="1384545"/>
                  <a:pt x="4478574" y="1431337"/>
                  <a:pt x="4386516" y="1339279"/>
                </a:cubicBezTo>
                <a:lnTo>
                  <a:pt x="4318277" y="1271040"/>
                </a:lnTo>
                <a:cubicBezTo>
                  <a:pt x="4304629" y="1257392"/>
                  <a:pt x="4295645" y="1236199"/>
                  <a:pt x="4277334" y="1230096"/>
                </a:cubicBezTo>
                <a:lnTo>
                  <a:pt x="4236390" y="1216449"/>
                </a:lnTo>
                <a:cubicBezTo>
                  <a:pt x="4218193" y="1193703"/>
                  <a:pt x="4199277" y="1171514"/>
                  <a:pt x="4181799" y="1148210"/>
                </a:cubicBezTo>
                <a:cubicBezTo>
                  <a:pt x="4171958" y="1135088"/>
                  <a:pt x="4167312" y="1117513"/>
                  <a:pt x="4154504" y="1107267"/>
                </a:cubicBezTo>
                <a:cubicBezTo>
                  <a:pt x="4143270" y="1098280"/>
                  <a:pt x="4127208" y="1098168"/>
                  <a:pt x="4113560" y="1093619"/>
                </a:cubicBezTo>
                <a:lnTo>
                  <a:pt x="3990731" y="970789"/>
                </a:lnTo>
                <a:cubicBezTo>
                  <a:pt x="3977083" y="957141"/>
                  <a:pt x="3961844" y="944918"/>
                  <a:pt x="3949787" y="929846"/>
                </a:cubicBezTo>
                <a:cubicBezTo>
                  <a:pt x="3918674" y="890955"/>
                  <a:pt x="3851497" y="830306"/>
                  <a:pt x="3813310" y="779720"/>
                </a:cubicBezTo>
                <a:cubicBezTo>
                  <a:pt x="3775123" y="729134"/>
                  <a:pt x="3780366" y="686031"/>
                  <a:pt x="3720666" y="626331"/>
                </a:cubicBezTo>
                <a:cubicBezTo>
                  <a:pt x="3669795" y="550398"/>
                  <a:pt x="3589221" y="412395"/>
                  <a:pt x="3508085" y="324119"/>
                </a:cubicBezTo>
                <a:cubicBezTo>
                  <a:pt x="3426949" y="235844"/>
                  <a:pt x="3351302" y="145849"/>
                  <a:pt x="3233850" y="96678"/>
                </a:cubicBezTo>
                <a:cubicBezTo>
                  <a:pt x="3116398" y="47507"/>
                  <a:pt x="2922889" y="44907"/>
                  <a:pt x="2803376" y="29094"/>
                </a:cubicBezTo>
                <a:cubicBezTo>
                  <a:pt x="2683863" y="13281"/>
                  <a:pt x="2529639" y="8232"/>
                  <a:pt x="2516772" y="1798"/>
                </a:cubicBezTo>
                <a:close/>
              </a:path>
            </a:pathLst>
          </a:custGeom>
          <a:solidFill>
            <a:srgbClr val="F0A22E">
              <a:alpha val="40000"/>
            </a:srgbClr>
          </a:solidFill>
          <a:ln w="12700" cap="flat" cmpd="sng">
            <a:solidFill>
              <a:srgbClr val="F7E0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99"/>
          <p:cNvSpPr/>
          <p:nvPr/>
        </p:nvSpPr>
        <p:spPr>
          <a:xfrm>
            <a:off x="1015840" y="1839275"/>
            <a:ext cx="3581477" cy="3075883"/>
          </a:xfrm>
          <a:custGeom>
            <a:avLst/>
            <a:gdLst/>
            <a:ahLst/>
            <a:cxnLst/>
            <a:rect l="l" t="t" r="r" b="b"/>
            <a:pathLst>
              <a:path w="5153205" h="4301934" extrusionOk="0">
                <a:moveTo>
                  <a:pt x="2516772" y="1798"/>
                </a:moveTo>
                <a:cubicBezTo>
                  <a:pt x="2339351" y="-9575"/>
                  <a:pt x="2171029" y="35917"/>
                  <a:pt x="2066396" y="56389"/>
                </a:cubicBezTo>
                <a:cubicBezTo>
                  <a:pt x="1961763" y="76861"/>
                  <a:pt x="2000602" y="82767"/>
                  <a:pt x="1888975" y="124628"/>
                </a:cubicBezTo>
                <a:cubicBezTo>
                  <a:pt x="1867256" y="132773"/>
                  <a:pt x="1843483" y="133727"/>
                  <a:pt x="1820737" y="138276"/>
                </a:cubicBezTo>
                <a:cubicBezTo>
                  <a:pt x="1807089" y="147374"/>
                  <a:pt x="1793140" y="156037"/>
                  <a:pt x="1779793" y="165571"/>
                </a:cubicBezTo>
                <a:cubicBezTo>
                  <a:pt x="1761284" y="178792"/>
                  <a:pt x="1745988" y="197276"/>
                  <a:pt x="1725202" y="206514"/>
                </a:cubicBezTo>
                <a:cubicBezTo>
                  <a:pt x="1704004" y="215935"/>
                  <a:pt x="1679709" y="215613"/>
                  <a:pt x="1656963" y="220162"/>
                </a:cubicBezTo>
                <a:cubicBezTo>
                  <a:pt x="1638766" y="233810"/>
                  <a:pt x="1622256" y="250058"/>
                  <a:pt x="1602372" y="261105"/>
                </a:cubicBezTo>
                <a:cubicBezTo>
                  <a:pt x="1538755" y="296448"/>
                  <a:pt x="1546818" y="279066"/>
                  <a:pt x="1493190" y="302049"/>
                </a:cubicBezTo>
                <a:cubicBezTo>
                  <a:pt x="1392210" y="345326"/>
                  <a:pt x="1488098" y="321094"/>
                  <a:pt x="1356713" y="342992"/>
                </a:cubicBezTo>
                <a:cubicBezTo>
                  <a:pt x="1333967" y="352091"/>
                  <a:pt x="1311715" y="362541"/>
                  <a:pt x="1288474" y="370288"/>
                </a:cubicBezTo>
                <a:cubicBezTo>
                  <a:pt x="1270680" y="376219"/>
                  <a:pt x="1248750" y="372499"/>
                  <a:pt x="1233883" y="383935"/>
                </a:cubicBezTo>
                <a:cubicBezTo>
                  <a:pt x="1187988" y="419239"/>
                  <a:pt x="1151996" y="465822"/>
                  <a:pt x="1111053" y="506765"/>
                </a:cubicBezTo>
                <a:cubicBezTo>
                  <a:pt x="1097405" y="520413"/>
                  <a:pt x="1080816" y="531649"/>
                  <a:pt x="1070110" y="547708"/>
                </a:cubicBezTo>
                <a:cubicBezTo>
                  <a:pt x="1005833" y="644123"/>
                  <a:pt x="1058491" y="563365"/>
                  <a:pt x="947280" y="752425"/>
                </a:cubicBezTo>
                <a:cubicBezTo>
                  <a:pt x="933831" y="775289"/>
                  <a:pt x="922253" y="799443"/>
                  <a:pt x="906337" y="820664"/>
                </a:cubicBezTo>
                <a:cubicBezTo>
                  <a:pt x="876301" y="860711"/>
                  <a:pt x="863048" y="876278"/>
                  <a:pt x="838098" y="916198"/>
                </a:cubicBezTo>
                <a:cubicBezTo>
                  <a:pt x="824039" y="938693"/>
                  <a:pt x="809017" y="960711"/>
                  <a:pt x="797154" y="984437"/>
                </a:cubicBezTo>
                <a:cubicBezTo>
                  <a:pt x="790720" y="997304"/>
                  <a:pt x="789174" y="1012157"/>
                  <a:pt x="783507" y="1025380"/>
                </a:cubicBezTo>
                <a:cubicBezTo>
                  <a:pt x="775493" y="1044080"/>
                  <a:pt x="766091" y="1062186"/>
                  <a:pt x="756211" y="1079971"/>
                </a:cubicBezTo>
                <a:cubicBezTo>
                  <a:pt x="743329" y="1103159"/>
                  <a:pt x="727131" y="1124484"/>
                  <a:pt x="715268" y="1148210"/>
                </a:cubicBezTo>
                <a:cubicBezTo>
                  <a:pt x="708834" y="1161077"/>
                  <a:pt x="707287" y="1175930"/>
                  <a:pt x="701620" y="1189153"/>
                </a:cubicBezTo>
                <a:cubicBezTo>
                  <a:pt x="693606" y="1207853"/>
                  <a:pt x="682339" y="1225044"/>
                  <a:pt x="674325" y="1243744"/>
                </a:cubicBezTo>
                <a:cubicBezTo>
                  <a:pt x="668658" y="1256967"/>
                  <a:pt x="665728" y="1271218"/>
                  <a:pt x="660677" y="1284688"/>
                </a:cubicBezTo>
                <a:cubicBezTo>
                  <a:pt x="652075" y="1307626"/>
                  <a:pt x="641983" y="1329988"/>
                  <a:pt x="633381" y="1352926"/>
                </a:cubicBezTo>
                <a:cubicBezTo>
                  <a:pt x="628330" y="1366396"/>
                  <a:pt x="625401" y="1380647"/>
                  <a:pt x="619734" y="1393870"/>
                </a:cubicBezTo>
                <a:cubicBezTo>
                  <a:pt x="611720" y="1412570"/>
                  <a:pt x="600452" y="1429761"/>
                  <a:pt x="592438" y="1448461"/>
                </a:cubicBezTo>
                <a:cubicBezTo>
                  <a:pt x="586771" y="1461684"/>
                  <a:pt x="585224" y="1476537"/>
                  <a:pt x="578790" y="1489404"/>
                </a:cubicBezTo>
                <a:cubicBezTo>
                  <a:pt x="559789" y="1527407"/>
                  <a:pt x="540735" y="1541107"/>
                  <a:pt x="510551" y="1571291"/>
                </a:cubicBezTo>
                <a:cubicBezTo>
                  <a:pt x="492176" y="1626419"/>
                  <a:pt x="481521" y="1660069"/>
                  <a:pt x="455960" y="1721416"/>
                </a:cubicBezTo>
                <a:cubicBezTo>
                  <a:pt x="423099" y="1800282"/>
                  <a:pt x="430922" y="1757846"/>
                  <a:pt x="387722" y="1844246"/>
                </a:cubicBezTo>
                <a:cubicBezTo>
                  <a:pt x="381288" y="1857113"/>
                  <a:pt x="380508" y="1872322"/>
                  <a:pt x="374074" y="1885189"/>
                </a:cubicBezTo>
                <a:cubicBezTo>
                  <a:pt x="355074" y="1923189"/>
                  <a:pt x="336016" y="1936894"/>
                  <a:pt x="305835" y="1967076"/>
                </a:cubicBezTo>
                <a:cubicBezTo>
                  <a:pt x="277431" y="2080690"/>
                  <a:pt x="312016" y="1968361"/>
                  <a:pt x="264892" y="2062610"/>
                </a:cubicBezTo>
                <a:cubicBezTo>
                  <a:pt x="258458" y="2075477"/>
                  <a:pt x="257678" y="2090686"/>
                  <a:pt x="251244" y="2103553"/>
                </a:cubicBezTo>
                <a:cubicBezTo>
                  <a:pt x="234779" y="2136482"/>
                  <a:pt x="204661" y="2180252"/>
                  <a:pt x="183005" y="2212735"/>
                </a:cubicBezTo>
                <a:cubicBezTo>
                  <a:pt x="178456" y="2230932"/>
                  <a:pt x="176746" y="2250086"/>
                  <a:pt x="169357" y="2267326"/>
                </a:cubicBezTo>
                <a:cubicBezTo>
                  <a:pt x="162896" y="2282402"/>
                  <a:pt x="146378" y="2292445"/>
                  <a:pt x="142062" y="2308270"/>
                </a:cubicBezTo>
                <a:cubicBezTo>
                  <a:pt x="132412" y="2343655"/>
                  <a:pt x="133601" y="2381143"/>
                  <a:pt x="128414" y="2417452"/>
                </a:cubicBezTo>
                <a:cubicBezTo>
                  <a:pt x="80088" y="2755735"/>
                  <a:pt x="117781" y="2441903"/>
                  <a:pt x="87471" y="2744998"/>
                </a:cubicBezTo>
                <a:cubicBezTo>
                  <a:pt x="78823" y="2831480"/>
                  <a:pt x="67199" y="2917676"/>
                  <a:pt x="60175" y="3004305"/>
                </a:cubicBezTo>
                <a:cubicBezTo>
                  <a:pt x="53547" y="3086050"/>
                  <a:pt x="55585" y="3168454"/>
                  <a:pt x="46528" y="3249965"/>
                </a:cubicBezTo>
                <a:cubicBezTo>
                  <a:pt x="41896" y="3291651"/>
                  <a:pt x="26521" y="3331491"/>
                  <a:pt x="19232" y="3372795"/>
                </a:cubicBezTo>
                <a:cubicBezTo>
                  <a:pt x="12858" y="3408914"/>
                  <a:pt x="10133" y="3445583"/>
                  <a:pt x="5584" y="3481977"/>
                </a:cubicBezTo>
                <a:cubicBezTo>
                  <a:pt x="10133" y="3663947"/>
                  <a:pt x="-17162" y="3761757"/>
                  <a:pt x="19232" y="3877763"/>
                </a:cubicBezTo>
                <a:cubicBezTo>
                  <a:pt x="55626" y="3993769"/>
                  <a:pt x="64724" y="4109774"/>
                  <a:pt x="223948" y="4178013"/>
                </a:cubicBezTo>
                <a:cubicBezTo>
                  <a:pt x="383172" y="4246252"/>
                  <a:pt x="726642" y="4266723"/>
                  <a:pt x="974576" y="4287195"/>
                </a:cubicBezTo>
                <a:cubicBezTo>
                  <a:pt x="1222510" y="4307667"/>
                  <a:pt x="1147447" y="4300843"/>
                  <a:pt x="1711554" y="4300843"/>
                </a:cubicBezTo>
                <a:lnTo>
                  <a:pt x="4359220" y="4287195"/>
                </a:lnTo>
                <a:cubicBezTo>
                  <a:pt x="4875560" y="4273547"/>
                  <a:pt x="4695865" y="4250801"/>
                  <a:pt x="4809596" y="4218956"/>
                </a:cubicBezTo>
                <a:cubicBezTo>
                  <a:pt x="4923327" y="4187111"/>
                  <a:pt x="4987017" y="4157541"/>
                  <a:pt x="5041608" y="4096126"/>
                </a:cubicBezTo>
                <a:cubicBezTo>
                  <a:pt x="5096199" y="4034711"/>
                  <a:pt x="5128794" y="3871338"/>
                  <a:pt x="5137142" y="3850467"/>
                </a:cubicBezTo>
                <a:cubicBezTo>
                  <a:pt x="5141691" y="3695792"/>
                  <a:pt x="5150790" y="3541185"/>
                  <a:pt x="5150790" y="3386443"/>
                </a:cubicBezTo>
                <a:cubicBezTo>
                  <a:pt x="5150790" y="3090736"/>
                  <a:pt x="5165230" y="2899871"/>
                  <a:pt x="5123495" y="2649464"/>
                </a:cubicBezTo>
                <a:cubicBezTo>
                  <a:pt x="5116530" y="2607675"/>
                  <a:pt x="5087368" y="2398986"/>
                  <a:pt x="5055256" y="2321917"/>
                </a:cubicBezTo>
                <a:cubicBezTo>
                  <a:pt x="5045054" y="2297431"/>
                  <a:pt x="5027961" y="2276425"/>
                  <a:pt x="5014313" y="2253679"/>
                </a:cubicBezTo>
                <a:cubicBezTo>
                  <a:pt x="4991442" y="2162198"/>
                  <a:pt x="5011916" y="2233644"/>
                  <a:pt x="4973369" y="2130849"/>
                </a:cubicBezTo>
                <a:cubicBezTo>
                  <a:pt x="4968318" y="2117379"/>
                  <a:pt x="4965389" y="2103128"/>
                  <a:pt x="4959722" y="2089905"/>
                </a:cubicBezTo>
                <a:cubicBezTo>
                  <a:pt x="4920299" y="1997916"/>
                  <a:pt x="4943238" y="2070586"/>
                  <a:pt x="4891483" y="1967076"/>
                </a:cubicBezTo>
                <a:cubicBezTo>
                  <a:pt x="4885049" y="1954209"/>
                  <a:pt x="4886467" y="1937641"/>
                  <a:pt x="4877835" y="1926132"/>
                </a:cubicBezTo>
                <a:cubicBezTo>
                  <a:pt x="4844967" y="1882308"/>
                  <a:pt x="4805047" y="1844245"/>
                  <a:pt x="4768653" y="1803302"/>
                </a:cubicBezTo>
                <a:cubicBezTo>
                  <a:pt x="4731361" y="1691429"/>
                  <a:pt x="4795865" y="1864592"/>
                  <a:pt x="4673119" y="1680473"/>
                </a:cubicBezTo>
                <a:cubicBezTo>
                  <a:pt x="4654134" y="1651995"/>
                  <a:pt x="4626643" y="1609119"/>
                  <a:pt x="4604880" y="1584938"/>
                </a:cubicBezTo>
                <a:cubicBezTo>
                  <a:pt x="4579057" y="1556246"/>
                  <a:pt x="4550289" y="1530348"/>
                  <a:pt x="4522993" y="1503052"/>
                </a:cubicBezTo>
                <a:lnTo>
                  <a:pt x="4482050" y="1462108"/>
                </a:lnTo>
                <a:cubicBezTo>
                  <a:pt x="4456195" y="1384545"/>
                  <a:pt x="4478574" y="1431337"/>
                  <a:pt x="4386516" y="1339279"/>
                </a:cubicBezTo>
                <a:lnTo>
                  <a:pt x="4318277" y="1271040"/>
                </a:lnTo>
                <a:cubicBezTo>
                  <a:pt x="4304629" y="1257392"/>
                  <a:pt x="4295645" y="1236199"/>
                  <a:pt x="4277334" y="1230096"/>
                </a:cubicBezTo>
                <a:lnTo>
                  <a:pt x="4236390" y="1216449"/>
                </a:lnTo>
                <a:cubicBezTo>
                  <a:pt x="4218193" y="1193703"/>
                  <a:pt x="4199277" y="1171514"/>
                  <a:pt x="4181799" y="1148210"/>
                </a:cubicBezTo>
                <a:cubicBezTo>
                  <a:pt x="4171958" y="1135088"/>
                  <a:pt x="4167312" y="1117513"/>
                  <a:pt x="4154504" y="1107267"/>
                </a:cubicBezTo>
                <a:cubicBezTo>
                  <a:pt x="4143270" y="1098280"/>
                  <a:pt x="4127208" y="1098168"/>
                  <a:pt x="4113560" y="1093619"/>
                </a:cubicBezTo>
                <a:lnTo>
                  <a:pt x="3990731" y="970789"/>
                </a:lnTo>
                <a:cubicBezTo>
                  <a:pt x="3977083" y="957141"/>
                  <a:pt x="3961844" y="944918"/>
                  <a:pt x="3949787" y="929846"/>
                </a:cubicBezTo>
                <a:cubicBezTo>
                  <a:pt x="3918674" y="890955"/>
                  <a:pt x="3852725" y="803369"/>
                  <a:pt x="3813310" y="779720"/>
                </a:cubicBezTo>
                <a:cubicBezTo>
                  <a:pt x="3728521" y="728847"/>
                  <a:pt x="3763828" y="757534"/>
                  <a:pt x="3704128" y="697834"/>
                </a:cubicBezTo>
                <a:cubicBezTo>
                  <a:pt x="3680143" y="625882"/>
                  <a:pt x="3706331" y="684100"/>
                  <a:pt x="3649537" y="615947"/>
                </a:cubicBezTo>
                <a:cubicBezTo>
                  <a:pt x="3618069" y="578185"/>
                  <a:pt x="3626151" y="563963"/>
                  <a:pt x="3581298" y="534061"/>
                </a:cubicBezTo>
                <a:cubicBezTo>
                  <a:pt x="3569328" y="526081"/>
                  <a:pt x="3554002" y="524962"/>
                  <a:pt x="3540354" y="520413"/>
                </a:cubicBezTo>
                <a:lnTo>
                  <a:pt x="3458468" y="438526"/>
                </a:lnTo>
                <a:cubicBezTo>
                  <a:pt x="3444820" y="424878"/>
                  <a:pt x="3433584" y="408289"/>
                  <a:pt x="3417525" y="397583"/>
                </a:cubicBezTo>
                <a:lnTo>
                  <a:pt x="3376581" y="370288"/>
                </a:lnTo>
                <a:cubicBezTo>
                  <a:pt x="3372032" y="356640"/>
                  <a:pt x="3373106" y="339517"/>
                  <a:pt x="3362934" y="329344"/>
                </a:cubicBezTo>
                <a:cubicBezTo>
                  <a:pt x="3352761" y="319171"/>
                  <a:pt x="3334857" y="322130"/>
                  <a:pt x="3321990" y="315696"/>
                </a:cubicBezTo>
                <a:cubicBezTo>
                  <a:pt x="3307319" y="308361"/>
                  <a:pt x="3294695" y="297499"/>
                  <a:pt x="3281047" y="288401"/>
                </a:cubicBezTo>
                <a:cubicBezTo>
                  <a:pt x="3271948" y="274753"/>
                  <a:pt x="3261086" y="262129"/>
                  <a:pt x="3253751" y="247458"/>
                </a:cubicBezTo>
                <a:cubicBezTo>
                  <a:pt x="3247317" y="234591"/>
                  <a:pt x="3250277" y="216687"/>
                  <a:pt x="3240104" y="206514"/>
                </a:cubicBezTo>
                <a:cubicBezTo>
                  <a:pt x="3229931" y="196341"/>
                  <a:pt x="3212808" y="197416"/>
                  <a:pt x="3199160" y="192867"/>
                </a:cubicBezTo>
                <a:cubicBezTo>
                  <a:pt x="3185512" y="183768"/>
                  <a:pt x="3101351" y="138276"/>
                  <a:pt x="3035387" y="110980"/>
                </a:cubicBezTo>
                <a:cubicBezTo>
                  <a:pt x="2969423" y="83685"/>
                  <a:pt x="2889812" y="47291"/>
                  <a:pt x="2803376" y="29094"/>
                </a:cubicBezTo>
                <a:cubicBezTo>
                  <a:pt x="2716940" y="10897"/>
                  <a:pt x="2529639" y="8232"/>
                  <a:pt x="2516772" y="1798"/>
                </a:cubicBezTo>
                <a:close/>
              </a:path>
            </a:pathLst>
          </a:custGeom>
          <a:solidFill>
            <a:srgbClr val="F0A22E">
              <a:alpha val="40000"/>
            </a:srgbClr>
          </a:solidFill>
          <a:ln w="12700" cap="flat" cmpd="sng">
            <a:solidFill>
              <a:srgbClr val="F7E0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99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90024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Балансирани двоични дървета за търсене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96" name="Google Shape;2196;p99"/>
          <p:cNvGrpSpPr/>
          <p:nvPr/>
        </p:nvGrpSpPr>
        <p:grpSpPr>
          <a:xfrm>
            <a:off x="1174235" y="851180"/>
            <a:ext cx="6444582" cy="3886293"/>
            <a:chOff x="663901" y="1066800"/>
            <a:chExt cx="7282013" cy="4724402"/>
          </a:xfrm>
        </p:grpSpPr>
        <p:sp>
          <p:nvSpPr>
            <p:cNvPr id="2197" name="Google Shape;2197;p99"/>
            <p:cNvSpPr/>
            <p:nvPr/>
          </p:nvSpPr>
          <p:spPr>
            <a:xfrm>
              <a:off x="4251488" y="10668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33</a:t>
              </a:r>
              <a:endParaRPr sz="1100"/>
            </a:p>
          </p:txBody>
        </p:sp>
        <p:sp>
          <p:nvSpPr>
            <p:cNvPr id="2198" name="Google Shape;2198;p99"/>
            <p:cNvSpPr/>
            <p:nvPr/>
          </p:nvSpPr>
          <p:spPr>
            <a:xfrm>
              <a:off x="2194088" y="24384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18</a:t>
              </a:r>
              <a:endParaRPr sz="1100"/>
            </a:p>
          </p:txBody>
        </p:sp>
        <p:sp>
          <p:nvSpPr>
            <p:cNvPr id="2199" name="Google Shape;2199;p99"/>
            <p:cNvSpPr/>
            <p:nvPr/>
          </p:nvSpPr>
          <p:spPr>
            <a:xfrm>
              <a:off x="1162539" y="38100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15</a:t>
              </a:r>
              <a:endParaRPr sz="1100"/>
            </a:p>
          </p:txBody>
        </p:sp>
        <p:sp>
          <p:nvSpPr>
            <p:cNvPr id="2200" name="Google Shape;2200;p99"/>
            <p:cNvSpPr/>
            <p:nvPr/>
          </p:nvSpPr>
          <p:spPr>
            <a:xfrm>
              <a:off x="3222788" y="38100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24</a:t>
              </a:r>
              <a:endParaRPr sz="1100"/>
            </a:p>
          </p:txBody>
        </p:sp>
        <p:sp>
          <p:nvSpPr>
            <p:cNvPr id="2201" name="Google Shape;2201;p99"/>
            <p:cNvSpPr/>
            <p:nvPr/>
          </p:nvSpPr>
          <p:spPr>
            <a:xfrm>
              <a:off x="663901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sz="1100"/>
            </a:p>
          </p:txBody>
        </p:sp>
        <p:sp>
          <p:nvSpPr>
            <p:cNvPr id="2202" name="Google Shape;2202;p99"/>
            <p:cNvSpPr/>
            <p:nvPr/>
          </p:nvSpPr>
          <p:spPr>
            <a:xfrm>
              <a:off x="1670213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17</a:t>
              </a:r>
              <a:endParaRPr sz="1100"/>
            </a:p>
          </p:txBody>
        </p:sp>
        <p:sp>
          <p:nvSpPr>
            <p:cNvPr id="2203" name="Google Shape;2203;p99"/>
            <p:cNvSpPr/>
            <p:nvPr/>
          </p:nvSpPr>
          <p:spPr>
            <a:xfrm>
              <a:off x="2733675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20</a:t>
              </a:r>
              <a:endParaRPr sz="1100"/>
            </a:p>
          </p:txBody>
        </p:sp>
        <p:sp>
          <p:nvSpPr>
            <p:cNvPr id="2204" name="Google Shape;2204;p99"/>
            <p:cNvSpPr/>
            <p:nvPr/>
          </p:nvSpPr>
          <p:spPr>
            <a:xfrm>
              <a:off x="3739987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29</a:t>
              </a:r>
              <a:endParaRPr sz="1100"/>
            </a:p>
          </p:txBody>
        </p:sp>
        <p:cxnSp>
          <p:nvCxnSpPr>
            <p:cNvPr id="2205" name="Google Shape;2205;p99"/>
            <p:cNvCxnSpPr/>
            <p:nvPr/>
          </p:nvCxnSpPr>
          <p:spPr>
            <a:xfrm flipH="1">
              <a:off x="1000197" y="4400550"/>
              <a:ext cx="371400" cy="7716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06" name="Google Shape;2206;p99"/>
            <p:cNvCxnSpPr/>
            <p:nvPr/>
          </p:nvCxnSpPr>
          <p:spPr>
            <a:xfrm>
              <a:off x="1581150" y="4391025"/>
              <a:ext cx="371400" cy="8001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07" name="Google Shape;2207;p99"/>
            <p:cNvCxnSpPr/>
            <p:nvPr/>
          </p:nvCxnSpPr>
          <p:spPr>
            <a:xfrm flipH="1">
              <a:off x="3076499" y="4400550"/>
              <a:ext cx="352500" cy="7905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08" name="Google Shape;2208;p99"/>
            <p:cNvCxnSpPr/>
            <p:nvPr/>
          </p:nvCxnSpPr>
          <p:spPr>
            <a:xfrm>
              <a:off x="3638551" y="4410076"/>
              <a:ext cx="371400" cy="7809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09" name="Google Shape;2209;p99"/>
            <p:cNvCxnSpPr/>
            <p:nvPr/>
          </p:nvCxnSpPr>
          <p:spPr>
            <a:xfrm flipH="1">
              <a:off x="1590600" y="2962275"/>
              <a:ext cx="695400" cy="8667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10" name="Google Shape;2210;p99"/>
            <p:cNvCxnSpPr/>
            <p:nvPr/>
          </p:nvCxnSpPr>
          <p:spPr>
            <a:xfrm>
              <a:off x="2733673" y="2962275"/>
              <a:ext cx="666900" cy="8571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211" name="Google Shape;2211;p99"/>
            <p:cNvSpPr/>
            <p:nvPr/>
          </p:nvSpPr>
          <p:spPr>
            <a:xfrm>
              <a:off x="6311737" y="24384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54</a:t>
              </a:r>
              <a:endParaRPr sz="1100"/>
            </a:p>
          </p:txBody>
        </p:sp>
        <p:sp>
          <p:nvSpPr>
            <p:cNvPr id="2212" name="Google Shape;2212;p99"/>
            <p:cNvSpPr/>
            <p:nvPr/>
          </p:nvSpPr>
          <p:spPr>
            <a:xfrm>
              <a:off x="5280188" y="38100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42</a:t>
              </a:r>
              <a:endParaRPr sz="1100"/>
            </a:p>
          </p:txBody>
        </p:sp>
        <p:sp>
          <p:nvSpPr>
            <p:cNvPr id="2213" name="Google Shape;2213;p99"/>
            <p:cNvSpPr/>
            <p:nvPr/>
          </p:nvSpPr>
          <p:spPr>
            <a:xfrm>
              <a:off x="7017921" y="3810000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60</a:t>
              </a:r>
              <a:endParaRPr sz="1100"/>
            </a:p>
          </p:txBody>
        </p:sp>
        <p:sp>
          <p:nvSpPr>
            <p:cNvPr id="2214" name="Google Shape;2214;p99"/>
            <p:cNvSpPr/>
            <p:nvPr/>
          </p:nvSpPr>
          <p:spPr>
            <a:xfrm>
              <a:off x="4781550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37</a:t>
              </a:r>
              <a:endParaRPr sz="1100"/>
            </a:p>
          </p:txBody>
        </p:sp>
        <p:sp>
          <p:nvSpPr>
            <p:cNvPr id="2215" name="Google Shape;2215;p99"/>
            <p:cNvSpPr/>
            <p:nvPr/>
          </p:nvSpPr>
          <p:spPr>
            <a:xfrm>
              <a:off x="5787862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43</a:t>
              </a:r>
              <a:endParaRPr sz="1100"/>
            </a:p>
          </p:txBody>
        </p:sp>
        <p:sp>
          <p:nvSpPr>
            <p:cNvPr id="2216" name="Google Shape;2216;p99"/>
            <p:cNvSpPr/>
            <p:nvPr/>
          </p:nvSpPr>
          <p:spPr>
            <a:xfrm>
              <a:off x="7320714" y="5194802"/>
              <a:ext cx="625200" cy="596400"/>
            </a:xfrm>
            <a:prstGeom prst="ellipse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85</a:t>
              </a:r>
              <a:endParaRPr sz="1100"/>
            </a:p>
          </p:txBody>
        </p:sp>
        <p:cxnSp>
          <p:nvCxnSpPr>
            <p:cNvPr id="2217" name="Google Shape;2217;p99"/>
            <p:cNvCxnSpPr/>
            <p:nvPr/>
          </p:nvCxnSpPr>
          <p:spPr>
            <a:xfrm flipH="1">
              <a:off x="5117846" y="4400550"/>
              <a:ext cx="371400" cy="7716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18" name="Google Shape;2218;p99"/>
            <p:cNvCxnSpPr/>
            <p:nvPr/>
          </p:nvCxnSpPr>
          <p:spPr>
            <a:xfrm>
              <a:off x="5698799" y="4391025"/>
              <a:ext cx="371400" cy="8001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19" name="Google Shape;2219;p99"/>
            <p:cNvCxnSpPr/>
            <p:nvPr/>
          </p:nvCxnSpPr>
          <p:spPr>
            <a:xfrm>
              <a:off x="7360820" y="4406398"/>
              <a:ext cx="229800" cy="7848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20" name="Google Shape;2220;p99"/>
            <p:cNvCxnSpPr/>
            <p:nvPr/>
          </p:nvCxnSpPr>
          <p:spPr>
            <a:xfrm flipH="1">
              <a:off x="5708249" y="2962275"/>
              <a:ext cx="695400" cy="8667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21" name="Google Shape;2221;p99"/>
            <p:cNvCxnSpPr/>
            <p:nvPr/>
          </p:nvCxnSpPr>
          <p:spPr>
            <a:xfrm>
              <a:off x="6831785" y="2972245"/>
              <a:ext cx="387600" cy="8568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22" name="Google Shape;2222;p99"/>
            <p:cNvCxnSpPr/>
            <p:nvPr/>
          </p:nvCxnSpPr>
          <p:spPr>
            <a:xfrm flipH="1">
              <a:off x="2771698" y="1514474"/>
              <a:ext cx="1533600" cy="10383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23" name="Google Shape;2223;p99"/>
            <p:cNvCxnSpPr/>
            <p:nvPr/>
          </p:nvCxnSpPr>
          <p:spPr>
            <a:xfrm>
              <a:off x="4838700" y="1524001"/>
              <a:ext cx="1514400" cy="1057200"/>
            </a:xfrm>
            <a:prstGeom prst="straightConnector1">
              <a:avLst/>
            </a:prstGeom>
            <a:solidFill>
              <a:srgbClr val="C6BEAB">
                <a:alpha val="49800"/>
              </a:srgbClr>
            </a:solidFill>
            <a:ln w="38100" cap="flat" cmpd="sng">
              <a:solidFill>
                <a:srgbClr val="ECE9E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</p:grpSp>
      <p:sp>
        <p:nvSpPr>
          <p:cNvPr id="2224" name="Google Shape;2224;p99"/>
          <p:cNvSpPr/>
          <p:nvPr/>
        </p:nvSpPr>
        <p:spPr>
          <a:xfrm>
            <a:off x="1153900" y="881850"/>
            <a:ext cx="2078100" cy="684900"/>
          </a:xfrm>
          <a:prstGeom prst="wedgeRoundRectCallout">
            <a:avLst>
              <a:gd name="adj1" fmla="val 35318"/>
              <a:gd name="adj2" fmla="val 9801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Лявото</a:t>
            </a:r>
            <a:r>
              <a:rPr lang="en" sz="180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подд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ърво има </a:t>
            </a:r>
            <a:r>
              <a:rPr lang="en" sz="180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7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възела</a:t>
            </a:r>
            <a:endParaRPr sz="180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5" name="Google Shape;2225;p99"/>
          <p:cNvSpPr/>
          <p:nvPr/>
        </p:nvSpPr>
        <p:spPr>
          <a:xfrm>
            <a:off x="6402901" y="880275"/>
            <a:ext cx="2416200" cy="642300"/>
          </a:xfrm>
          <a:prstGeom prst="wedgeRoundRectCallout">
            <a:avLst>
              <a:gd name="adj1" fmla="val -39984"/>
              <a:gd name="adj2" fmla="val 117211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Дясното 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поддърво има 6 възела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6" name="Google Shape;2226;p99"/>
          <p:cNvSpPr/>
          <p:nvPr/>
        </p:nvSpPr>
        <p:spPr>
          <a:xfrm>
            <a:off x="7202727" y="1737625"/>
            <a:ext cx="1756800" cy="948300"/>
          </a:xfrm>
          <a:prstGeom prst="wedgeRoundRectCallout">
            <a:avLst>
              <a:gd name="adj1" fmla="val -46445"/>
              <a:gd name="adj2" fmla="val 8543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Дясното 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поддърво има височина 3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7" name="Google Shape;2227;p99"/>
          <p:cNvSpPr/>
          <p:nvPr/>
        </p:nvSpPr>
        <p:spPr>
          <a:xfrm>
            <a:off x="141649" y="1791925"/>
            <a:ext cx="1756800" cy="944700"/>
          </a:xfrm>
          <a:prstGeom prst="wedgeRoundRectCallout">
            <a:avLst>
              <a:gd name="adj1" fmla="val 35318"/>
              <a:gd name="adj2" fmla="val 8030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Лявото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поддърво има височина 3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00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Б-Дървета (B-Trees)</a:t>
            </a:r>
            <a:endParaRPr sz="3500"/>
          </a:p>
        </p:txBody>
      </p:sp>
      <p:sp>
        <p:nvSpPr>
          <p:cNvPr id="2233" name="Google Shape;2233;p100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Предназначение</a:t>
            </a:r>
            <a:endParaRPr sz="2800"/>
          </a:p>
        </p:txBody>
      </p:sp>
      <p:pic>
        <p:nvPicPr>
          <p:cNvPr id="2234" name="Google Shape;223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942" y="1257300"/>
            <a:ext cx="6990112" cy="19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235" name="Google Shape;2235;p100"/>
          <p:cNvSpPr/>
          <p:nvPr/>
        </p:nvSpPr>
        <p:spPr>
          <a:xfrm rot="8780602">
            <a:off x="2235924" y="2010281"/>
            <a:ext cx="1425802" cy="285809"/>
          </a:xfrm>
          <a:prstGeom prst="rightArrow">
            <a:avLst>
              <a:gd name="adj1" fmla="val 20732"/>
              <a:gd name="adj2" fmla="val 56341"/>
            </a:avLst>
          </a:prstGeom>
          <a:gradFill>
            <a:gsLst>
              <a:gs pos="0">
                <a:srgbClr val="CCC6B7"/>
              </a:gs>
              <a:gs pos="50000">
                <a:srgbClr val="C3BCAB"/>
              </a:gs>
              <a:gs pos="100000">
                <a:srgbClr val="BCB39E"/>
              </a:gs>
            </a:gsLst>
            <a:lin ang="5400012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100"/>
          <p:cNvSpPr/>
          <p:nvPr/>
        </p:nvSpPr>
        <p:spPr>
          <a:xfrm rot="1885742">
            <a:off x="4475913" y="2012658"/>
            <a:ext cx="1514262" cy="285864"/>
          </a:xfrm>
          <a:prstGeom prst="rightArrow">
            <a:avLst>
              <a:gd name="adj1" fmla="val 20732"/>
              <a:gd name="adj2" fmla="val 56341"/>
            </a:avLst>
          </a:prstGeom>
          <a:gradFill>
            <a:gsLst>
              <a:gs pos="0">
                <a:srgbClr val="CCC6B7"/>
              </a:gs>
              <a:gs pos="50000">
                <a:srgbClr val="C3BCAB"/>
              </a:gs>
              <a:gs pos="100000">
                <a:srgbClr val="BCB39E"/>
              </a:gs>
            </a:gsLst>
            <a:lin ang="5400012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100"/>
          <p:cNvSpPr/>
          <p:nvPr/>
        </p:nvSpPr>
        <p:spPr>
          <a:xfrm rot="5400000">
            <a:off x="3658758" y="2039145"/>
            <a:ext cx="833400" cy="285900"/>
          </a:xfrm>
          <a:prstGeom prst="rightArrow">
            <a:avLst>
              <a:gd name="adj1" fmla="val 20732"/>
              <a:gd name="adj2" fmla="val 56341"/>
            </a:avLst>
          </a:prstGeom>
          <a:gradFill>
            <a:gsLst>
              <a:gs pos="0">
                <a:srgbClr val="CCC6B7"/>
              </a:gs>
              <a:gs pos="50000">
                <a:srgbClr val="C3BCAB"/>
              </a:gs>
              <a:gs pos="100000">
                <a:srgbClr val="BCB39E"/>
              </a:gs>
            </a:gsLst>
            <a:lin ang="5400012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101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 u="sng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B-trees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са генерализация на концепцията за подредени двоични дървета за търсене (</a:t>
            </a: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визуализация)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Всеки възел в B-tree от ред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съхранява между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2*b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ключове и има между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b+1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2*b+1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наследника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Ключовете във всеки възел са подредени нарастващо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Всички ключове в наследниците има стойности, ограничени в диапазона на техните леви и десни родителски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B-trees могат ефективно да се съхраняват на твърди дискове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3" name="Google Shape;2243;p101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Какво са B-Trees?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Дърво - обща дефиниция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Дърво от тип Т е структура, образувана от: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Елемент от тип Т, наречен “корен”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Крайно множество елементи от тип Т, наречени “поддървета”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Дървото се бележи с T = {V, E}, където: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V е множеството от възли в структурата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E е множеството от ребра в структурата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Дървета, в които T има k на брой разклонения</a:t>
            </a:r>
            <a:br>
              <a:rPr lang="en" sz="1800"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наричаме k-ични дървета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7187551" y="3416697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6628401" y="3873397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7885726" y="3832822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8349851" y="4378597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7310851" y="4412747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6628401" y="4412747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5853076" y="4412747"/>
            <a:ext cx="333900" cy="2970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0" name="Google Shape;300;p30"/>
          <p:cNvCxnSpPr>
            <a:stCxn id="293" idx="3"/>
            <a:endCxn id="294" idx="7"/>
          </p:cNvCxnSpPr>
          <p:nvPr/>
        </p:nvCxnSpPr>
        <p:spPr>
          <a:xfrm flipH="1">
            <a:off x="6913350" y="3670202"/>
            <a:ext cx="323100" cy="2466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30"/>
          <p:cNvCxnSpPr>
            <a:stCxn id="294" idx="3"/>
            <a:endCxn id="299" idx="7"/>
          </p:cNvCxnSpPr>
          <p:nvPr/>
        </p:nvCxnSpPr>
        <p:spPr>
          <a:xfrm flipH="1">
            <a:off x="6138200" y="4126902"/>
            <a:ext cx="539100" cy="3294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30"/>
          <p:cNvCxnSpPr>
            <a:stCxn id="294" idx="4"/>
            <a:endCxn id="298" idx="0"/>
          </p:cNvCxnSpPr>
          <p:nvPr/>
        </p:nvCxnSpPr>
        <p:spPr>
          <a:xfrm>
            <a:off x="6795351" y="4170397"/>
            <a:ext cx="0" cy="2424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30"/>
          <p:cNvCxnSpPr>
            <a:stCxn id="294" idx="5"/>
            <a:endCxn id="297" idx="0"/>
          </p:cNvCxnSpPr>
          <p:nvPr/>
        </p:nvCxnSpPr>
        <p:spPr>
          <a:xfrm>
            <a:off x="6913402" y="4126902"/>
            <a:ext cx="564300" cy="2859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30"/>
          <p:cNvCxnSpPr>
            <a:stCxn id="293" idx="5"/>
            <a:endCxn id="295" idx="1"/>
          </p:cNvCxnSpPr>
          <p:nvPr/>
        </p:nvCxnSpPr>
        <p:spPr>
          <a:xfrm>
            <a:off x="7472552" y="3670202"/>
            <a:ext cx="462000" cy="2061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Google Shape;305;p30"/>
          <p:cNvCxnSpPr>
            <a:stCxn id="295" idx="5"/>
            <a:endCxn id="296" idx="1"/>
          </p:cNvCxnSpPr>
          <p:nvPr/>
        </p:nvCxnSpPr>
        <p:spPr>
          <a:xfrm>
            <a:off x="8170727" y="4086327"/>
            <a:ext cx="228000" cy="335700"/>
          </a:xfrm>
          <a:prstGeom prst="straightConnector1">
            <a:avLst/>
          </a:prstGeom>
          <a:noFill/>
          <a:ln w="9525" cap="flat" cmpd="sng">
            <a:solidFill>
              <a:srgbClr val="F3BE6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02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B-Tree от ред 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 познати още като 2-3 дървета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9" name="Google Shape;2249;p102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B-Tree – пример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250" name="Google Shape;2250;p102"/>
          <p:cNvCxnSpPr>
            <a:stCxn id="2251" idx="2"/>
          </p:cNvCxnSpPr>
          <p:nvPr/>
        </p:nvCxnSpPr>
        <p:spPr>
          <a:xfrm flipH="1">
            <a:off x="2958017" y="1907399"/>
            <a:ext cx="1372500" cy="7854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  <p:cxnSp>
        <p:nvCxnSpPr>
          <p:cNvPr id="2252" name="Google Shape;2252;p102"/>
          <p:cNvCxnSpPr>
            <a:stCxn id="2253" idx="2"/>
            <a:endCxn id="2254" idx="0"/>
          </p:cNvCxnSpPr>
          <p:nvPr/>
        </p:nvCxnSpPr>
        <p:spPr>
          <a:xfrm>
            <a:off x="4704060" y="1907399"/>
            <a:ext cx="1899300" cy="7860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  <p:sp>
        <p:nvSpPr>
          <p:cNvPr id="2255" name="Google Shape;2255;p102"/>
          <p:cNvSpPr/>
          <p:nvPr/>
        </p:nvSpPr>
        <p:spPr>
          <a:xfrm>
            <a:off x="2411231" y="2693452"/>
            <a:ext cx="5469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100"/>
          </a:p>
        </p:txBody>
      </p:sp>
      <p:sp>
        <p:nvSpPr>
          <p:cNvPr id="2256" name="Google Shape;2256;p102"/>
          <p:cNvSpPr/>
          <p:nvPr/>
        </p:nvSpPr>
        <p:spPr>
          <a:xfrm>
            <a:off x="2958203" y="2693452"/>
            <a:ext cx="5736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endParaRPr sz="1100"/>
          </a:p>
        </p:txBody>
      </p:sp>
      <p:sp>
        <p:nvSpPr>
          <p:cNvPr id="2257" name="Google Shape;2257;p102"/>
          <p:cNvSpPr/>
          <p:nvPr/>
        </p:nvSpPr>
        <p:spPr>
          <a:xfrm>
            <a:off x="2411231" y="3013492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8" name="Google Shape;2258;p102"/>
          <p:cNvSpPr/>
          <p:nvPr/>
        </p:nvSpPr>
        <p:spPr>
          <a:xfrm>
            <a:off x="2784773" y="3013492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9" name="Google Shape;2259;p102"/>
          <p:cNvSpPr/>
          <p:nvPr/>
        </p:nvSpPr>
        <p:spPr>
          <a:xfrm>
            <a:off x="3158315" y="3013492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0" name="Google Shape;2260;p102"/>
          <p:cNvSpPr/>
          <p:nvPr/>
        </p:nvSpPr>
        <p:spPr>
          <a:xfrm>
            <a:off x="4143767" y="1395359"/>
            <a:ext cx="7473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 sz="1100"/>
          </a:p>
        </p:txBody>
      </p:sp>
      <p:sp>
        <p:nvSpPr>
          <p:cNvPr id="2251" name="Google Shape;2251;p102"/>
          <p:cNvSpPr/>
          <p:nvPr/>
        </p:nvSpPr>
        <p:spPr>
          <a:xfrm>
            <a:off x="4143767" y="1715399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3" name="Google Shape;2253;p102"/>
          <p:cNvSpPr/>
          <p:nvPr/>
        </p:nvSpPr>
        <p:spPr>
          <a:xfrm>
            <a:off x="4517310" y="1715399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1" name="Google Shape;2261;p102"/>
          <p:cNvSpPr/>
          <p:nvPr/>
        </p:nvSpPr>
        <p:spPr>
          <a:xfrm>
            <a:off x="913448" y="3851910"/>
            <a:ext cx="5469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100"/>
          </a:p>
        </p:txBody>
      </p:sp>
      <p:sp>
        <p:nvSpPr>
          <p:cNvPr id="2262" name="Google Shape;2262;p102"/>
          <p:cNvSpPr/>
          <p:nvPr/>
        </p:nvSpPr>
        <p:spPr>
          <a:xfrm>
            <a:off x="1460420" y="3851910"/>
            <a:ext cx="5736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100"/>
          </a:p>
        </p:txBody>
      </p:sp>
      <p:sp>
        <p:nvSpPr>
          <p:cNvPr id="2263" name="Google Shape;2263;p102"/>
          <p:cNvSpPr/>
          <p:nvPr/>
        </p:nvSpPr>
        <p:spPr>
          <a:xfrm>
            <a:off x="913447" y="4171950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4" name="Google Shape;2264;p102"/>
          <p:cNvSpPr/>
          <p:nvPr/>
        </p:nvSpPr>
        <p:spPr>
          <a:xfrm>
            <a:off x="1286989" y="4171950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5" name="Google Shape;2265;p102"/>
          <p:cNvSpPr/>
          <p:nvPr/>
        </p:nvSpPr>
        <p:spPr>
          <a:xfrm>
            <a:off x="1660531" y="4171950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66" name="Google Shape;2266;p102"/>
          <p:cNvCxnSpPr>
            <a:stCxn id="2257" idx="2"/>
          </p:cNvCxnSpPr>
          <p:nvPr/>
        </p:nvCxnSpPr>
        <p:spPr>
          <a:xfrm flipH="1">
            <a:off x="1457981" y="3205492"/>
            <a:ext cx="1140000" cy="6465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  <p:sp>
        <p:nvSpPr>
          <p:cNvPr id="2267" name="Google Shape;2267;p102"/>
          <p:cNvSpPr/>
          <p:nvPr/>
        </p:nvSpPr>
        <p:spPr>
          <a:xfrm>
            <a:off x="2582119" y="3851910"/>
            <a:ext cx="7473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sp>
        <p:nvSpPr>
          <p:cNvPr id="2268" name="Google Shape;2268;p102"/>
          <p:cNvSpPr/>
          <p:nvPr/>
        </p:nvSpPr>
        <p:spPr>
          <a:xfrm>
            <a:off x="2582119" y="4171950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9" name="Google Shape;2269;p102"/>
          <p:cNvSpPr/>
          <p:nvPr/>
        </p:nvSpPr>
        <p:spPr>
          <a:xfrm>
            <a:off x="2955661" y="4171950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0" name="Google Shape;2270;p102"/>
          <p:cNvSpPr/>
          <p:nvPr/>
        </p:nvSpPr>
        <p:spPr>
          <a:xfrm>
            <a:off x="3824914" y="3853999"/>
            <a:ext cx="7473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 sz="1100"/>
          </a:p>
        </p:txBody>
      </p:sp>
      <p:sp>
        <p:nvSpPr>
          <p:cNvPr id="2271" name="Google Shape;2271;p102"/>
          <p:cNvSpPr/>
          <p:nvPr/>
        </p:nvSpPr>
        <p:spPr>
          <a:xfrm>
            <a:off x="3824914" y="4174039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2" name="Google Shape;2272;p102"/>
          <p:cNvSpPr/>
          <p:nvPr/>
        </p:nvSpPr>
        <p:spPr>
          <a:xfrm>
            <a:off x="4198457" y="4174039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73" name="Google Shape;2273;p102"/>
          <p:cNvCxnSpPr>
            <a:stCxn id="2259" idx="2"/>
            <a:endCxn id="2270" idx="0"/>
          </p:cNvCxnSpPr>
          <p:nvPr/>
        </p:nvCxnSpPr>
        <p:spPr>
          <a:xfrm>
            <a:off x="3345065" y="3205492"/>
            <a:ext cx="853500" cy="6486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  <p:cxnSp>
        <p:nvCxnSpPr>
          <p:cNvPr id="2274" name="Google Shape;2274;p102"/>
          <p:cNvCxnSpPr>
            <a:stCxn id="2258" idx="2"/>
            <a:endCxn id="2267" idx="0"/>
          </p:cNvCxnSpPr>
          <p:nvPr/>
        </p:nvCxnSpPr>
        <p:spPr>
          <a:xfrm flipH="1">
            <a:off x="2955623" y="3205492"/>
            <a:ext cx="15900" cy="6465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  <p:sp>
        <p:nvSpPr>
          <p:cNvPr id="2254" name="Google Shape;2254;p102"/>
          <p:cNvSpPr/>
          <p:nvPr/>
        </p:nvSpPr>
        <p:spPr>
          <a:xfrm>
            <a:off x="6229781" y="2693452"/>
            <a:ext cx="7473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41</a:t>
            </a:r>
            <a:endParaRPr sz="1100"/>
          </a:p>
        </p:txBody>
      </p:sp>
      <p:sp>
        <p:nvSpPr>
          <p:cNvPr id="2275" name="Google Shape;2275;p102"/>
          <p:cNvSpPr/>
          <p:nvPr/>
        </p:nvSpPr>
        <p:spPr>
          <a:xfrm>
            <a:off x="6229781" y="3013492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6" name="Google Shape;2276;p102"/>
          <p:cNvSpPr/>
          <p:nvPr/>
        </p:nvSpPr>
        <p:spPr>
          <a:xfrm>
            <a:off x="6603324" y="3013492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7" name="Google Shape;2277;p102"/>
          <p:cNvSpPr/>
          <p:nvPr/>
        </p:nvSpPr>
        <p:spPr>
          <a:xfrm>
            <a:off x="5165202" y="3851908"/>
            <a:ext cx="7473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32</a:t>
            </a:r>
            <a:endParaRPr sz="1100"/>
          </a:p>
        </p:txBody>
      </p:sp>
      <p:sp>
        <p:nvSpPr>
          <p:cNvPr id="2278" name="Google Shape;2278;p102"/>
          <p:cNvSpPr/>
          <p:nvPr/>
        </p:nvSpPr>
        <p:spPr>
          <a:xfrm>
            <a:off x="5165202" y="4171948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9" name="Google Shape;2279;p102"/>
          <p:cNvSpPr/>
          <p:nvPr/>
        </p:nvSpPr>
        <p:spPr>
          <a:xfrm>
            <a:off x="5538745" y="4171948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0" name="Google Shape;2280;p102"/>
          <p:cNvSpPr/>
          <p:nvPr/>
        </p:nvSpPr>
        <p:spPr>
          <a:xfrm>
            <a:off x="7281421" y="3851908"/>
            <a:ext cx="5469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endParaRPr sz="1100"/>
          </a:p>
        </p:txBody>
      </p:sp>
      <p:sp>
        <p:nvSpPr>
          <p:cNvPr id="2281" name="Google Shape;2281;p102"/>
          <p:cNvSpPr/>
          <p:nvPr/>
        </p:nvSpPr>
        <p:spPr>
          <a:xfrm>
            <a:off x="7828393" y="3851908"/>
            <a:ext cx="573600" cy="3198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73</a:t>
            </a:r>
            <a:endParaRPr sz="1100"/>
          </a:p>
        </p:txBody>
      </p:sp>
      <p:sp>
        <p:nvSpPr>
          <p:cNvPr id="2282" name="Google Shape;2282;p102"/>
          <p:cNvSpPr/>
          <p:nvPr/>
        </p:nvSpPr>
        <p:spPr>
          <a:xfrm>
            <a:off x="7281420" y="4171948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3" name="Google Shape;2283;p102"/>
          <p:cNvSpPr/>
          <p:nvPr/>
        </p:nvSpPr>
        <p:spPr>
          <a:xfrm>
            <a:off x="7654963" y="4171948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4" name="Google Shape;2284;p102"/>
          <p:cNvSpPr/>
          <p:nvPr/>
        </p:nvSpPr>
        <p:spPr>
          <a:xfrm>
            <a:off x="8028505" y="4171948"/>
            <a:ext cx="373500" cy="192000"/>
          </a:xfrm>
          <a:prstGeom prst="rect">
            <a:avLst/>
          </a:prstGeom>
          <a:solidFill>
            <a:srgbClr val="C6BEAB">
              <a:alpha val="49800"/>
            </a:srgbClr>
          </a:solidFill>
          <a:ln w="12700" cap="flat" cmpd="sng">
            <a:solidFill>
              <a:srgbClr val="ECE9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85" name="Google Shape;2285;p102"/>
          <p:cNvCxnSpPr>
            <a:stCxn id="2276" idx="2"/>
          </p:cNvCxnSpPr>
          <p:nvPr/>
        </p:nvCxnSpPr>
        <p:spPr>
          <a:xfrm>
            <a:off x="6790074" y="3205492"/>
            <a:ext cx="1038300" cy="6465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  <p:cxnSp>
        <p:nvCxnSpPr>
          <p:cNvPr id="2286" name="Google Shape;2286;p102"/>
          <p:cNvCxnSpPr>
            <a:stCxn id="2275" idx="2"/>
            <a:endCxn id="2277" idx="0"/>
          </p:cNvCxnSpPr>
          <p:nvPr/>
        </p:nvCxnSpPr>
        <p:spPr>
          <a:xfrm flipH="1">
            <a:off x="5538731" y="3205492"/>
            <a:ext cx="877800" cy="646500"/>
          </a:xfrm>
          <a:prstGeom prst="straightConnector1">
            <a:avLst/>
          </a:prstGeom>
          <a:noFill/>
          <a:ln w="38100" cap="rnd" cmpd="sng">
            <a:solidFill>
              <a:srgbClr val="ECE9E2"/>
            </a:solidFill>
            <a:prstDash val="solid"/>
            <a:miter lim="800000"/>
            <a:headEnd type="oval" w="sm" len="sm"/>
            <a:tailEnd type="triangle" w="med" len="med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03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Възлите в B-Trees могат да имат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много наследници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B-trees нямат нужда от често пребалансиране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B-Trees са добри за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индексиране в бази от данни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Защото всеки възел може да се съхрани в отделен клъстер на твърдия диск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Минимизация на дисковите операции (които са много бавни)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B-Trees са почти перфектно балансирани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7145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Броя на възлите от корена до кой да е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null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възел са едни и същи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2" name="Google Shape;2292;p103"/>
          <p:cNvSpPr txBox="1">
            <a:spLocks noGrp="1"/>
          </p:cNvSpPr>
          <p:nvPr>
            <p:ph type="title" idx="4294967295"/>
          </p:nvPr>
        </p:nvSpPr>
        <p:spPr>
          <a:xfrm>
            <a:off x="141650" y="30250"/>
            <a:ext cx="8934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B-Trees и други балансирани дървета за търсене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10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Червено-черни дървета</a:t>
            </a:r>
            <a:endParaRPr sz="3500"/>
          </a:p>
        </p:txBody>
      </p:sp>
      <p:sp>
        <p:nvSpPr>
          <p:cNvPr id="2298" name="Google Shape;2298;p10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Семпла репрезентация на 2-3 дървета</a:t>
            </a:r>
            <a:endParaRPr sz="2800"/>
          </a:p>
        </p:txBody>
      </p:sp>
      <p:cxnSp>
        <p:nvCxnSpPr>
          <p:cNvPr id="2299" name="Google Shape;2299;p104"/>
          <p:cNvCxnSpPr/>
          <p:nvPr/>
        </p:nvCxnSpPr>
        <p:spPr>
          <a:xfrm>
            <a:off x="5289161" y="1560820"/>
            <a:ext cx="150600" cy="2088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0" name="Google Shape;2300;p104"/>
          <p:cNvCxnSpPr/>
          <p:nvPr/>
        </p:nvCxnSpPr>
        <p:spPr>
          <a:xfrm>
            <a:off x="4808197" y="1049786"/>
            <a:ext cx="60000" cy="933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1" name="Google Shape;2301;p104"/>
          <p:cNvSpPr/>
          <p:nvPr/>
        </p:nvSpPr>
        <p:spPr>
          <a:xfrm>
            <a:off x="4229010" y="628650"/>
            <a:ext cx="613200" cy="5712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02" name="Google Shape;2302;p104"/>
          <p:cNvSpPr/>
          <p:nvPr/>
        </p:nvSpPr>
        <p:spPr>
          <a:xfrm>
            <a:off x="4800659" y="1039651"/>
            <a:ext cx="613200" cy="5712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41</a:t>
            </a:r>
            <a:endParaRPr sz="1100"/>
          </a:p>
        </p:txBody>
      </p:sp>
      <p:sp>
        <p:nvSpPr>
          <p:cNvPr id="2303" name="Google Shape;2303;p104"/>
          <p:cNvSpPr/>
          <p:nvPr/>
        </p:nvSpPr>
        <p:spPr>
          <a:xfrm>
            <a:off x="5289161" y="1738425"/>
            <a:ext cx="613200" cy="5712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73</a:t>
            </a:r>
            <a:endParaRPr sz="1100"/>
          </a:p>
        </p:txBody>
      </p:sp>
      <p:cxnSp>
        <p:nvCxnSpPr>
          <p:cNvPr id="2304" name="Google Shape;2304;p104"/>
          <p:cNvCxnSpPr/>
          <p:nvPr/>
        </p:nvCxnSpPr>
        <p:spPr>
          <a:xfrm flipH="1">
            <a:off x="5337584" y="2265749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5" name="Google Shape;2305;p104"/>
          <p:cNvCxnSpPr/>
          <p:nvPr/>
        </p:nvCxnSpPr>
        <p:spPr>
          <a:xfrm>
            <a:off x="5772786" y="2255445"/>
            <a:ext cx="150900" cy="192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6" name="Google Shape;2306;p104"/>
          <p:cNvCxnSpPr/>
          <p:nvPr/>
        </p:nvCxnSpPr>
        <p:spPr>
          <a:xfrm flipH="1">
            <a:off x="4203019" y="1047587"/>
            <a:ext cx="72600" cy="954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7" name="Google Shape;2307;p104"/>
          <p:cNvCxnSpPr/>
          <p:nvPr/>
        </p:nvCxnSpPr>
        <p:spPr>
          <a:xfrm flipH="1">
            <a:off x="4826391" y="1566975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8" name="Google Shape;2308;p104"/>
          <p:cNvSpPr/>
          <p:nvPr/>
        </p:nvSpPr>
        <p:spPr>
          <a:xfrm>
            <a:off x="3672924" y="1035844"/>
            <a:ext cx="613200" cy="5712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endParaRPr sz="1100"/>
          </a:p>
        </p:txBody>
      </p:sp>
      <p:sp>
        <p:nvSpPr>
          <p:cNvPr id="2309" name="Google Shape;2309;p104"/>
          <p:cNvSpPr/>
          <p:nvPr/>
        </p:nvSpPr>
        <p:spPr>
          <a:xfrm>
            <a:off x="4964616" y="2437199"/>
            <a:ext cx="613200" cy="571200"/>
          </a:xfrm>
          <a:prstGeom prst="ellipse">
            <a:avLst/>
          </a:prstGeom>
          <a:solidFill>
            <a:srgbClr val="FF6161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endParaRPr sz="1100"/>
          </a:p>
        </p:txBody>
      </p:sp>
      <p:sp>
        <p:nvSpPr>
          <p:cNvPr id="2310" name="Google Shape;2310;p104"/>
          <p:cNvSpPr/>
          <p:nvPr/>
        </p:nvSpPr>
        <p:spPr>
          <a:xfrm>
            <a:off x="3183373" y="1631527"/>
            <a:ext cx="613200" cy="571200"/>
          </a:xfrm>
          <a:prstGeom prst="ellipse">
            <a:avLst/>
          </a:prstGeom>
          <a:solidFill>
            <a:srgbClr val="FF6161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100"/>
          </a:p>
        </p:txBody>
      </p:sp>
      <p:cxnSp>
        <p:nvCxnSpPr>
          <p:cNvPr id="2311" name="Google Shape;2311;p104"/>
          <p:cNvCxnSpPr/>
          <p:nvPr/>
        </p:nvCxnSpPr>
        <p:spPr>
          <a:xfrm flipH="1">
            <a:off x="3687663" y="1550194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2" name="Google Shape;2312;p104"/>
          <p:cNvSpPr/>
          <p:nvPr/>
        </p:nvSpPr>
        <p:spPr>
          <a:xfrm>
            <a:off x="3657883" y="2295766"/>
            <a:ext cx="613200" cy="5712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100"/>
          </a:p>
        </p:txBody>
      </p:sp>
      <p:cxnSp>
        <p:nvCxnSpPr>
          <p:cNvPr id="2313" name="Google Shape;2313;p104"/>
          <p:cNvCxnSpPr/>
          <p:nvPr/>
        </p:nvCxnSpPr>
        <p:spPr>
          <a:xfrm>
            <a:off x="3686974" y="2139013"/>
            <a:ext cx="1374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4" name="Google Shape;2314;p104"/>
          <p:cNvSpPr/>
          <p:nvPr/>
        </p:nvSpPr>
        <p:spPr>
          <a:xfrm>
            <a:off x="2824290" y="2285179"/>
            <a:ext cx="613200" cy="571200"/>
          </a:xfrm>
          <a:prstGeom prst="ellipse">
            <a:avLst/>
          </a:prstGeom>
          <a:solidFill>
            <a:srgbClr val="C6BEAB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15" name="Google Shape;2315;p104"/>
          <p:cNvSpPr/>
          <p:nvPr/>
        </p:nvSpPr>
        <p:spPr>
          <a:xfrm>
            <a:off x="2423568" y="2921372"/>
            <a:ext cx="613200" cy="571200"/>
          </a:xfrm>
          <a:prstGeom prst="ellipse">
            <a:avLst/>
          </a:prstGeom>
          <a:solidFill>
            <a:srgbClr val="FF6161">
              <a:alpha val="49800"/>
            </a:srgbClr>
          </a:solidFill>
          <a:ln w="38100" cap="flat" cmpd="sng">
            <a:solidFill>
              <a:srgbClr val="ECE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800" b="1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16" name="Google Shape;2316;p104"/>
          <p:cNvCxnSpPr/>
          <p:nvPr/>
        </p:nvCxnSpPr>
        <p:spPr>
          <a:xfrm flipH="1">
            <a:off x="3183529" y="2116919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7" name="Google Shape;2317;p104"/>
          <p:cNvCxnSpPr/>
          <p:nvPr/>
        </p:nvCxnSpPr>
        <p:spPr>
          <a:xfrm flipH="1">
            <a:off x="2814999" y="2767967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8" name="Google Shape;2318;p104"/>
          <p:cNvCxnSpPr/>
          <p:nvPr/>
        </p:nvCxnSpPr>
        <p:spPr>
          <a:xfrm flipH="1">
            <a:off x="2423538" y="3432169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9" name="Google Shape;2319;p104"/>
          <p:cNvCxnSpPr/>
          <p:nvPr/>
        </p:nvCxnSpPr>
        <p:spPr>
          <a:xfrm flipH="1">
            <a:off x="3687662" y="2806585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0" name="Google Shape;2320;p104"/>
          <p:cNvCxnSpPr/>
          <p:nvPr/>
        </p:nvCxnSpPr>
        <p:spPr>
          <a:xfrm flipH="1">
            <a:off x="5048768" y="2983755"/>
            <a:ext cx="117000" cy="171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1" name="Google Shape;2321;p104"/>
          <p:cNvCxnSpPr/>
          <p:nvPr/>
        </p:nvCxnSpPr>
        <p:spPr>
          <a:xfrm>
            <a:off x="5430601" y="2961805"/>
            <a:ext cx="150900" cy="192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2" name="Google Shape;2322;p104"/>
          <p:cNvCxnSpPr/>
          <p:nvPr/>
        </p:nvCxnSpPr>
        <p:spPr>
          <a:xfrm>
            <a:off x="4088001" y="2803757"/>
            <a:ext cx="150900" cy="192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3" name="Google Shape;2323;p104"/>
          <p:cNvCxnSpPr/>
          <p:nvPr/>
        </p:nvCxnSpPr>
        <p:spPr>
          <a:xfrm>
            <a:off x="2929572" y="3411563"/>
            <a:ext cx="150900" cy="1920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05"/>
          <p:cNvSpPr txBox="1">
            <a:spLocks noGrp="1"/>
          </p:cNvSpPr>
          <p:nvPr>
            <p:ph type="body" idx="4294967295"/>
          </p:nvPr>
        </p:nvSpPr>
        <p:spPr>
          <a:xfrm>
            <a:off x="142847" y="863341"/>
            <a:ext cx="88557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810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AutoNum type="arabicPeriod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Всички листа са черни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381000" lvl="0" indent="-3683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ambria"/>
              <a:buAutoNum type="arabicPeriod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Корена е черен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381000" lvl="0" indent="-3683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ambria"/>
              <a:buAutoNum type="arabicPeriod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Няма възел, който да има две червени връзки към него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381000" lvl="0" indent="-3683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ambria"/>
              <a:buAutoNum type="arabicPeriod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Всеки път от даден възел до листо в негово поддърво има еднакъв брой черни възли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381000" lvl="0" indent="-3683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ambria"/>
              <a:buAutoNum type="arabicPeriod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Червените възли са винаги от ляво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9" name="Google Shape;2329;p105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Свойства на червено-черни дървета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106"/>
          <p:cNvSpPr/>
          <p:nvPr/>
        </p:nvSpPr>
        <p:spPr>
          <a:xfrm>
            <a:off x="515425" y="1106025"/>
            <a:ext cx="8055900" cy="36456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5" name="Google Shape;233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624" y="1177898"/>
            <a:ext cx="7103899" cy="341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6" name="Google Shape;2336;p106"/>
          <p:cNvSpPr txBox="1">
            <a:spLocks noGrp="1"/>
          </p:cNvSpPr>
          <p:nvPr>
            <p:ph type="title" idx="4294967295"/>
          </p:nvPr>
        </p:nvSpPr>
        <p:spPr>
          <a:xfrm>
            <a:off x="141648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Червено-черно дърво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2" name="Google Shape;2342;p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98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Дървета и дървовидни структури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Подредени двоични дървета, балансирани дървета, В-дървета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структура от данни “дърво”, използване на класове и библиотеки за дървовидни структури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Обхождания в дълбочина и ширина (DFS и BFS)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обхождане в дълбочина (DFS)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обхождане в ширина (BFS)</a:t>
            </a:r>
            <a:endParaRPr sz="2400"/>
          </a:p>
          <a:p>
            <a:pPr marL="45720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3" name="Google Shape;234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801" y="2846951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10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Дървовидни структури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2354" name="Google Shape;2354;p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04746" marR="0" lvl="0" indent="-2031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55" name="Google Shape;2355;p109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Дървовидни структури от данни - терминология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7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Възел, Ребро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Корен, Родител, Дете, Брат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Дълбочина, Височина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Под-дърво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Вътрешен възел, листо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Предшественик, Наследник</a:t>
            </a:r>
            <a:endParaRPr sz="2000"/>
          </a:p>
        </p:txBody>
      </p:sp>
      <p:sp>
        <p:nvSpPr>
          <p:cNvPr id="312" name="Google Shape;312;p31"/>
          <p:cNvSpPr txBox="1"/>
          <p:nvPr/>
        </p:nvSpPr>
        <p:spPr>
          <a:xfrm>
            <a:off x="7411625" y="1795025"/>
            <a:ext cx="1593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Дълбочина 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7412150" y="2728450"/>
            <a:ext cx="1593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Дълбочина 1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7412150" y="3691325"/>
            <a:ext cx="1593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Дълбочина 2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15" name="Google Shape;315;p31"/>
          <p:cNvGrpSpPr/>
          <p:nvPr/>
        </p:nvGrpSpPr>
        <p:grpSpPr>
          <a:xfrm>
            <a:off x="4698334" y="1890673"/>
            <a:ext cx="2713301" cy="2158797"/>
            <a:chOff x="2845389" y="3634852"/>
            <a:chExt cx="3185374" cy="2530829"/>
          </a:xfrm>
        </p:grpSpPr>
        <p:cxnSp>
          <p:nvCxnSpPr>
            <p:cNvPr id="316" name="Google Shape;316;p31"/>
            <p:cNvCxnSpPr/>
            <p:nvPr/>
          </p:nvCxnSpPr>
          <p:spPr>
            <a:xfrm flipH="1">
              <a:off x="3945074" y="4124325"/>
              <a:ext cx="503100" cy="4779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31"/>
            <p:cNvCxnSpPr/>
            <p:nvPr/>
          </p:nvCxnSpPr>
          <p:spPr>
            <a:xfrm flipH="1">
              <a:off x="3300313" y="5122567"/>
              <a:ext cx="261900" cy="3762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31"/>
            <p:cNvCxnSpPr/>
            <p:nvPr/>
          </p:nvCxnSpPr>
          <p:spPr>
            <a:xfrm>
              <a:off x="3952908" y="5142992"/>
              <a:ext cx="221400" cy="4101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31"/>
            <p:cNvCxnSpPr/>
            <p:nvPr/>
          </p:nvCxnSpPr>
          <p:spPr>
            <a:xfrm>
              <a:off x="4724401" y="4286251"/>
              <a:ext cx="18900" cy="2604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31"/>
            <p:cNvCxnSpPr/>
            <p:nvPr/>
          </p:nvCxnSpPr>
          <p:spPr>
            <a:xfrm>
              <a:off x="5029200" y="4114800"/>
              <a:ext cx="471600" cy="5064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1"/>
            <p:cNvCxnSpPr/>
            <p:nvPr/>
          </p:nvCxnSpPr>
          <p:spPr>
            <a:xfrm flipH="1">
              <a:off x="5400663" y="5168900"/>
              <a:ext cx="141300" cy="384300"/>
            </a:xfrm>
            <a:prstGeom prst="straightConnector1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2" name="Google Shape;322;p31"/>
            <p:cNvSpPr/>
            <p:nvPr/>
          </p:nvSpPr>
          <p:spPr>
            <a:xfrm>
              <a:off x="4399486" y="3634852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17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364163" y="4551363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15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4389438" y="4546688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14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451089" y="4551069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2845389" y="5484224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006044" y="5514681"/>
              <a:ext cx="6651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932499" y="5503159"/>
              <a:ext cx="666600" cy="651000"/>
            </a:xfrm>
            <a:prstGeom prst="ellipse">
              <a:avLst/>
            </a:prstGeom>
            <a:solidFill>
              <a:srgbClr val="EBC6A3">
                <a:alpha val="29800"/>
              </a:srgbClr>
            </a:solidFill>
            <a:ln w="38100" cap="flat" cmpd="sng">
              <a:solidFill>
                <a:srgbClr val="F0A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BEEC9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29" name="Google Shape;329;p31"/>
          <p:cNvSpPr/>
          <p:nvPr/>
        </p:nvSpPr>
        <p:spPr>
          <a:xfrm>
            <a:off x="7233050" y="4625250"/>
            <a:ext cx="1772100" cy="404700"/>
          </a:xfrm>
          <a:prstGeom prst="wedgeRoundRectCallout">
            <a:avLst>
              <a:gd name="adj1" fmla="val -60865"/>
              <a:gd name="adj2" fmla="val -17321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Височина = 3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4924230" y="1592574"/>
            <a:ext cx="874800" cy="404700"/>
          </a:xfrm>
          <a:prstGeom prst="wedgeRoundRectCallout">
            <a:avLst>
              <a:gd name="adj1" fmla="val 84355"/>
              <a:gd name="adj2" fmla="val 50380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Корен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31"/>
          <p:cNvSpPr/>
          <p:nvPr/>
        </p:nvSpPr>
        <p:spPr>
          <a:xfrm>
            <a:off x="5752572" y="4196649"/>
            <a:ext cx="874800" cy="404700"/>
          </a:xfrm>
          <a:prstGeom prst="wedgeRoundRectCallout">
            <a:avLst>
              <a:gd name="adj1" fmla="val 65821"/>
              <a:gd name="adj2" fmla="val -65529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Листо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2" name="Google Shape;332;p31"/>
          <p:cNvSpPr/>
          <p:nvPr/>
        </p:nvSpPr>
        <p:spPr>
          <a:xfrm>
            <a:off x="4522001" y="2470608"/>
            <a:ext cx="1884300" cy="1645500"/>
          </a:xfrm>
          <a:prstGeom prst="triangle">
            <a:avLst>
              <a:gd name="adj" fmla="val 50272"/>
            </a:avLst>
          </a:prstGeom>
          <a:noFill/>
          <a:ln w="22225" cap="flat" cmpd="sng">
            <a:solidFill>
              <a:srgbClr val="ECE9E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ftUni 16x9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4016</Words>
  <Application>Microsoft Office PowerPoint</Application>
  <PresentationFormat>On-screen Show (16:9)</PresentationFormat>
  <Paragraphs>1074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SoftUni 16x9</vt:lpstr>
      <vt:lpstr>Дървовидни структури от данни и алгоритми върху тях</vt:lpstr>
      <vt:lpstr>Съдържание</vt:lpstr>
      <vt:lpstr>Дървовидни структури от данни</vt:lpstr>
      <vt:lpstr>Дървовидни структури от данни</vt:lpstr>
      <vt:lpstr>Дървовидни структури от данни</vt:lpstr>
      <vt:lpstr>Дървовидни структури от данни</vt:lpstr>
      <vt:lpstr>Дървета - дефиниция</vt:lpstr>
      <vt:lpstr>Дърво - обща дефиниция</vt:lpstr>
      <vt:lpstr>Дървовидни структури от данни - терминология</vt:lpstr>
      <vt:lpstr>Двоични дървета</vt:lpstr>
      <vt:lpstr>Двоични дървета</vt:lpstr>
      <vt:lpstr>Рекурсивна дефиниция на дървета</vt:lpstr>
      <vt:lpstr>Структурата Tree&lt;T&gt; - Пример</vt:lpstr>
      <vt:lpstr>Задача: Реализирайте възел на дърво</vt:lpstr>
      <vt:lpstr>Задача: Отпечатайте елементите на дърво</vt:lpstr>
      <vt:lpstr>Решение: Отпечатайте елементите на дърво</vt:lpstr>
      <vt:lpstr>Обхождане на дървовидни структури</vt:lpstr>
      <vt:lpstr>Обхождане на дървовидни структури</vt:lpstr>
      <vt:lpstr>Обхождане в дълбочина (DFS)</vt:lpstr>
      <vt:lpstr>DFS в действие (стъпка 1)</vt:lpstr>
      <vt:lpstr>DFS в действие (стъпка 2)</vt:lpstr>
      <vt:lpstr>DFS в действие (стъпка 3)</vt:lpstr>
      <vt:lpstr>DFS в действие (стъпка 4)</vt:lpstr>
      <vt:lpstr>DFS в действие (стъпка 5)</vt:lpstr>
      <vt:lpstr>DFS в действие (стъпка 6)</vt:lpstr>
      <vt:lpstr>DFS в действие (стъпка 7)</vt:lpstr>
      <vt:lpstr>DFS в действие (стъпка 8)</vt:lpstr>
      <vt:lpstr>DFS в действие (стъпка 9)</vt:lpstr>
      <vt:lpstr>DFS в действие (стъпка 10)</vt:lpstr>
      <vt:lpstr>DFS в действие (стъпка 11)</vt:lpstr>
      <vt:lpstr>DFS в действие (стъпка 12)</vt:lpstr>
      <vt:lpstr>DFS в действие (стъпка 13)</vt:lpstr>
      <vt:lpstr>DFS в действие (стъпка 14)</vt:lpstr>
      <vt:lpstr>DFS в действие (стъпка 15)</vt:lpstr>
      <vt:lpstr>DFS в действие (стъпка 16)</vt:lpstr>
      <vt:lpstr>DFS в действие (стъпка 17)</vt:lpstr>
      <vt:lpstr>DFS в действие (стъпка 18)</vt:lpstr>
      <vt:lpstr>Задача: Извличане на елементи от дърво (DFS)</vt:lpstr>
      <vt:lpstr>Задача: Извличане на елементи от дърво (DFS)</vt:lpstr>
      <vt:lpstr>Обхождане в ширина (BFS)</vt:lpstr>
      <vt:lpstr>BFS в действие (стъпка 1)</vt:lpstr>
      <vt:lpstr>BFS в действие (стъпка 2)</vt:lpstr>
      <vt:lpstr>BFS в действие (стъпка 3)</vt:lpstr>
      <vt:lpstr>BFS в действие (стъпка 4)</vt:lpstr>
      <vt:lpstr>BFS в действие (стъпка 5)</vt:lpstr>
      <vt:lpstr>BFS в действие (стъпка 6)</vt:lpstr>
      <vt:lpstr>BFS в действие (стъпка 7)</vt:lpstr>
      <vt:lpstr>BFS в действие (стъпка 8)</vt:lpstr>
      <vt:lpstr>BFS в действие (стъпка 9)</vt:lpstr>
      <vt:lpstr>BFS в действие (стъпка 10)</vt:lpstr>
      <vt:lpstr>BFS в действие (стъпка 11)</vt:lpstr>
      <vt:lpstr>BFS в действие (стъпка 12)</vt:lpstr>
      <vt:lpstr>BFS в действие (стъпка 13)</vt:lpstr>
      <vt:lpstr>BFS в действие (стъпка 14)</vt:lpstr>
      <vt:lpstr>BFS в действие (стъпка 15)</vt:lpstr>
      <vt:lpstr>BFS в действие (стъпка 16)</vt:lpstr>
      <vt:lpstr>BFS в действие (стъпка 17)</vt:lpstr>
      <vt:lpstr>BFS в действие (стъпка 18)</vt:lpstr>
      <vt:lpstr>BFS в действие (стъпка 19)</vt:lpstr>
      <vt:lpstr>Двоични дървета за търсене</vt:lpstr>
      <vt:lpstr>Двоични дървета за търсене</vt:lpstr>
      <vt:lpstr>Двоично дърво за търсене - възел</vt:lpstr>
      <vt:lpstr>Двоично дърво за търсене - търсене</vt:lpstr>
      <vt:lpstr>Своично дърво за търсене - търсене</vt:lpstr>
      <vt:lpstr>Двоично дърво за търсене - добавяне</vt:lpstr>
      <vt:lpstr>Двоично дърво за търсене - добавяне</vt:lpstr>
      <vt:lpstr>Двоично дърво за търсене - премахване</vt:lpstr>
      <vt:lpstr>Двоично дърво за търсене - премахване</vt:lpstr>
      <vt:lpstr>Двоично дърво за търсене - премахване</vt:lpstr>
      <vt:lpstr>Двоично дърво за търсене - премахване</vt:lpstr>
      <vt:lpstr>Балансирани дървета</vt:lpstr>
      <vt:lpstr>Двоични дървета за търсене – сложност</vt:lpstr>
      <vt:lpstr>Двоично дърво за търсене - най-добър случай</vt:lpstr>
      <vt:lpstr>Двоично дърво за търсене - стандартен случай</vt:lpstr>
      <vt:lpstr>Двоично дърво за търсене - най-лош случай</vt:lpstr>
      <vt:lpstr>Балансирани двоични дървета за търсене</vt:lpstr>
      <vt:lpstr>Балансирани двоични дървета за търсене</vt:lpstr>
      <vt:lpstr>Б-Дървета (B-Trees)</vt:lpstr>
      <vt:lpstr>Какво са B-Trees?</vt:lpstr>
      <vt:lpstr>B-Tree – пример</vt:lpstr>
      <vt:lpstr>B-Trees и други балансирани дървета за търсене</vt:lpstr>
      <vt:lpstr>Червено-черни дървета</vt:lpstr>
      <vt:lpstr>Свойства на червено-черни дървета</vt:lpstr>
      <vt:lpstr>Червено-черно дърво</vt:lpstr>
      <vt:lpstr>Обобщение</vt:lpstr>
      <vt:lpstr>Дървовидни структури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Дървовидни структури от данни и алгоритми върху тях</dc:title>
  <cp:lastModifiedBy>Никола Вълчанов</cp:lastModifiedBy>
  <cp:revision>10</cp:revision>
  <dcterms:modified xsi:type="dcterms:W3CDTF">2019-08-26T10:00:42Z</dcterms:modified>
</cp:coreProperties>
</file>