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1a4fb445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1a4fb445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1a4fb445c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1a4fb445c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1a4fb445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1a4fb445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1a4fb445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1a4fb445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1a4fb445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1a4fb445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1a4fb445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1a4fb445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d5f6f1fc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d5f6f1fc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fdf92e1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fdf92e1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5f6f1f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d5f6f1f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ed18ef66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ed18ef66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1ed18ef6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1ed18ef6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1a4fb445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1a4fb445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1a4fb445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1a4fb445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1a4fb445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1a4fb445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1a4fb445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1a4fb445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e8d3888a4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e8d3888a4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hyperlink" Target="http://softuni.bg/" TargetMode="External"/><Relationship Id="rId4" Type="http://schemas.openxmlformats.org/officeDocument/2006/relationships/hyperlink" Target="http://softuni.org/" TargetMode="External"/><Relationship Id="rId11" Type="http://schemas.openxmlformats.org/officeDocument/2006/relationships/hyperlink" Target="http://www.introprogramming.info/" TargetMode="External"/><Relationship Id="rId10" Type="http://schemas.openxmlformats.org/officeDocument/2006/relationships/hyperlink" Target="http://www.youtube.com/SoftwareUniversity" TargetMode="External"/><Relationship Id="rId12" Type="http://schemas.openxmlformats.org/officeDocument/2006/relationships/image" Target="../media/image7.png"/><Relationship Id="rId9" Type="http://schemas.openxmlformats.org/officeDocument/2006/relationships/hyperlink" Target="https://twitter.com/softunibg" TargetMode="External"/><Relationship Id="rId5" Type="http://schemas.openxmlformats.org/officeDocument/2006/relationships/hyperlink" Target="http://www.nakov.com/" TargetMode="External"/><Relationship Id="rId6" Type="http://schemas.openxmlformats.org/officeDocument/2006/relationships/hyperlink" Target="http://forum.softuni.bg/" TargetMode="External"/><Relationship Id="rId7" Type="http://schemas.openxmlformats.org/officeDocument/2006/relationships/hyperlink" Target="http://judge.softuni.bg/" TargetMode="External"/><Relationship Id="rId8" Type="http://schemas.openxmlformats.org/officeDocument/2006/relationships/hyperlink" Target="https://www.facebook.com/SoftwareUniversity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hyperlink" Target="http://softuni.bg/" TargetMode="External"/><Relationship Id="rId4" Type="http://schemas.openxmlformats.org/officeDocument/2006/relationships/hyperlink" Target="http://softuni.org/" TargetMode="External"/><Relationship Id="rId11" Type="http://schemas.openxmlformats.org/officeDocument/2006/relationships/hyperlink" Target="http://www.introprogramming.info/" TargetMode="External"/><Relationship Id="rId10" Type="http://schemas.openxmlformats.org/officeDocument/2006/relationships/hyperlink" Target="http://www.youtube.com/SoftwareUniversity" TargetMode="External"/><Relationship Id="rId12" Type="http://schemas.openxmlformats.org/officeDocument/2006/relationships/image" Target="../media/image2.png"/><Relationship Id="rId9" Type="http://schemas.openxmlformats.org/officeDocument/2006/relationships/hyperlink" Target="https://twitter.com/softunibg" TargetMode="External"/><Relationship Id="rId5" Type="http://schemas.openxmlformats.org/officeDocument/2006/relationships/hyperlink" Target="http://www.nakov.com/" TargetMode="External"/><Relationship Id="rId6" Type="http://schemas.openxmlformats.org/officeDocument/2006/relationships/hyperlink" Target="http://forum.softuni.bg/" TargetMode="External"/><Relationship Id="rId7" Type="http://schemas.openxmlformats.org/officeDocument/2006/relationships/hyperlink" Target="http://judge.softuni.bg/" TargetMode="External"/><Relationship Id="rId8" Type="http://schemas.openxmlformats.org/officeDocument/2006/relationships/hyperlink" Target="https://www.facebook.com/SoftwareUniversity" TargetMode="Externa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None/>
              <a:defRPr sz="4100">
                <a:solidFill>
                  <a:srgbClr val="F6D1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rgbClr val="EE792A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5" name="Google Shape;15;p2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lvl="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None/>
              <a:defRPr i="0" sz="2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i="0" sz="21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4" type="body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rgbClr val="F4B36C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5" type="body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F9D9A9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6" type="body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27A44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7" type="body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rgbClr val="F27A44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Font typeface="Calibri"/>
              <a:buNone/>
              <a:defRPr b="1" sz="41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27000" lIns="81025" spcFirstLastPara="1" rIns="81025" wrap="square" tIns="27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indent="-349250" lvl="1" marL="91440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indent="-342900" lvl="2" marL="13716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36550" lvl="3" marL="182880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6" name="Google Shape;86;p16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7" name="Google Shape;87;p16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8" name="Google Shape;88;p16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9" name="Google Shape;89;p16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0" name="Google Shape;90;p16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1" name="Google Shape;91;p16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2" name="Google Shape;92;p16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3" name="Google Shape;93;p16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4" name="Google Shape;94;p16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b="1" lang="en" sz="5000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b="1" sz="5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i="0" sz="3000" u="none" cap="none" strike="noStrike">
                <a:solidFill>
                  <a:srgbClr val="F3BE60"/>
                </a:solidFill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indent="-3492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indent="-3429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indent="-3365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indent="-3302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indent="-3048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>
                <a:solidFill>
                  <a:srgbClr val="F3BE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None/>
              <a:defRPr sz="41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27000" lIns="81025" spcFirstLastPara="1" rIns="81025" wrap="square" tIns="27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indent="-349250" lvl="1" marL="91440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indent="-342900" lvl="2" marL="13716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36550" lvl="3" marL="182880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0" name="Google Shape;40;p8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1" name="Google Shape;41;p8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2" name="Google Shape;42;p8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3" name="Google Shape;43;p8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4" name="Google Shape;44;p8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5" name="Google Shape;45;p8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6" name="Google Shape;46;p8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7" name="Google Shape;47;p8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8" name="Google Shape;48;p8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b="1" lang="en" sz="5000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b="1" sz="5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i="0" sz="3000" u="none" cap="none" strike="noStrike">
                <a:solidFill>
                  <a:srgbClr val="F3BE60"/>
                </a:solidFill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Font typeface="Calibri"/>
              <a:buNone/>
              <a:defRPr sz="4100">
                <a:solidFill>
                  <a:srgbClr val="F6D18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rgbClr val="EE7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1" name="Google Shape;61;p10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lvl="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4" type="body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rgbClr val="F4B3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5" type="body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F9D9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6" type="body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7" type="body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indent="-3492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indent="-34290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indent="-3365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indent="-33020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indent="-3048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>
                <a:solidFill>
                  <a:srgbClr val="F3BE6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mbria"/>
              <a:buNone/>
              <a:defRPr b="1" i="0" sz="3000" u="none" cap="none" strike="noStrike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i="0" sz="2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9250" lvl="1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429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36550" lvl="3" marL="18288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i="0" sz="21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30200" lvl="4" marL="22860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F3BE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6550" lvl="3" marL="18288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ctrTitle"/>
          </p:nvPr>
        </p:nvSpPr>
        <p:spPr>
          <a:xfrm>
            <a:off x="570456" y="235725"/>
            <a:ext cx="8243400" cy="15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7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ИТ Кариера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7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У</a:t>
            </a: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чителски екип</a:t>
            </a:r>
            <a:b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Обучение за ИТ кариера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https://it-kariera.mon.bg/e-learning/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25" y="2656325"/>
            <a:ext cx="2008025" cy="22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 title="CC-BY-NC-SA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8383" y="2382147"/>
            <a:ext cx="2175600" cy="761100"/>
          </a:xfrm>
          <a:prstGeom prst="roundRect">
            <a:avLst>
              <a:gd fmla="val 3940" name="adj"/>
            </a:avLst>
          </a:prstGeom>
          <a:solidFill>
            <a:srgbClr val="231F20">
              <a:alpha val="49800"/>
            </a:srgbClr>
          </a:solidFill>
          <a:ln cap="flat" cmpd="sng" w="9525">
            <a:solidFill>
              <a:srgbClr val="C87D0E">
                <a:alpha val="4980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Решение: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525300" y="1232700"/>
            <a:ext cx="8093400" cy="27441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sumNumbers = sumNumbersLoop 0 1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sumNumbersLoop sum index =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index &gt; 10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sum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(sum + index) + (sumNumbersLoop sum (index + 1))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Опашковата рекурсия е рекурсия, при която последното извършвано действие е рекурсивно извикване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Оптимизация наречена премахване на опашното извикване (tail call elimination)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Вместо с последващо връщане рекурсивното обръщение се реализира със преход без връщане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При тази рекурсия заделената в стека памет се преизползва вместо да се заделя нова 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Намалява разхода на памет и обикновено подобрява бързината на алгоритъма, но по-трудно се откриват грешки</a:t>
            </a:r>
            <a:endParaRPr sz="1800"/>
          </a:p>
        </p:txBody>
      </p:sp>
      <p:sp>
        <p:nvSpPr>
          <p:cNvPr id="177" name="Google Shape;17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Опашкова рекурсия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Опашкова рекурсия</a:t>
            </a:r>
            <a:endParaRPr/>
          </a:p>
        </p:txBody>
      </p:sp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311700" y="1000075"/>
            <a:ext cx="8520600" cy="78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Обратно към примера с функцията repeatString - тя може да се преобразува като се използва опашкова рекурсия по следния начин: </a:t>
            </a:r>
            <a:endParaRPr sz="1800"/>
          </a:p>
        </p:txBody>
      </p:sp>
      <p:sp>
        <p:nvSpPr>
          <p:cNvPr id="184" name="Google Shape;184;p28"/>
          <p:cNvSpPr/>
          <p:nvPr/>
        </p:nvSpPr>
        <p:spPr>
          <a:xfrm>
            <a:off x="525300" y="1781575"/>
            <a:ext cx="8093400" cy="20250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repeatStringLoop string result n =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n == 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result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repeatStringLoop string (result ++ string) (n - 1)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5" name="Google Shape;185;p28"/>
          <p:cNvSpPr/>
          <p:nvPr/>
        </p:nvSpPr>
        <p:spPr>
          <a:xfrm>
            <a:off x="525300" y="3981350"/>
            <a:ext cx="8093400" cy="10098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repeatString string n = repeatStringLoop string string n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Опашкова рекурсия</a:t>
            </a:r>
            <a:endParaRPr/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311700" y="1000075"/>
            <a:ext cx="8520600" cy="78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Обратно към примера с функцията repeatString - тя може да се преобразува като се използва опашкова рекурсия по следния начин: </a:t>
            </a:r>
            <a:endParaRPr sz="1800"/>
          </a:p>
        </p:txBody>
      </p:sp>
      <p:sp>
        <p:nvSpPr>
          <p:cNvPr id="192" name="Google Shape;192;p29"/>
          <p:cNvSpPr/>
          <p:nvPr/>
        </p:nvSpPr>
        <p:spPr>
          <a:xfrm>
            <a:off x="525300" y="1781575"/>
            <a:ext cx="8093400" cy="20250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repeatStringLoop string result n =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n == 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result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repeatStringLoop string (result ++ string) (n - 1)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3" name="Google Shape;193;p29"/>
          <p:cNvSpPr/>
          <p:nvPr/>
        </p:nvSpPr>
        <p:spPr>
          <a:xfrm>
            <a:off x="525300" y="3981350"/>
            <a:ext cx="8093400" cy="10098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repeatString string n = repeatStringLoop string string n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4" name="Google Shape;194;p29"/>
          <p:cNvSpPr/>
          <p:nvPr/>
        </p:nvSpPr>
        <p:spPr>
          <a:xfrm>
            <a:off x="4378750" y="2700150"/>
            <a:ext cx="3288900" cy="1364700"/>
          </a:xfrm>
          <a:prstGeom prst="wedgeRoundRectCallout">
            <a:avLst>
              <a:gd fmla="val -93899" name="adj1"/>
              <a:gd fmla="val 49467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отново се изпозлва помощна функция, на която се подават 2 параметъра - стринга и колко повторения трябва да се направят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Опашкова рекурсия</a:t>
            </a:r>
            <a:endParaRPr/>
          </a:p>
        </p:txBody>
      </p:sp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311700" y="1000075"/>
            <a:ext cx="8520600" cy="78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Обратно към примера с функцията repeatString - тя може да се преобразува като се използва опашкова рекурсия по следния начин: </a:t>
            </a:r>
            <a:endParaRPr sz="1800"/>
          </a:p>
        </p:txBody>
      </p:sp>
      <p:sp>
        <p:nvSpPr>
          <p:cNvPr id="201" name="Google Shape;201;p30"/>
          <p:cNvSpPr/>
          <p:nvPr/>
        </p:nvSpPr>
        <p:spPr>
          <a:xfrm>
            <a:off x="525300" y="1781575"/>
            <a:ext cx="8093400" cy="20250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repeatStringLoop string result n =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n == 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result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repeatStringLoop string (result ++ string) (n - 1)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2" name="Google Shape;202;p30"/>
          <p:cNvSpPr/>
          <p:nvPr/>
        </p:nvSpPr>
        <p:spPr>
          <a:xfrm>
            <a:off x="525300" y="3981350"/>
            <a:ext cx="8093400" cy="10098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repeatString string n = repeatStringLoop string string n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3" name="Google Shape;203;p30"/>
          <p:cNvSpPr/>
          <p:nvPr/>
        </p:nvSpPr>
        <p:spPr>
          <a:xfrm>
            <a:off x="4378750" y="2223225"/>
            <a:ext cx="3787800" cy="1841700"/>
          </a:xfrm>
          <a:prstGeom prst="wedgeRoundRectCallout">
            <a:avLst>
              <a:gd fmla="val -93899" name="adj1"/>
              <a:gd fmla="val 49467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функцията от своя страна извиква рекурсивния цикъл като задава стойности за низа, който ще се повтаря, текущия низ (в началото със същата стойност) и броя повторения, които се изискват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Опашкова рекурсия</a:t>
            </a:r>
            <a:endParaRPr/>
          </a:p>
        </p:txBody>
      </p:sp>
      <p:sp>
        <p:nvSpPr>
          <p:cNvPr id="209" name="Google Shape;209;p31"/>
          <p:cNvSpPr txBox="1"/>
          <p:nvPr>
            <p:ph idx="1" type="body"/>
          </p:nvPr>
        </p:nvSpPr>
        <p:spPr>
          <a:xfrm>
            <a:off x="311700" y="1000075"/>
            <a:ext cx="8520600" cy="78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Обратно към примера с функцията repeatString - тя може да се преобразува като се използва опашкова рекурсия по следния начин: </a:t>
            </a:r>
            <a:endParaRPr sz="1800"/>
          </a:p>
        </p:txBody>
      </p:sp>
      <p:sp>
        <p:nvSpPr>
          <p:cNvPr id="210" name="Google Shape;210;p31"/>
          <p:cNvSpPr/>
          <p:nvPr/>
        </p:nvSpPr>
        <p:spPr>
          <a:xfrm>
            <a:off x="525300" y="1781575"/>
            <a:ext cx="8093400" cy="20250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repeatStringLoop string result n =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n == 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result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repeatStringLoop string (result ++ string) (n - 1)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1" name="Google Shape;211;p31"/>
          <p:cNvSpPr/>
          <p:nvPr/>
        </p:nvSpPr>
        <p:spPr>
          <a:xfrm>
            <a:off x="525300" y="3981350"/>
            <a:ext cx="8093400" cy="10098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repeatString string n = repeatStringLoop string string n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2" name="Google Shape;212;p31"/>
          <p:cNvSpPr/>
          <p:nvPr/>
        </p:nvSpPr>
        <p:spPr>
          <a:xfrm>
            <a:off x="4892375" y="506275"/>
            <a:ext cx="3787800" cy="1841700"/>
          </a:xfrm>
          <a:prstGeom prst="wedgeRoundRectCallout">
            <a:avLst>
              <a:gd fmla="val 1764" name="adj1"/>
              <a:gd fmla="val 85456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забележете как вместо функцията да долепя низа със резултата от рекурсивното извикване на функция за (n - 1) директно извиква функцията като ѝ подава низа (досега), залепен с началният низ, който трябва да се повтаря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Рекурсия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Лиценз</a:t>
            </a:r>
            <a:endParaRPr/>
          </a:p>
        </p:txBody>
      </p:sp>
      <p:sp>
        <p:nvSpPr>
          <p:cNvPr id="223" name="Google Shape;223;p33"/>
          <p:cNvSpPr txBox="1"/>
          <p:nvPr>
            <p:ph idx="1" type="body"/>
          </p:nvPr>
        </p:nvSpPr>
        <p:spPr>
          <a:xfrm>
            <a:off x="311700" y="1152475"/>
            <a:ext cx="8520600" cy="3492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241246" lvl="0" marL="304746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mbria"/>
              <a:buChar char="▪"/>
            </a:pPr>
            <a:r>
              <a:rPr lang="en" sz="2400"/>
              <a:t>Настоящият курс (слайдове, примери, видео, задачи и др.) се разпространяват под свободен лиценз "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Creative Commons Attribution-NonCommercial-ShareAlike 4.0 International</a:t>
            </a:r>
            <a:r>
              <a:rPr lang="en" sz="2400"/>
              <a:t>"</a:t>
            </a:r>
            <a:endParaRPr sz="2400"/>
          </a:p>
        </p:txBody>
      </p:sp>
      <p:pic>
        <p:nvPicPr>
          <p:cNvPr id="224" name="Google Shape;224;p33" title="CC-BY-NC-SA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1683" y="4286172"/>
            <a:ext cx="2175600" cy="761100"/>
          </a:xfrm>
          <a:prstGeom prst="roundRect">
            <a:avLst>
              <a:gd fmla="val 3940" name="adj"/>
            </a:avLst>
          </a:prstGeom>
          <a:solidFill>
            <a:srgbClr val="231F20">
              <a:alpha val="49800"/>
            </a:srgbClr>
          </a:solidFill>
          <a:ln cap="flat" cmpd="sng" w="9525">
            <a:solidFill>
              <a:srgbClr val="C87D0E">
                <a:alpha val="4980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Съдържание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Рекурсивна реализация на цикли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Опашкова рекурсия</a:t>
            </a:r>
            <a:endParaRPr sz="1800"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279" y="1862150"/>
            <a:ext cx="2059725" cy="26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Рекурсивна реализация на цилки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11700" y="1152475"/>
            <a:ext cx="8520600" cy="3520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 Haskell няма цикли</a:t>
            </a:r>
            <a:endParaRPr sz="1800"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Циклите се реализират чрез рекурсия</a:t>
            </a:r>
            <a:endParaRPr sz="1800"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В Haskell всички функции са чисти (не могат да променят състояние)</a:t>
            </a:r>
            <a:endParaRPr sz="1800"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Итерациите се реализират с рекурсивни извиквания</a:t>
            </a:r>
            <a:endParaRPr sz="1800"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Итераторите се реализират като параметри и се променят при всяко рекурсивно извикване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Рекурсивна реализация на цилки</a:t>
            </a:r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525300" y="1210675"/>
            <a:ext cx="8093400" cy="27735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int repeatString(String str, int n) {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String result = "";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for(int i = 0; i &lt; n; ++i)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result += str;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return result;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4782175" y="3037950"/>
            <a:ext cx="4123500" cy="1148400"/>
          </a:xfrm>
          <a:prstGeom prst="wedgeRoundRectCallout">
            <a:avLst>
              <a:gd fmla="val -70242" name="adj1"/>
              <a:gd fmla="val -46471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Java реализация </a:t>
            </a: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на функция, която използва цикъл, който долепя даден символен низ до себе си n на брой пъти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Рекурсивна реализация на цилки</a:t>
            </a:r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525300" y="1210675"/>
            <a:ext cx="8093400" cy="17610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repeatString str n =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n == 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""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str ++ (repeatString str (n-1))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4782175" y="3037950"/>
            <a:ext cx="4123500" cy="1148400"/>
          </a:xfrm>
          <a:prstGeom prst="wedgeRoundRectCallout">
            <a:avLst>
              <a:gd fmla="val -70242" name="adj1"/>
              <a:gd fmla="val -46471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реализация</a:t>
            </a: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на същата функция в Haskell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Рекурсивна реализация на цилки</a:t>
            </a: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525300" y="2050075"/>
            <a:ext cx="8093400" cy="16995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pow2loop n x i =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i &lt; n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pow2loop n (x*2) (i+1)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x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525300" y="1152500"/>
            <a:ext cx="8093400" cy="78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За функциите, които зависят от външно състояние се използва помощна функция</a:t>
            </a:r>
            <a:endParaRPr sz="1800"/>
          </a:p>
        </p:txBody>
      </p:sp>
      <p:sp>
        <p:nvSpPr>
          <p:cNvPr id="140" name="Google Shape;140;p22"/>
          <p:cNvSpPr/>
          <p:nvPr/>
        </p:nvSpPr>
        <p:spPr>
          <a:xfrm>
            <a:off x="525300" y="3979675"/>
            <a:ext cx="8093400" cy="6633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pow2 n = pow2loop n 1 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Рекурсивна реализация на цилки</a:t>
            </a:r>
            <a:endParaRPr/>
          </a:p>
        </p:txBody>
      </p:sp>
      <p:sp>
        <p:nvSpPr>
          <p:cNvPr id="146" name="Google Shape;146;p23"/>
          <p:cNvSpPr/>
          <p:nvPr/>
        </p:nvSpPr>
        <p:spPr>
          <a:xfrm>
            <a:off x="525300" y="2050075"/>
            <a:ext cx="8093400" cy="16995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pow2loop n x i =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i &lt; n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pow2loop n (x*2) (i+1)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x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525300" y="1152500"/>
            <a:ext cx="8093400" cy="78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За функциите, които зависят от външно състояние се използва помощна функция</a:t>
            </a:r>
            <a:endParaRPr sz="1800"/>
          </a:p>
        </p:txBody>
      </p:sp>
      <p:sp>
        <p:nvSpPr>
          <p:cNvPr id="148" name="Google Shape;148;p23"/>
          <p:cNvSpPr/>
          <p:nvPr/>
        </p:nvSpPr>
        <p:spPr>
          <a:xfrm>
            <a:off x="525300" y="3979675"/>
            <a:ext cx="8093400" cy="6633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pow2 n = pow2loop n 1 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4672125" y="1690700"/>
            <a:ext cx="3122700" cy="718500"/>
          </a:xfrm>
          <a:prstGeom prst="wedgeRoundRectCallout">
            <a:avLst>
              <a:gd fmla="val -91657" name="adj1"/>
              <a:gd fmla="val 28786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параметър</a:t>
            </a: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ът</a:t>
            </a: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i е итератора, който би се използвал при for-цикъл в процедурен език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Рекурсивна реализация на цилки</a:t>
            </a:r>
            <a:endParaRPr/>
          </a:p>
        </p:txBody>
      </p:sp>
      <p:sp>
        <p:nvSpPr>
          <p:cNvPr id="155" name="Google Shape;155;p24"/>
          <p:cNvSpPr/>
          <p:nvPr/>
        </p:nvSpPr>
        <p:spPr>
          <a:xfrm>
            <a:off x="525300" y="2050075"/>
            <a:ext cx="8093400" cy="16995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pow2loop n x i =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i &lt; n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pow2loop n (x*2) (i+1)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x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525300" y="1152500"/>
            <a:ext cx="8093400" cy="78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За функциите, които зависят от външно състояние се използва помощна функция</a:t>
            </a:r>
            <a:endParaRPr sz="1800"/>
          </a:p>
        </p:txBody>
      </p:sp>
      <p:sp>
        <p:nvSpPr>
          <p:cNvPr id="157" name="Google Shape;157;p24"/>
          <p:cNvSpPr/>
          <p:nvPr/>
        </p:nvSpPr>
        <p:spPr>
          <a:xfrm>
            <a:off x="525300" y="3979675"/>
            <a:ext cx="8093400" cy="6633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pow2 n = pow2loop n 1 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5106825" y="3338500"/>
            <a:ext cx="3892800" cy="1643700"/>
          </a:xfrm>
          <a:prstGeom prst="wedgeRoundRectCallout">
            <a:avLst>
              <a:gd fmla="val -60932" name="adj1"/>
              <a:gd fmla="val 8399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pow2 приема само един аргумент - на коя степен да се повдигне 2;</a:t>
            </a:r>
            <a:b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За начален индекс на цикъла се задава 0, а за начална стойност на произведението се задава 1</a:t>
            </a:r>
            <a:endParaRPr/>
          </a:p>
        </p:txBody>
      </p:sp>
      <p:sp>
        <p:nvSpPr>
          <p:cNvPr id="159" name="Google Shape;159;p24"/>
          <p:cNvSpPr/>
          <p:nvPr/>
        </p:nvSpPr>
        <p:spPr>
          <a:xfrm>
            <a:off x="4672125" y="1690700"/>
            <a:ext cx="3122700" cy="718500"/>
          </a:xfrm>
          <a:prstGeom prst="wedgeRoundRectCallout">
            <a:avLst>
              <a:gd fmla="val -91657" name="adj1"/>
              <a:gd fmla="val 28786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параметърът i е итератора, който би се използвал при for-цикъл в процедурен език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Дефинирайте функция, която намира сбора на първите 10 естествени числа</a:t>
            </a:r>
            <a:endParaRPr sz="1800"/>
          </a:p>
        </p:txBody>
      </p:sp>
      <p:sp>
        <p:nvSpPr>
          <p:cNvPr id="165" name="Google Shape;16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Задача: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