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1c82c8ae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1c82c8ae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1c82c8ae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1c82c8ae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1c82c8ae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1c82c8ae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1c82c8ae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1c82c8ae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15eeb6e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15eeb6e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15eeb6e5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15eeb6e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1c82c8aec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1c82c8aec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1c82c8ae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1c82c8ae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61c82c8ae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61c82c8ae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20ca1be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20ca1be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d5f6f1f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d5f6f1f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20ca1bee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20ca1bee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20ca1bee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20ca1bee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62db66e1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62db66e1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2db66e17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2db66e17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d5f6f1f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d5f6f1f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d5f6f1fc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d5f6f1fc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fdf92e1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fdf92e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1c58508d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1c58508d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1c58508d4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1c58508d4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c58508d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c58508d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1c58508d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1c58508d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c58508d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1c58508d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e8d3888a4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e8d3888a4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1c58508d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1c58508d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10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hyperlink" Target="http://softuni.bg/" TargetMode="External"/><Relationship Id="rId4" Type="http://schemas.openxmlformats.org/officeDocument/2006/relationships/hyperlink" Target="http://softuni.org/" TargetMode="External"/><Relationship Id="rId11" Type="http://schemas.openxmlformats.org/officeDocument/2006/relationships/hyperlink" Target="http://www.introprogramming.info/" TargetMode="External"/><Relationship Id="rId10" Type="http://schemas.openxmlformats.org/officeDocument/2006/relationships/hyperlink" Target="http://www.youtube.com/SoftwareUniversity" TargetMode="External"/><Relationship Id="rId12" Type="http://schemas.openxmlformats.org/officeDocument/2006/relationships/image" Target="../media/image8.png"/><Relationship Id="rId9" Type="http://schemas.openxmlformats.org/officeDocument/2006/relationships/hyperlink" Target="https://twitter.com/softunibg" TargetMode="External"/><Relationship Id="rId5" Type="http://schemas.openxmlformats.org/officeDocument/2006/relationships/hyperlink" Target="http://www.nakov.com/" TargetMode="External"/><Relationship Id="rId6" Type="http://schemas.openxmlformats.org/officeDocument/2006/relationships/hyperlink" Target="http://forum.softuni.bg/" TargetMode="External"/><Relationship Id="rId7" Type="http://schemas.openxmlformats.org/officeDocument/2006/relationships/hyperlink" Target="http://judge.softuni.bg/" TargetMode="External"/><Relationship Id="rId8" Type="http://schemas.openxmlformats.org/officeDocument/2006/relationships/hyperlink" Target="https://www.facebook.com/SoftwareUniversity" TargetMode="Externa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None/>
              <a:defRPr sz="4100">
                <a:solidFill>
                  <a:srgbClr val="F6D18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5" name="Google Shape;15;p2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None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</a:defRPr>
            </a:lvl1pPr>
            <a:lvl2pPr indent="-2984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Font typeface="Calibri"/>
              <a:buNone/>
              <a:defRPr b="1" sz="41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6" name="Google Shape;86;p16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7" name="Google Shape;87;p16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8" name="Google Shape;88;p16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89" name="Google Shape;89;p16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0" name="Google Shape;90;p16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1" name="Google Shape;91;p16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2" name="Google Shape;92;p16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3" name="Google Shape;93;p16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94" name="Google Shape;94;p16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>
                <a:solidFill>
                  <a:srgbClr val="F3BE6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684788" y="3714750"/>
            <a:ext cx="777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4100"/>
              <a:buNone/>
              <a:defRPr sz="41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84788" y="4316226"/>
            <a:ext cx="77745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27000" spcFirstLastPara="1" rIns="27000" wrap="square" tIns="27000">
            <a:noAutofit/>
          </a:bodyPr>
          <a:lstStyle>
            <a:lvl1pPr indent="-228600" lvl="0" marL="45720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27000" lIns="81025" spcFirstLastPara="1" rIns="81025" wrap="square" tIns="270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>
              <a:spcBef>
                <a:spcPts val="500"/>
              </a:spcBef>
              <a:spcAft>
                <a:spcPts val="0"/>
              </a:spcAft>
              <a:buSzPts val="2600"/>
              <a:buChar char="▪"/>
              <a:defRPr/>
            </a:lvl1pPr>
            <a:lvl2pPr indent="-349250" lvl="1" marL="914400" rtl="0">
              <a:spcBef>
                <a:spcPts val="500"/>
              </a:spcBef>
              <a:spcAft>
                <a:spcPts val="0"/>
              </a:spcAft>
              <a:buSzPts val="1900"/>
              <a:buChar char="▪"/>
              <a:defRPr/>
            </a:lvl2pPr>
            <a:lvl3pPr indent="-342900" lvl="2" marL="1371600" rtl="0"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36550" lvl="3" marL="1828800" rtl="0">
              <a:spcBef>
                <a:spcPts val="500"/>
              </a:spcBef>
              <a:spcAft>
                <a:spcPts val="0"/>
              </a:spcAft>
              <a:buSzPts val="1700"/>
              <a:buChar char="▪"/>
              <a:defRPr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▪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estions Slide">
  <p:cSld name="Ques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>
            <a:hlinkClick r:id="rId3"/>
          </p:cNvPr>
          <p:cNvSpPr txBox="1"/>
          <p:nvPr/>
        </p:nvSpPr>
        <p:spPr>
          <a:xfrm rot="322337">
            <a:off x="7551780" y="1690138"/>
            <a:ext cx="227499" cy="3001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0" name="Google Shape;40;p8">
            <a:hlinkClick r:id="rId4"/>
          </p:cNvPr>
          <p:cNvSpPr txBox="1"/>
          <p:nvPr/>
        </p:nvSpPr>
        <p:spPr>
          <a:xfrm rot="-969807">
            <a:off x="5677631" y="3255915"/>
            <a:ext cx="227388" cy="3001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1" name="Google Shape;41;p8">
            <a:hlinkClick r:id="rId5"/>
          </p:cNvPr>
          <p:cNvSpPr txBox="1"/>
          <p:nvPr/>
        </p:nvSpPr>
        <p:spPr>
          <a:xfrm>
            <a:off x="8627368" y="3509728"/>
            <a:ext cx="1914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2" name="Google Shape;42;p8">
            <a:hlinkClick r:id="rId6"/>
          </p:cNvPr>
          <p:cNvSpPr txBox="1"/>
          <p:nvPr/>
        </p:nvSpPr>
        <p:spPr>
          <a:xfrm rot="-624257">
            <a:off x="4572027" y="4581940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3" name="Google Shape;43;p8">
            <a:hlinkClick r:id="rId7"/>
          </p:cNvPr>
          <p:cNvSpPr txBox="1"/>
          <p:nvPr/>
        </p:nvSpPr>
        <p:spPr>
          <a:xfrm rot="567739">
            <a:off x="6868821" y="3024508"/>
            <a:ext cx="218979" cy="2767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4" name="Google Shape;44;p8">
            <a:hlinkClick r:id="rId8"/>
          </p:cNvPr>
          <p:cNvSpPr txBox="1"/>
          <p:nvPr/>
        </p:nvSpPr>
        <p:spPr>
          <a:xfrm rot="222700">
            <a:off x="5286844" y="1920198"/>
            <a:ext cx="245615" cy="346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5" name="Google Shape;45;p8">
            <a:hlinkClick r:id="rId9"/>
          </p:cNvPr>
          <p:cNvSpPr txBox="1"/>
          <p:nvPr/>
        </p:nvSpPr>
        <p:spPr>
          <a:xfrm rot="-624257">
            <a:off x="8818251" y="1740725"/>
            <a:ext cx="201005" cy="23095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6" name="Google Shape;46;p8">
            <a:hlinkClick r:id="rId10"/>
          </p:cNvPr>
          <p:cNvSpPr txBox="1"/>
          <p:nvPr/>
        </p:nvSpPr>
        <p:spPr>
          <a:xfrm rot="557986">
            <a:off x="8833233" y="2585808"/>
            <a:ext cx="191213" cy="20768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7" name="Google Shape;47;p8">
            <a:hlinkClick r:id="rId11"/>
          </p:cNvPr>
          <p:cNvSpPr txBox="1"/>
          <p:nvPr/>
        </p:nvSpPr>
        <p:spPr>
          <a:xfrm rot="571955">
            <a:off x="8354654" y="4219442"/>
            <a:ext cx="201077" cy="2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03A14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  <p:sp>
        <p:nvSpPr>
          <p:cNvPr id="48" name="Google Shape;48;p8"/>
          <p:cNvSpPr/>
          <p:nvPr/>
        </p:nvSpPr>
        <p:spPr>
          <a:xfrm rot="-650216">
            <a:off x="2039468" y="2479503"/>
            <a:ext cx="3406653" cy="711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9D4C6"/>
              </a:buClr>
              <a:buSzPts val="3500"/>
              <a:buFont typeface="Noto Sans Symbols"/>
              <a:buNone/>
            </a:pPr>
            <a:r>
              <a:rPr b="1" lang="en" sz="5000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rPr>
              <a:t>Въпроси?</a:t>
            </a:r>
            <a:endParaRPr b="1" sz="5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632287">
            <a:off x="378251" y="1513505"/>
            <a:ext cx="2136959" cy="247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None/>
              <a:defRPr i="0" sz="3000" u="none" cap="none" strike="noStrike">
                <a:solidFill>
                  <a:srgbClr val="F3BE60"/>
                </a:solidFill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i="0" sz="1400" u="none" cap="none" strike="noStrike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esentation Title Slide">
  <p:cSld name="Presenta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ctrTitle"/>
          </p:nvPr>
        </p:nvSpPr>
        <p:spPr>
          <a:xfrm>
            <a:off x="3275663" y="235727"/>
            <a:ext cx="5538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D18E"/>
              </a:buClr>
              <a:buSzPts val="4100"/>
              <a:buFont typeface="Calibri"/>
              <a:buNone/>
              <a:defRPr sz="4100">
                <a:solidFill>
                  <a:srgbClr val="F6D18E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cap="none">
                <a:solidFill>
                  <a:schemeClr val="accent1"/>
                </a:solidFill>
              </a:defRPr>
            </a:lvl1pPr>
            <a:lvl2pPr lvl="1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2" type="body"/>
          </p:nvPr>
        </p:nvSpPr>
        <p:spPr>
          <a:xfrm>
            <a:off x="570458" y="3123063"/>
            <a:ext cx="2391300" cy="393900"/>
          </a:xfrm>
          <a:prstGeom prst="rect">
            <a:avLst/>
          </a:prstGeom>
          <a:noFill/>
          <a:ln>
            <a:noFill/>
          </a:ln>
        </p:spPr>
        <p:txBody>
          <a:bodyPr anchorCtr="0" anchor="b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1" sz="2100">
                <a:solidFill>
                  <a:srgbClr val="EE7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1" name="Google Shape;61;p10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lvl="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4" type="body"/>
          </p:nvPr>
        </p:nvSpPr>
        <p:spPr>
          <a:xfrm>
            <a:off x="570458" y="3475487"/>
            <a:ext cx="23913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rgbClr val="F4B36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5" type="body"/>
          </p:nvPr>
        </p:nvSpPr>
        <p:spPr>
          <a:xfrm>
            <a:off x="570458" y="3758754"/>
            <a:ext cx="2391300" cy="2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F9D9A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6" type="body"/>
          </p:nvPr>
        </p:nvSpPr>
        <p:spPr>
          <a:xfrm>
            <a:off x="570458" y="4045954"/>
            <a:ext cx="23913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7" type="body"/>
          </p:nvPr>
        </p:nvSpPr>
        <p:spPr>
          <a:xfrm>
            <a:off x="570458" y="4301825"/>
            <a:ext cx="2391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200">
                <a:solidFill>
                  <a:srgbClr val="F27A4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2pPr>
            <a:lvl3pPr indent="-29845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3pPr>
            <a:lvl4pPr indent="-2984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4pPr>
            <a:lvl5pPr indent="-29845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100"/>
              <a:buChar char="▪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142847" y="863341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2600"/>
              <a:buChar char="▪"/>
              <a:defRPr sz="2600"/>
            </a:lvl1pPr>
            <a:lvl2pPr indent="-349250" lvl="1" marL="9144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900"/>
              <a:buChar char="▪"/>
              <a:defRPr sz="2400"/>
            </a:lvl2pPr>
            <a:lvl3pPr indent="-342900" lvl="2" marL="13716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300"/>
            </a:lvl3pPr>
            <a:lvl4pPr indent="-336550" lvl="3" marL="18288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700"/>
              <a:buChar char="▪"/>
              <a:defRPr sz="2100"/>
            </a:lvl4pPr>
            <a:lvl5pPr indent="-330200" lvl="4" marL="228600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1600"/>
              <a:buChar char="▪"/>
              <a:defRPr sz="2000"/>
            </a:lvl5pPr>
            <a:lvl6pPr indent="-3048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type="title"/>
          </p:nvPr>
        </p:nvSpPr>
        <p:spPr>
          <a:xfrm>
            <a:off x="141649" y="30256"/>
            <a:ext cx="7185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>
                <a:solidFill>
                  <a:srgbClr val="F3BE6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i="0" sz="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mbria"/>
              <a:buNone/>
              <a:defRPr b="1" i="0" sz="3000" u="none" cap="none" strike="noStrike">
                <a:solidFill>
                  <a:srgbClr val="F3BE6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mbria"/>
              <a:buNone/>
              <a:defRPr i="0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Cambria"/>
              <a:buChar char="▪"/>
              <a:defRPr i="0" sz="26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mbria"/>
              <a:buChar char="▪"/>
              <a:defRPr i="0" sz="24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Cambria"/>
              <a:buChar char="▪"/>
              <a:defRPr i="0" sz="23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Cambria"/>
              <a:buChar char="▪"/>
              <a:defRPr i="0" sz="21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Cambria"/>
              <a:buChar char="▪"/>
              <a:defRPr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mbria"/>
              <a:buChar char="•"/>
              <a:defRPr i="0" sz="15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0" type="dt"/>
          </p:nvPr>
        </p:nvSpPr>
        <p:spPr>
          <a:xfrm>
            <a:off x="141648" y="4893752"/>
            <a:ext cx="9183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11" type="ftr"/>
          </p:nvPr>
        </p:nvSpPr>
        <p:spPr>
          <a:xfrm>
            <a:off x="1061085" y="4893752"/>
            <a:ext cx="76149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677068" y="4893752"/>
            <a:ext cx="321600" cy="14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000" lIns="81025" spcFirstLastPara="1" rIns="81025" wrap="square" tIns="270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BE60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F3BE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42847" y="863343"/>
            <a:ext cx="8856000" cy="4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27000" lIns="81025" spcFirstLastPara="1" rIns="81025" wrap="square" tIns="27000">
            <a:noAutofit/>
          </a:bodyPr>
          <a:lstStyle>
            <a:lvl1pPr indent="-3937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F2B254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F9A1D"/>
              </a:buClr>
              <a:buSzPts val="1800"/>
              <a:buFont typeface="Noto Sans Symbols"/>
              <a:buChar char="▪"/>
              <a:defRPr b="0" i="0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D9411"/>
              </a:buClr>
              <a:buSzPts val="1700"/>
              <a:buFont typeface="Noto Sans Symbols"/>
              <a:buChar char="▪"/>
              <a:defRPr b="0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E28D10"/>
              </a:buClr>
              <a:buSzPts val="16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13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ctrTitle"/>
          </p:nvPr>
        </p:nvSpPr>
        <p:spPr>
          <a:xfrm>
            <a:off x="570456" y="235725"/>
            <a:ext cx="8243400" cy="150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3275663" y="1759724"/>
            <a:ext cx="5538300" cy="131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ИТ Кариера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17"/>
          <p:cNvSpPr/>
          <p:nvPr>
            <p:ph idx="3" type="pic"/>
          </p:nvPr>
        </p:nvSpPr>
        <p:spPr>
          <a:xfrm>
            <a:off x="3275663" y="3143250"/>
            <a:ext cx="5538300" cy="14286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У</a:t>
            </a: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чителски екип</a:t>
            </a:r>
            <a:b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Обучение за ИТ кариера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r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rPr>
              <a:t>https://it-kariera.mon.bg/e-learning/</a:t>
            </a:r>
            <a:endParaRPr sz="18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25" y="2656325"/>
            <a:ext cx="2008025" cy="22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8383" y="2382147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Рекурсивно обхождане на списък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311700" y="1152475"/>
            <a:ext cx="8520600" cy="40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Рекурсивно обхождане на списък и умножаване на всяка стойност по 2:</a:t>
            </a:r>
            <a:endParaRPr sz="1800"/>
          </a:p>
        </p:txBody>
      </p:sp>
      <p:sp>
        <p:nvSpPr>
          <p:cNvPr id="193" name="Google Shape;193;p26"/>
          <p:cNvSpPr/>
          <p:nvPr/>
        </p:nvSpPr>
        <p:spPr>
          <a:xfrm>
            <a:off x="525300" y="1644850"/>
            <a:ext cx="8093400" cy="20574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doubleList list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null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(2 * (head list) : (doubleList (tail list)))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525300" y="3958975"/>
            <a:ext cx="8093400" cy="673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doubleList [1,2,3,4,5] -- [2,4,6,8,10]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4354800" y="1423350"/>
            <a:ext cx="4477500" cy="1148400"/>
          </a:xfrm>
          <a:prstGeom prst="wedgeRoundRectCallout">
            <a:avLst>
              <a:gd fmla="val -75320" name="adj1"/>
              <a:gd fmla="val -18045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Рекурсивното обхождане започва като приема целият списък за параметър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Рекурсивно обхождане на списък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311700" y="1152475"/>
            <a:ext cx="8520600" cy="40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Рекурсивно обхождане на списък и умножаване на всяка стойност по 2:</a:t>
            </a:r>
            <a:endParaRPr sz="1800"/>
          </a:p>
        </p:txBody>
      </p:sp>
      <p:sp>
        <p:nvSpPr>
          <p:cNvPr id="202" name="Google Shape;202;p27"/>
          <p:cNvSpPr/>
          <p:nvPr/>
        </p:nvSpPr>
        <p:spPr>
          <a:xfrm>
            <a:off x="525300" y="1644850"/>
            <a:ext cx="8093400" cy="20574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doubleList list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null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(2 * (head list) : (doubleList (tail list)))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525300" y="3958975"/>
            <a:ext cx="8093400" cy="673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doubleList [1,2,3,4,5] -- [2,4,6,8,10]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4354800" y="1423350"/>
            <a:ext cx="4477500" cy="1148400"/>
          </a:xfrm>
          <a:prstGeom prst="wedgeRoundRectCallout">
            <a:avLst>
              <a:gd fmla="val -68765" name="adj1"/>
              <a:gd fmla="val 25401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Дъно на рекурсията е достигането на празен списък - използва се вградената в Haskell функция `null`, която връща съответно True при празен списък и False при непразен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Рекурсивно обхождане на списък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311700" y="1152475"/>
            <a:ext cx="8520600" cy="40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Рекурсивно обхождане на списък и умножаване на всяка стойност по 2:</a:t>
            </a:r>
            <a:endParaRPr sz="1800"/>
          </a:p>
        </p:txBody>
      </p:sp>
      <p:sp>
        <p:nvSpPr>
          <p:cNvPr id="211" name="Google Shape;211;p28"/>
          <p:cNvSpPr/>
          <p:nvPr/>
        </p:nvSpPr>
        <p:spPr>
          <a:xfrm>
            <a:off x="525300" y="1644850"/>
            <a:ext cx="8093400" cy="20574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doubleList list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null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(2 * (head list) : (doubleList (tail list)))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525300" y="3958975"/>
            <a:ext cx="8093400" cy="673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doubleList [1,2,3,4,5] -- [2,4,6,8,10]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4354800" y="1423350"/>
            <a:ext cx="4477500" cy="1148400"/>
          </a:xfrm>
          <a:prstGeom prst="wedgeRoundRectCallout">
            <a:avLst>
              <a:gd fmla="val -44348" name="adj1"/>
              <a:gd fmla="val 6309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В случай, че списък не е празен функцията връща като резултат първият елемент от списъка умножен по 2 и рекурсивно се извиква за останалите елементи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Рекурсивно обхождане на списък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311700" y="1152475"/>
            <a:ext cx="8520600" cy="40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Функция, филтрираща елементите в списък (премахва нечетни числа):</a:t>
            </a:r>
            <a:endParaRPr sz="1800"/>
          </a:p>
        </p:txBody>
      </p:sp>
      <p:sp>
        <p:nvSpPr>
          <p:cNvPr id="220" name="Google Shape;220;p29"/>
          <p:cNvSpPr/>
          <p:nvPr/>
        </p:nvSpPr>
        <p:spPr>
          <a:xfrm>
            <a:off x="525300" y="1644850"/>
            <a:ext cx="8093400" cy="2163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removeOdd nums =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null nums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[]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if (mod (head nums) 2 ) == 0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then (head nums) : (removeOdd (tail nums))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else removeOdd (tail nums)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2102200" y="4237775"/>
            <a:ext cx="4376700" cy="784800"/>
          </a:xfrm>
          <a:prstGeom prst="wedgeRoundRectCallout">
            <a:avLst>
              <a:gd fmla="val -20411" name="adj1"/>
              <a:gd fmla="val -105157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Ако даден елемент не отговаря на условието, просто се пропуска и рекурсията се извиква за опашката на списъка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Д</a:t>
            </a:r>
            <a:r>
              <a:rPr lang="en"/>
              <a:t>ължина на списък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7" name="Google Shape;227;p30"/>
          <p:cNvSpPr txBox="1"/>
          <p:nvPr>
            <p:ph idx="1" type="body"/>
          </p:nvPr>
        </p:nvSpPr>
        <p:spPr>
          <a:xfrm>
            <a:off x="311700" y="1152475"/>
            <a:ext cx="8520600" cy="520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За н</a:t>
            </a:r>
            <a:r>
              <a:rPr lang="en" sz="1800"/>
              <a:t>амиране на дължината на списък се използва </a:t>
            </a:r>
            <a:r>
              <a:rPr lang="en" sz="1800"/>
              <a:t>функцията </a:t>
            </a:r>
            <a:r>
              <a:rPr lang="en" sz="1800"/>
              <a:t>`length`</a:t>
            </a:r>
            <a:endParaRPr sz="1800"/>
          </a:p>
        </p:txBody>
      </p:sp>
      <p:sp>
        <p:nvSpPr>
          <p:cNvPr id="228" name="Google Shape;228;p30"/>
          <p:cNvSpPr/>
          <p:nvPr/>
        </p:nvSpPr>
        <p:spPr>
          <a:xfrm>
            <a:off x="525300" y="1672975"/>
            <a:ext cx="8093400" cy="4623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length [1,2,3,4,5] -- 5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9" name="Google Shape;229;p30"/>
          <p:cNvSpPr txBox="1"/>
          <p:nvPr>
            <p:ph idx="1" type="body"/>
          </p:nvPr>
        </p:nvSpPr>
        <p:spPr>
          <a:xfrm>
            <a:off x="311700" y="2198875"/>
            <a:ext cx="8520600" cy="520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Собствена функция за намиране на дължината</a:t>
            </a:r>
            <a:endParaRPr sz="1800"/>
          </a:p>
        </p:txBody>
      </p:sp>
      <p:sp>
        <p:nvSpPr>
          <p:cNvPr id="230" name="Google Shape;230;p30"/>
          <p:cNvSpPr/>
          <p:nvPr/>
        </p:nvSpPr>
        <p:spPr>
          <a:xfrm>
            <a:off x="525300" y="2701350"/>
            <a:ext cx="8093400" cy="1923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listLength [] = 0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listLength list = findLength 1 list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findLength length list = 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null list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(length - 1)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findLength (length + 1) (tail list)</a:t>
            </a:r>
            <a:endParaRPr b="1" sz="18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Създаване на списък чрез 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31"/>
          <p:cNvSpPr txBox="1"/>
          <p:nvPr>
            <p:ph idx="1" type="body"/>
          </p:nvPr>
        </p:nvSpPr>
        <p:spPr>
          <a:xfrm>
            <a:off x="311700" y="1152475"/>
            <a:ext cx="8520600" cy="469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Създаване на списък чрез рекурсия: </a:t>
            </a:r>
            <a:endParaRPr sz="1800"/>
          </a:p>
        </p:txBody>
      </p:sp>
      <p:sp>
        <p:nvSpPr>
          <p:cNvPr id="237" name="Google Shape;237;p31"/>
          <p:cNvSpPr/>
          <p:nvPr/>
        </p:nvSpPr>
        <p:spPr>
          <a:xfrm>
            <a:off x="525300" y="1721050"/>
            <a:ext cx="8093400" cy="22086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createList start end = createListLoop [] start end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createListLoop list start end =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start &gt; end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list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createListLoop (list ++ [start]) (start + 1) end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8" name="Google Shape;238;p31"/>
          <p:cNvSpPr/>
          <p:nvPr/>
        </p:nvSpPr>
        <p:spPr>
          <a:xfrm>
            <a:off x="525300" y="4176275"/>
            <a:ext cx="8093400" cy="621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createList 1 10 -- [1,2,3,4,5,6,7,8,9,10]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Създаване на списък чрез 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32"/>
          <p:cNvSpPr txBox="1"/>
          <p:nvPr>
            <p:ph idx="1" type="body"/>
          </p:nvPr>
        </p:nvSpPr>
        <p:spPr>
          <a:xfrm>
            <a:off x="311700" y="1152475"/>
            <a:ext cx="8520600" cy="469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Създаване на списък чрез рекурсия: </a:t>
            </a:r>
            <a:endParaRPr sz="1800"/>
          </a:p>
        </p:txBody>
      </p:sp>
      <p:sp>
        <p:nvSpPr>
          <p:cNvPr id="245" name="Google Shape;245;p32"/>
          <p:cNvSpPr/>
          <p:nvPr/>
        </p:nvSpPr>
        <p:spPr>
          <a:xfrm>
            <a:off x="525300" y="1721050"/>
            <a:ext cx="8093400" cy="22086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createList start end = createListLoop [] start end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createListLoop list start end =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start &gt; end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list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createListLoop (list ++ [start]) (start + 1) end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6" name="Google Shape;246;p32"/>
          <p:cNvSpPr/>
          <p:nvPr/>
        </p:nvSpPr>
        <p:spPr>
          <a:xfrm>
            <a:off x="525300" y="4176275"/>
            <a:ext cx="8093400" cy="621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createList 1 10 -- [1,2,3,4,5,6,7,8,9,10]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5128075" y="2025125"/>
            <a:ext cx="2355900" cy="837900"/>
          </a:xfrm>
          <a:prstGeom prst="wedgeRoundRectCallout">
            <a:avLst>
              <a:gd fmla="val -32354" name="adj1"/>
              <a:gd fmla="val 75593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`++` операторът добавя елемент в края на списъка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Създаване на списък чрез 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3" name="Google Shape;253;p33"/>
          <p:cNvSpPr txBox="1"/>
          <p:nvPr>
            <p:ph idx="1" type="body"/>
          </p:nvPr>
        </p:nvSpPr>
        <p:spPr>
          <a:xfrm>
            <a:off x="311700" y="1152475"/>
            <a:ext cx="8520600" cy="469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Създаване на обърнат списък чрез рекурсия: </a:t>
            </a:r>
            <a:endParaRPr sz="1800"/>
          </a:p>
        </p:txBody>
      </p:sp>
      <p:sp>
        <p:nvSpPr>
          <p:cNvPr id="254" name="Google Shape;254;p33"/>
          <p:cNvSpPr/>
          <p:nvPr/>
        </p:nvSpPr>
        <p:spPr>
          <a:xfrm>
            <a:off x="525300" y="1721050"/>
            <a:ext cx="8093400" cy="2277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createReverseList start end = createReverseListLoop [] start end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createReverseListLoop list start end =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start &gt; end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list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createReverseListLoop (start : list) (start + 1) end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525300" y="4176275"/>
            <a:ext cx="8093400" cy="621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createReverseList 1 10</a:t>
            </a: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-- </a:t>
            </a: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[10,9,8,7,6,5,4,3,2,1]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Създаване на списък чрез 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34"/>
          <p:cNvSpPr txBox="1"/>
          <p:nvPr>
            <p:ph idx="1" type="body"/>
          </p:nvPr>
        </p:nvSpPr>
        <p:spPr>
          <a:xfrm>
            <a:off x="311700" y="1152475"/>
            <a:ext cx="8520600" cy="469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Създаване на обърнат списък чрез рекурсия: </a:t>
            </a:r>
            <a:endParaRPr sz="1800"/>
          </a:p>
        </p:txBody>
      </p:sp>
      <p:sp>
        <p:nvSpPr>
          <p:cNvPr id="262" name="Google Shape;262;p34"/>
          <p:cNvSpPr/>
          <p:nvPr/>
        </p:nvSpPr>
        <p:spPr>
          <a:xfrm>
            <a:off x="525300" y="1721050"/>
            <a:ext cx="8093400" cy="2277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createReverseList start end = createReverseListLoop [] start end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createReverseListLoop list start end =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start &gt; end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list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createReverseListLoop (start : list) (start + 1) end</a:t>
            </a:r>
            <a:endParaRPr b="1" sz="19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3" name="Google Shape;263;p34"/>
          <p:cNvSpPr/>
          <p:nvPr/>
        </p:nvSpPr>
        <p:spPr>
          <a:xfrm>
            <a:off x="525300" y="4176275"/>
            <a:ext cx="8093400" cy="6219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createReverseList 1 10</a:t>
            </a: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-- [10,9,8,7,6,5,4,3,2,1]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4" name="Google Shape;264;p34"/>
          <p:cNvSpPr/>
          <p:nvPr/>
        </p:nvSpPr>
        <p:spPr>
          <a:xfrm>
            <a:off x="5465600" y="2267250"/>
            <a:ext cx="2355900" cy="837900"/>
          </a:xfrm>
          <a:prstGeom prst="wedgeRoundRectCallout">
            <a:avLst>
              <a:gd fmla="val -32354" name="adj1"/>
              <a:gd fmla="val 75593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Операторът `:` добавя елемент в началото на списъка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Създаване на списък чрез 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35"/>
          <p:cNvSpPr txBox="1"/>
          <p:nvPr>
            <p:ph idx="1" type="body"/>
          </p:nvPr>
        </p:nvSpPr>
        <p:spPr>
          <a:xfrm>
            <a:off x="311700" y="1152475"/>
            <a:ext cx="8520600" cy="469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Haskell създаването на списък може да продължава до безкрайност:</a:t>
            </a:r>
            <a:endParaRPr sz="1800"/>
          </a:p>
        </p:txBody>
      </p:sp>
      <p:sp>
        <p:nvSpPr>
          <p:cNvPr id="271" name="Google Shape;271;p35"/>
          <p:cNvSpPr/>
          <p:nvPr/>
        </p:nvSpPr>
        <p:spPr>
          <a:xfrm>
            <a:off x="525300" y="1756425"/>
            <a:ext cx="8093400" cy="8154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intsFrom n = n : (intsFrom (n+1))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ints = intsFrom 1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525300" y="2774650"/>
            <a:ext cx="8093400" cy="523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ints -- Продължава до безкрайност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3" name="Google Shape;273;p35"/>
          <p:cNvSpPr/>
          <p:nvPr/>
        </p:nvSpPr>
        <p:spPr>
          <a:xfrm>
            <a:off x="525300" y="4152400"/>
            <a:ext cx="8093400" cy="523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take 10 ints -- [1,2,3,4,5,6,7,8,9,10]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Съдържание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Глава и опашка на списъци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Рекурсивно обхождане на списък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Дължина на списък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Създаване на списък чрез рекурсия</a:t>
            </a:r>
            <a:endParaRPr sz="1800"/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279" y="1862150"/>
            <a:ext cx="2059725" cy="265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Създаване на списък чрез 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36"/>
          <p:cNvSpPr txBox="1"/>
          <p:nvPr>
            <p:ph idx="1" type="body"/>
          </p:nvPr>
        </p:nvSpPr>
        <p:spPr>
          <a:xfrm>
            <a:off x="311700" y="1152475"/>
            <a:ext cx="8520600" cy="469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Haskell създаването на списък може да продължава до безкрайност:</a:t>
            </a:r>
            <a:endParaRPr sz="1800"/>
          </a:p>
        </p:txBody>
      </p:sp>
      <p:sp>
        <p:nvSpPr>
          <p:cNvPr id="280" name="Google Shape;280;p36"/>
          <p:cNvSpPr/>
          <p:nvPr/>
        </p:nvSpPr>
        <p:spPr>
          <a:xfrm>
            <a:off x="525300" y="1756425"/>
            <a:ext cx="8093400" cy="8154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intsFrom n = n : (intsFrom (n+1))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ints = intsFrom 1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525300" y="2774650"/>
            <a:ext cx="8093400" cy="523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ints -- Продължава до безкрайност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525300" y="4152400"/>
            <a:ext cx="8093400" cy="523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take 10 ints -- [1,2,3,4,5,6,7,8,9,10]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2545325" y="2898275"/>
            <a:ext cx="4271100" cy="1046100"/>
          </a:xfrm>
          <a:prstGeom prst="wedgeRoundRectCallout">
            <a:avLst>
              <a:gd fmla="val -32354" name="adj1"/>
              <a:gd fmla="val 75593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Haskell обаче е “мързелив” език - функцията `intsFrom` няма да се изпълнява до безкрайност, а само до там, докъдето създаденият списък е нужен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Създаване на списък чрез рекурсия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37"/>
          <p:cNvSpPr txBox="1"/>
          <p:nvPr>
            <p:ph idx="1" type="body"/>
          </p:nvPr>
        </p:nvSpPr>
        <p:spPr>
          <a:xfrm>
            <a:off x="311700" y="1152475"/>
            <a:ext cx="8520600" cy="4692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Haskell създаването на списък може да продължава до безкрайност:</a:t>
            </a:r>
            <a:endParaRPr sz="1800"/>
          </a:p>
        </p:txBody>
      </p:sp>
      <p:sp>
        <p:nvSpPr>
          <p:cNvPr id="290" name="Google Shape;290;p37"/>
          <p:cNvSpPr/>
          <p:nvPr/>
        </p:nvSpPr>
        <p:spPr>
          <a:xfrm>
            <a:off x="525300" y="1756425"/>
            <a:ext cx="8093400" cy="8154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intsFrom n = n : (intsFrom (n+1))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ints = intsFrom 1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525300" y="2774650"/>
            <a:ext cx="8093400" cy="523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ints -- Продължава до безкрайност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2" name="Google Shape;292;p37"/>
          <p:cNvSpPr/>
          <p:nvPr/>
        </p:nvSpPr>
        <p:spPr>
          <a:xfrm>
            <a:off x="525300" y="4152400"/>
            <a:ext cx="8093400" cy="5238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take 10 ints -- [1,2,3,4,5,6,7,8,9,10]</a:t>
            </a:r>
            <a:endParaRPr b="1" sz="20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3" name="Google Shape;293;p37"/>
          <p:cNvSpPr/>
          <p:nvPr/>
        </p:nvSpPr>
        <p:spPr>
          <a:xfrm>
            <a:off x="2545325" y="2898275"/>
            <a:ext cx="4271100" cy="1046100"/>
          </a:xfrm>
          <a:prstGeom prst="wedgeRoundRectCallout">
            <a:avLst>
              <a:gd fmla="val -23527" name="adj1"/>
              <a:gd fmla="val 5029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Функцията ще продължи да се извиква рекурсивно чак когато последващите елементи от списъка се използват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Задача: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38"/>
          <p:cNvSpPr txBox="1"/>
          <p:nvPr>
            <p:ph idx="1" type="body"/>
          </p:nvPr>
        </p:nvSpPr>
        <p:spPr>
          <a:xfrm>
            <a:off x="311700" y="1152475"/>
            <a:ext cx="8520600" cy="11295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Дефинирайте функция, която приема списък и число n и връща като резултат n-тия елемент от списъка</a:t>
            </a:r>
            <a:endParaRPr sz="1800"/>
          </a:p>
          <a:p>
            <a:pPr indent="-342900" lvl="0" marL="45720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Бележка: Не използвайте вградения в Haskell оператор `!!`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Решение</a:t>
            </a:r>
            <a:r>
              <a:rPr lang="en"/>
              <a:t>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525300" y="1084400"/>
            <a:ext cx="8093400" cy="35496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nThElement list n = nThElementLoop list (length list) n 0</a:t>
            </a:r>
            <a:endParaRPr b="1" sz="17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nThElement [] _ = error "Empty list" </a:t>
            </a:r>
            <a:endParaRPr b="1" sz="17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nThElementLoop list listLength n index =</a:t>
            </a:r>
            <a:endParaRPr b="1" sz="17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 &gt;= listLength || n &lt; 0</a:t>
            </a:r>
            <a:endParaRPr b="1" sz="17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error "Index outside bounds of array"</a:t>
            </a:r>
            <a:endParaRPr b="1" sz="17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if index == n</a:t>
            </a:r>
            <a:endParaRPr b="1" sz="17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 then (head list)</a:t>
            </a:r>
            <a:endParaRPr b="1" sz="17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     else nThElementLoop (tail list) listLength n (index + 1)</a:t>
            </a:r>
            <a:endParaRPr b="1" sz="17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7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Обобщение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1" name="Google Shape;311;p40"/>
          <p:cNvSpPr txBox="1"/>
          <p:nvPr>
            <p:ph idx="1" type="body"/>
          </p:nvPr>
        </p:nvSpPr>
        <p:spPr>
          <a:xfrm>
            <a:off x="311700" y="1152475"/>
            <a:ext cx="6104100" cy="3416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rtl="0" algn="just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Глава и опашка на списъци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Рекурсивно обхождане на списък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Дължина на списък</a:t>
            </a:r>
            <a:endParaRPr sz="1800"/>
          </a:p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Създаване на списък чрез рекурсия</a:t>
            </a:r>
            <a:endParaRPr sz="1800"/>
          </a:p>
        </p:txBody>
      </p:sp>
      <p:pic>
        <p:nvPicPr>
          <p:cNvPr id="312" name="Google Shape;3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5926" y="2681076"/>
            <a:ext cx="2684200" cy="22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1"/>
          <p:cNvSpPr txBox="1"/>
          <p:nvPr>
            <p:ph type="title"/>
          </p:nvPr>
        </p:nvSpPr>
        <p:spPr>
          <a:xfrm>
            <a:off x="142839" y="29681"/>
            <a:ext cx="8857200" cy="833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Списъци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Лиценз</a:t>
            </a:r>
            <a:endParaRPr/>
          </a:p>
        </p:txBody>
      </p:sp>
      <p:sp>
        <p:nvSpPr>
          <p:cNvPr id="323" name="Google Shape;323;p42"/>
          <p:cNvSpPr txBox="1"/>
          <p:nvPr>
            <p:ph idx="1" type="body"/>
          </p:nvPr>
        </p:nvSpPr>
        <p:spPr>
          <a:xfrm>
            <a:off x="311700" y="1152475"/>
            <a:ext cx="8520600" cy="349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241246" lvl="0" marL="304746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mbria"/>
              <a:buChar char="▪"/>
            </a:pPr>
            <a:r>
              <a:rPr lang="en" sz="2400"/>
              <a:t>Настоящият курс (слайдове, примери, видео, задачи и др.) се разпространяват под свободен лиценз "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Creative Commons Attribution-NonCommercial-ShareAlike 4.0 International</a:t>
            </a:r>
            <a:r>
              <a:rPr lang="en" sz="2400"/>
              <a:t>"</a:t>
            </a:r>
            <a:endParaRPr sz="2400"/>
          </a:p>
        </p:txBody>
      </p:sp>
      <p:pic>
        <p:nvPicPr>
          <p:cNvPr id="324" name="Google Shape;324;p42" title="CC-BY-NC-SA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1683" y="4286172"/>
            <a:ext cx="2175600" cy="761100"/>
          </a:xfrm>
          <a:prstGeom prst="roundRect">
            <a:avLst>
              <a:gd fmla="val 3940" name="adj"/>
            </a:avLst>
          </a:prstGeom>
          <a:solidFill>
            <a:srgbClr val="231F20">
              <a:alpha val="49800"/>
            </a:srgbClr>
          </a:solidFill>
          <a:ln cap="flat" cmpd="sng" w="9525">
            <a:solidFill>
              <a:srgbClr val="C87D0E">
                <a:alpha val="498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Инициализация на списък: 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" name="Google Shape;119;p19"/>
          <p:cNvSpPr/>
          <p:nvPr/>
        </p:nvSpPr>
        <p:spPr>
          <a:xfrm>
            <a:off x="525300" y="15628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x = [1,2,3]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2329350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Празен списък</a:t>
            </a:r>
            <a:r>
              <a:rPr lang="en" sz="1800"/>
              <a:t>: 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" name="Google Shape;121;p19"/>
          <p:cNvSpPr/>
          <p:nvPr/>
        </p:nvSpPr>
        <p:spPr>
          <a:xfrm>
            <a:off x="525300" y="280042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empty =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3553500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Операторът `:`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" name="Google Shape;123;p19"/>
          <p:cNvSpPr/>
          <p:nvPr/>
        </p:nvSpPr>
        <p:spPr>
          <a:xfrm>
            <a:off x="525300" y="40020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y = 0 : x -- [0,1,2,3]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11700" y="1152475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Инициализация на списък: 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0" name="Google Shape;130;p20"/>
          <p:cNvSpPr/>
          <p:nvPr/>
        </p:nvSpPr>
        <p:spPr>
          <a:xfrm>
            <a:off x="525300" y="15628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x = [1,2,3]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11700" y="2329350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Празен списък: 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20"/>
          <p:cNvSpPr/>
          <p:nvPr/>
        </p:nvSpPr>
        <p:spPr>
          <a:xfrm>
            <a:off x="525300" y="280042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empty =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3553500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Операторът `:`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" name="Google Shape;134;p20"/>
          <p:cNvSpPr/>
          <p:nvPr/>
        </p:nvSpPr>
        <p:spPr>
          <a:xfrm>
            <a:off x="525300" y="40020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y = 0 : x -- [0,1,2,3]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3887025" y="1296775"/>
            <a:ext cx="4477500" cy="1148400"/>
          </a:xfrm>
          <a:prstGeom prst="wedgeRoundRectCallout">
            <a:avLst>
              <a:gd fmla="val -73800" name="adj1"/>
              <a:gd fmla="val -318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Е</a:t>
            </a: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лементите в списъка се разделят от запетая и се обграждат от квадратни скоби `[` `]`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152475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Инициализация на списък: 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" name="Google Shape;142;p21"/>
          <p:cNvSpPr/>
          <p:nvPr/>
        </p:nvSpPr>
        <p:spPr>
          <a:xfrm>
            <a:off x="525300" y="15628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x = [1,2,3]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11700" y="2329350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Празен списък: 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4" name="Google Shape;144;p21"/>
          <p:cNvSpPr/>
          <p:nvPr/>
        </p:nvSpPr>
        <p:spPr>
          <a:xfrm>
            <a:off x="525300" y="280042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empty =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11700" y="3553500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Операторът `:`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6" name="Google Shape;146;p21"/>
          <p:cNvSpPr/>
          <p:nvPr/>
        </p:nvSpPr>
        <p:spPr>
          <a:xfrm>
            <a:off x="525300" y="4002075"/>
            <a:ext cx="8093400" cy="6162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y = 0 : x -- [0,1,2,3]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" name="Google Shape;147;p21"/>
          <p:cNvSpPr/>
          <p:nvPr/>
        </p:nvSpPr>
        <p:spPr>
          <a:xfrm>
            <a:off x="3887025" y="1296775"/>
            <a:ext cx="4477500" cy="1148400"/>
          </a:xfrm>
          <a:prstGeom prst="wedgeRoundRectCallout">
            <a:avLst>
              <a:gd fmla="val -73800" name="adj1"/>
              <a:gd fmla="val -3189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Е</a:t>
            </a: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лементите в списъка се разделят от запетая и се обграждат от квадратни скоби `[` `]`</a:t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3709250" y="2681850"/>
            <a:ext cx="4477500" cy="1148400"/>
          </a:xfrm>
          <a:prstGeom prst="wedgeRoundRectCallout">
            <a:avLst>
              <a:gd fmla="val -82370" name="adj1"/>
              <a:gd fmla="val 64043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О</a:t>
            </a: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ператорът : винаги приема елемент от лявата си страна и списък от дясната си страна, като долепя елемента в началото на списъка, но без да променя вече съществуващия списък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525300" y="118187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x' = 1 : (2 : (3: [])) -- [1,2,3]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311700" y="1962225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Символните низове също са списъци: 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6" name="Google Shape;156;p22"/>
          <p:cNvSpPr/>
          <p:nvPr/>
        </p:nvSpPr>
        <p:spPr>
          <a:xfrm>
            <a:off x="525300" y="23726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str = "abcde"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525300" y="31413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str' = 'a' : 'b' : 'c' : 'd' : 'e' :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525300" y="118187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x' = 1 : (2 : (3: [])) -- [1,2,3]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311700" y="1962225"/>
            <a:ext cx="8520600" cy="4104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Символните низове също са списъци</a:t>
            </a:r>
            <a:r>
              <a:rPr lang="en" sz="1800"/>
              <a:t>: </a:t>
            </a:r>
            <a:endParaRPr sz="1800"/>
          </a:p>
          <a:p>
            <a:pPr indent="0" lvl="0" marL="1371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5" name="Google Shape;165;p23"/>
          <p:cNvSpPr/>
          <p:nvPr/>
        </p:nvSpPr>
        <p:spPr>
          <a:xfrm>
            <a:off x="525300" y="23726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str = "abcde"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525300" y="314135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str' = 'a' : 'b' : 'c' : 'd' : 'e' :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2726025" y="3797150"/>
            <a:ext cx="4477500" cy="1148400"/>
          </a:xfrm>
          <a:prstGeom prst="wedgeRoundRectCallout">
            <a:avLst>
              <a:gd fmla="val -65654" name="adj1"/>
              <a:gd fmla="val -52521" name="adj2"/>
              <a:gd fmla="val 16667" name="adj3"/>
            </a:avLst>
          </a:prstGeom>
          <a:solidFill>
            <a:srgbClr val="663606">
              <a:alpha val="94900"/>
            </a:srgbClr>
          </a:solidFill>
          <a:ln cap="flat" cmpd="sng" w="19050">
            <a:solidFill>
              <a:srgbClr val="F8D49E">
                <a:alpha val="8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При извикване str и str' имат една и съща стойност - abcde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Глава и опашка на списъци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311700" y="1152475"/>
            <a:ext cx="8520600" cy="432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Глава на списъка е първият елемент от него</a:t>
            </a:r>
            <a:endParaRPr sz="1800"/>
          </a:p>
        </p:txBody>
      </p:sp>
      <p:sp>
        <p:nvSpPr>
          <p:cNvPr id="174" name="Google Shape;174;p24"/>
          <p:cNvSpPr/>
          <p:nvPr/>
        </p:nvSpPr>
        <p:spPr>
          <a:xfrm>
            <a:off x="525300" y="172072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head[1, 2, 3] -- 1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311700" y="2355600"/>
            <a:ext cx="8520600" cy="432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Опашка на списъка е всичко останало освен главата</a:t>
            </a:r>
            <a:endParaRPr sz="1800"/>
          </a:p>
        </p:txBody>
      </p:sp>
      <p:sp>
        <p:nvSpPr>
          <p:cNvPr id="176" name="Google Shape;176;p24"/>
          <p:cNvSpPr/>
          <p:nvPr/>
        </p:nvSpPr>
        <p:spPr>
          <a:xfrm>
            <a:off x="525300" y="2864100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tail [1,2,3] -- [2, 3]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311700" y="3461850"/>
            <a:ext cx="8520600" cy="4323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l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▪"/>
            </a:pPr>
            <a:r>
              <a:rPr lang="en" sz="1800"/>
              <a:t>В комбинация от функциите можем да достъпим следващия елемент от списъка</a:t>
            </a:r>
            <a:endParaRPr sz="1800"/>
          </a:p>
        </p:txBody>
      </p:sp>
      <p:sp>
        <p:nvSpPr>
          <p:cNvPr id="178" name="Google Shape;178;p24"/>
          <p:cNvSpPr/>
          <p:nvPr/>
        </p:nvSpPr>
        <p:spPr>
          <a:xfrm>
            <a:off x="525300" y="4236075"/>
            <a:ext cx="8093400" cy="5727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head (tail [1,2,3]) -- 2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27000" lIns="81025" spcFirstLastPara="1" rIns="81025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Рекурсивно обхождане на списък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311700" y="1152475"/>
            <a:ext cx="8520600" cy="402900"/>
          </a:xfrm>
          <a:prstGeom prst="rect">
            <a:avLst/>
          </a:prstGeom>
        </p:spPr>
        <p:txBody>
          <a:bodyPr anchorCtr="0" anchor="t" bIns="27000" lIns="81025" spcFirstLastPara="1" rIns="81025" wrap="square" tIns="27000">
            <a:noAutofit/>
          </a:bodyPr>
          <a:lstStyle/>
          <a:p>
            <a:pPr indent="-34290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"/>
              <a:buChar char="▪"/>
            </a:pPr>
            <a:r>
              <a:rPr lang="en" sz="1800"/>
              <a:t>Рекурсивно обхождане на списък и умножаване на всяка стойност по 2:</a:t>
            </a:r>
            <a:endParaRPr sz="1800"/>
          </a:p>
        </p:txBody>
      </p:sp>
      <p:sp>
        <p:nvSpPr>
          <p:cNvPr id="185" name="Google Shape;185;p25"/>
          <p:cNvSpPr/>
          <p:nvPr/>
        </p:nvSpPr>
        <p:spPr>
          <a:xfrm>
            <a:off x="525300" y="1644850"/>
            <a:ext cx="8093400" cy="20574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doubleList list = 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if null list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then []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    else (2 * (head list) : (doubleList (tail list)))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525300" y="3958975"/>
            <a:ext cx="8093400" cy="673500"/>
          </a:xfrm>
          <a:prstGeom prst="rect">
            <a:avLst/>
          </a:prstGeom>
          <a:solidFill>
            <a:srgbClr val="D9D4C6">
              <a:alpha val="20000"/>
            </a:srgbClr>
          </a:solidFill>
          <a:ln cap="flat" cmpd="sng" w="12700">
            <a:solidFill>
              <a:srgbClr val="C6BEA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8000" lIns="144000" spcFirstLastPara="1" rIns="144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BEEDC"/>
                </a:solidFill>
                <a:latin typeface="Consolas"/>
                <a:ea typeface="Consolas"/>
                <a:cs typeface="Consolas"/>
                <a:sym typeface="Consolas"/>
              </a:rPr>
              <a:t>doubleList [1,2,3,4,5] -- [2,4,6,8,10]</a:t>
            </a:r>
            <a:endParaRPr b="1" sz="2400">
              <a:solidFill>
                <a:srgbClr val="FBEEDC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ster">
  <a:themeElements>
    <a:clrScheme name="SoftUni Color Them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