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2dc9d91c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2dc9d91c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2dc9d91c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2dc9d91c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2dc9d91c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2dc9d91c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2dc9d91c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2dc9d91c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2dc9d91c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2dc9d91c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2dc9d91c6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2dc9d91c6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2e4a263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2e4a263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2e4a2630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2e4a2630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2dc9d91c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2dc9d91c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2dcf80ef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2dcf80ef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5f6f1f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5f6f1f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2dcf80ef8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2dcf80ef8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2dcf80ef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62dcf80ef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2dcf80ef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2dcf80ef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2dcf80ef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2dcf80ef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2dcf80ef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2dcf80ef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2dcf80ef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2dcf80ef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2dcf80ef8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2dcf80ef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2dcf80ef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2dcf80ef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2dcf80ef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2dcf80ef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d5f6f1fc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d5f6f1fc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d5f6f1d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d5f6f1d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d5f6f1fc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d5f6f1fc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fdf92e1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fdf92e1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2f28946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2f28946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2f28946c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2f28946c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e8d3888a4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e8d3888a4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2dc9d91c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2dc9d91c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2dc9d91c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2dc9d91c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2dc9d91c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2dc9d91c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hyperlink" Target="http://softuni.bg/" TargetMode="External"/><Relationship Id="rId4" Type="http://schemas.openxmlformats.org/officeDocument/2006/relationships/hyperlink" Target="http://softuni.org/" TargetMode="External"/><Relationship Id="rId11" Type="http://schemas.openxmlformats.org/officeDocument/2006/relationships/hyperlink" Target="http://www.introprogramming.info/" TargetMode="External"/><Relationship Id="rId10" Type="http://schemas.openxmlformats.org/officeDocument/2006/relationships/hyperlink" Target="http://www.youtube.com/SoftwareUniversity" TargetMode="External"/><Relationship Id="rId12" Type="http://schemas.openxmlformats.org/officeDocument/2006/relationships/image" Target="../media/image9.png"/><Relationship Id="rId9" Type="http://schemas.openxmlformats.org/officeDocument/2006/relationships/hyperlink" Target="https://twitter.com/softunibg" TargetMode="External"/><Relationship Id="rId5" Type="http://schemas.openxmlformats.org/officeDocument/2006/relationships/hyperlink" Target="http://www.nakov.com/" TargetMode="External"/><Relationship Id="rId6" Type="http://schemas.openxmlformats.org/officeDocument/2006/relationships/hyperlink" Target="http://forum.softuni.bg/" TargetMode="External"/><Relationship Id="rId7" Type="http://schemas.openxmlformats.org/officeDocument/2006/relationships/hyperlink" Target="http://judge.softuni.bg/" TargetMode="External"/><Relationship Id="rId8" Type="http://schemas.openxmlformats.org/officeDocument/2006/relationships/hyperlink" Target="https://www.facebook.com/SoftwareUniversity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hyperlink" Target="http://softuni.bg/" TargetMode="External"/><Relationship Id="rId4" Type="http://schemas.openxmlformats.org/officeDocument/2006/relationships/hyperlink" Target="http://softuni.org/" TargetMode="External"/><Relationship Id="rId11" Type="http://schemas.openxmlformats.org/officeDocument/2006/relationships/hyperlink" Target="http://www.introprogramming.info/" TargetMode="External"/><Relationship Id="rId10" Type="http://schemas.openxmlformats.org/officeDocument/2006/relationships/hyperlink" Target="http://www.youtube.com/SoftwareUniversity" TargetMode="External"/><Relationship Id="rId12" Type="http://schemas.openxmlformats.org/officeDocument/2006/relationships/image" Target="../media/image3.png"/><Relationship Id="rId9" Type="http://schemas.openxmlformats.org/officeDocument/2006/relationships/hyperlink" Target="https://twitter.com/softunibg" TargetMode="External"/><Relationship Id="rId5" Type="http://schemas.openxmlformats.org/officeDocument/2006/relationships/hyperlink" Target="http://www.nakov.com/" TargetMode="External"/><Relationship Id="rId6" Type="http://schemas.openxmlformats.org/officeDocument/2006/relationships/hyperlink" Target="http://forum.softuni.bg/" TargetMode="External"/><Relationship Id="rId7" Type="http://schemas.openxmlformats.org/officeDocument/2006/relationships/hyperlink" Target="http://judge.softuni.bg/" TargetMode="External"/><Relationship Id="rId8" Type="http://schemas.openxmlformats.org/officeDocument/2006/relationships/hyperlink" Target="https://www.facebook.com/SoftwareUniversity" TargetMode="Externa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rgbClr val="EE792A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5" name="Google Shape;15;p2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i="0" sz="2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i="0" sz="21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4" type="body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rgbClr val="F4B36C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5" type="body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F9D9A9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6" type="body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27A44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7" type="body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rgbClr val="F27A44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Font typeface="Calibri"/>
              <a:buNone/>
              <a:defRPr b="1" sz="41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27000" lIns="81025" spcFirstLastPara="1" rIns="81025" wrap="square" tIns="27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indent="-349250" lvl="1" marL="91440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indent="-342900" lvl="2" marL="13716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36550" lvl="3" marL="182880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6" name="Google Shape;86;p16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7" name="Google Shape;87;p16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8" name="Google Shape;88;p16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9" name="Google Shape;89;p16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0" name="Google Shape;90;p16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1" name="Google Shape;91;p16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2" name="Google Shape;92;p16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3" name="Google Shape;93;p16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4" name="Google Shape;94;p16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b="1" lang="en" sz="5000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b="1" sz="5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i="0" sz="3000" u="none" cap="none" strike="noStrike">
                <a:solidFill>
                  <a:srgbClr val="F3BE60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indent="-3492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indent="-3429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indent="-3365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indent="-3302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048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27000" lIns="81025" spcFirstLastPara="1" rIns="81025" wrap="square" tIns="27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indent="-349250" lvl="1" marL="91440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indent="-342900" lvl="2" marL="13716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36550" lvl="3" marL="182880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b="1" lang="en" sz="5000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b="1" sz="5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i="0" sz="3000" u="none" cap="none" strike="noStrike">
                <a:solidFill>
                  <a:srgbClr val="F3BE60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Font typeface="Calibri"/>
              <a:buNone/>
              <a:defRPr sz="4100">
                <a:solidFill>
                  <a:srgbClr val="F6D18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rgbClr val="EE7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1" name="Google Shape;61;p10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4" type="body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rgbClr val="F4B3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5" type="body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F9D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6" type="body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7" type="body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indent="-3492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indent="-34290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indent="-3365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indent="-33020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048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>
                <a:solidFill>
                  <a:srgbClr val="F3BE6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b="1" i="0" sz="3000" u="none" cap="none" strike="noStrik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i="0" sz="2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9250" lvl="1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429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36550" lvl="3" marL="18288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i="0" sz="21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30200" lvl="4" marL="22860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ctrTitle"/>
          </p:nvPr>
        </p:nvSpPr>
        <p:spPr>
          <a:xfrm>
            <a:off x="570456" y="235725"/>
            <a:ext cx="8243400" cy="15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7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ИТ Кариера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7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У</a:t>
            </a: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чителски екип</a:t>
            </a:r>
            <a:b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Обучение за ИТ кариера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https://it-kariera.mon.bg/e-learning/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25" y="2656325"/>
            <a:ext cx="2008025" cy="22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8383" y="2382147"/>
            <a:ext cx="2175600" cy="761100"/>
          </a:xfrm>
          <a:prstGeom prst="roundRect">
            <a:avLst>
              <a:gd fmla="val 3940" name="adj"/>
            </a:avLst>
          </a:prstGeom>
          <a:solidFill>
            <a:srgbClr val="231F20">
              <a:alpha val="49800"/>
            </a:srgbClr>
          </a:solidFill>
          <a:ln cap="flat" cmpd="sng" w="9525">
            <a:solidFill>
              <a:srgbClr val="C87D0E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Изчисления върху списъци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311700" y="1152475"/>
            <a:ext cx="8520600" cy="825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Функцията `filter` тества всеки елемент от списък и връща само тези, които минават теста (функция, която връща тип boolean)</a:t>
            </a:r>
            <a:endParaRPr sz="1800"/>
          </a:p>
        </p:txBody>
      </p:sp>
      <p:sp>
        <p:nvSpPr>
          <p:cNvPr id="173" name="Google Shape;173;p26"/>
          <p:cNvSpPr/>
          <p:nvPr/>
        </p:nvSpPr>
        <p:spPr>
          <a:xfrm>
            <a:off x="525300" y="2014100"/>
            <a:ext cx="8093400" cy="947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isEven x = x `mod` 2 ==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removeOdd = filter isEven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3634975" y="3287150"/>
            <a:ext cx="4477500" cy="1310700"/>
          </a:xfrm>
          <a:prstGeom prst="wedgeRoundRectCallout">
            <a:avLst>
              <a:gd fmla="val -47936" name="adj1"/>
              <a:gd fmla="val -77115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Само първият аргумент на функцията `filter` е снабден - това прави функцията `removeOdd` такава, която също приема 1 аргумент - неснабденият досега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Изчисления върху списъци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311700" y="1152475"/>
            <a:ext cx="8520600" cy="825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Функцията `filter` тества всеки елемент от списък и връща само тези, които минават теста (функция, която връща тип boolean)</a:t>
            </a:r>
            <a:endParaRPr sz="1800"/>
          </a:p>
        </p:txBody>
      </p:sp>
      <p:sp>
        <p:nvSpPr>
          <p:cNvPr id="181" name="Google Shape;181;p27"/>
          <p:cNvSpPr/>
          <p:nvPr/>
        </p:nvSpPr>
        <p:spPr>
          <a:xfrm>
            <a:off x="525300" y="2014100"/>
            <a:ext cx="8093400" cy="947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isEven x = x `mod` 2 ==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removeOdd = filter isEven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525300" y="3891375"/>
            <a:ext cx="8093400" cy="636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removeOdd [1,2,3,4,5,6,7,8] -- [2,4,6,8]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311700" y="3242246"/>
            <a:ext cx="8520600" cy="5727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Резултат: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Изчисления върху списъци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9" name="Google Shape;189;p28"/>
          <p:cNvSpPr txBox="1"/>
          <p:nvPr>
            <p:ph idx="1" type="body"/>
          </p:nvPr>
        </p:nvSpPr>
        <p:spPr>
          <a:xfrm>
            <a:off x="311700" y="1152475"/>
            <a:ext cx="8520600" cy="3448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Сгъване на списък - комбиниране на всички стойности от списъка в една.  Има две вградени функции, които правят това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Функцията `foldl` - действията се извършват от ляво надясно 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Функцията `foldr` - действията се извършват от дясно наляво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И двете функции приемат три параметъра 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Акумулатор - функцията, която ще се извиква между елементите на списъка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Начална стойност, от която да започне изчислението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Самият списък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И при двете функции изчисленията започват от стойността на акумулатора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`foldl` е по-бърза функция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`foldr` намира приложението си при работа с безкрайни списъци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Изчисления върху списъци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5" name="Google Shape;195;p29"/>
          <p:cNvSpPr/>
          <p:nvPr/>
        </p:nvSpPr>
        <p:spPr>
          <a:xfrm>
            <a:off x="525300" y="1766175"/>
            <a:ext cx="8093400" cy="9945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subtractList list = foldl (-) 0 list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subtractList' list = foldr (-) 0 list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525300" y="3261300"/>
            <a:ext cx="8093400" cy="9945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subtractList [1,2,3,4,5] -- -15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subtractList' [1,2,3,4,5] -- 3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311700" y="1152475"/>
            <a:ext cx="8520600" cy="461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Примери: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Изчисления върху списъци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311700" y="1152475"/>
            <a:ext cx="8520600" cy="1158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Функцията  `zip` приема като аргументи два списъка и връща като резултат списък от двойки, където първият елемент е от първият списък, а другият от вторият списък</a:t>
            </a:r>
            <a:endParaRPr sz="1800"/>
          </a:p>
        </p:txBody>
      </p:sp>
      <p:sp>
        <p:nvSpPr>
          <p:cNvPr id="204" name="Google Shape;204;p30"/>
          <p:cNvSpPr/>
          <p:nvPr/>
        </p:nvSpPr>
        <p:spPr>
          <a:xfrm>
            <a:off x="525300" y="2339625"/>
            <a:ext cx="8093400" cy="624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zip [1,3,5] [2,4,6] -- [(1,2),(3,4),(5,6)]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311700" y="3098025"/>
            <a:ext cx="8520600" cy="467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Списъкът - резултат свършва, където свършва кой да е от подадените списъци</a:t>
            </a:r>
            <a:endParaRPr sz="1800"/>
          </a:p>
        </p:txBody>
      </p:sp>
      <p:sp>
        <p:nvSpPr>
          <p:cNvPr id="206" name="Google Shape;206;p30"/>
          <p:cNvSpPr/>
          <p:nvPr/>
        </p:nvSpPr>
        <p:spPr>
          <a:xfrm>
            <a:off x="525300" y="3649700"/>
            <a:ext cx="8093400" cy="935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zip [1,2] [3,4,5,6] -- [(1,3),(2,4)]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zip [] [1] -- []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Изчисления върху списъци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31"/>
          <p:cNvSpPr txBox="1"/>
          <p:nvPr>
            <p:ph idx="1" type="body"/>
          </p:nvPr>
        </p:nvSpPr>
        <p:spPr>
          <a:xfrm>
            <a:off x="311700" y="1152475"/>
            <a:ext cx="8520600" cy="821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Функцията  `zipWith` освен два списъка приема и функция, която да използва при комбинирането на елементи от двата списъка</a:t>
            </a:r>
            <a:endParaRPr sz="1800"/>
          </a:p>
        </p:txBody>
      </p:sp>
      <p:sp>
        <p:nvSpPr>
          <p:cNvPr id="213" name="Google Shape;213;p31"/>
          <p:cNvSpPr/>
          <p:nvPr/>
        </p:nvSpPr>
        <p:spPr>
          <a:xfrm>
            <a:off x="525300" y="2060800"/>
            <a:ext cx="8093400" cy="966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zipWith (+) [1,2,3,4,5] [9,8,7,6,5]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-- [10,10,10,10,10]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311700" y="3175900"/>
            <a:ext cx="8520600" cy="529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Вж. </a:t>
            </a:r>
            <a:r>
              <a:rPr lang="en" sz="1800"/>
              <a:t>ф</a:t>
            </a:r>
            <a:r>
              <a:rPr lang="en" sz="1800"/>
              <a:t>ункциите `zipWith3`, `zipWith4` и тн.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Задача: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Google Shape;220;p32"/>
          <p:cNvSpPr txBox="1"/>
          <p:nvPr>
            <p:ph idx="1" type="body"/>
          </p:nvPr>
        </p:nvSpPr>
        <p:spPr>
          <a:xfrm>
            <a:off x="311700" y="1152475"/>
            <a:ext cx="8520600" cy="777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Дефинирайте функция, която приема лист и връща най-големият елемент от нея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Използвайте някоя от научените функции за изчисления върху списък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Решение</a:t>
            </a:r>
            <a:r>
              <a:rPr lang="en"/>
              <a:t>: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6" name="Google Shape;226;p33"/>
          <p:cNvSpPr/>
          <p:nvPr/>
        </p:nvSpPr>
        <p:spPr>
          <a:xfrm>
            <a:off x="525300" y="1099025"/>
            <a:ext cx="8093400" cy="9888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maxFromList list = foldl max (head list) list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maxFromList [-1, 5, 10] -- 10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Анонимни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34"/>
          <p:cNvSpPr/>
          <p:nvPr/>
        </p:nvSpPr>
        <p:spPr>
          <a:xfrm>
            <a:off x="525300" y="168767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plus3 x y z = x + y + z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3" name="Google Shape;233;p34"/>
          <p:cNvSpPr txBox="1"/>
          <p:nvPr>
            <p:ph idx="1" type="body"/>
          </p:nvPr>
        </p:nvSpPr>
        <p:spPr>
          <a:xfrm>
            <a:off x="311700" y="1152475"/>
            <a:ext cx="8520600" cy="535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Следният синтаксис често обърква и прави кода нечетим:</a:t>
            </a:r>
            <a:endParaRPr sz="1800"/>
          </a:p>
        </p:txBody>
      </p:sp>
      <p:sp>
        <p:nvSpPr>
          <p:cNvPr id="234" name="Google Shape;234;p34"/>
          <p:cNvSpPr txBox="1"/>
          <p:nvPr>
            <p:ph idx="1" type="body"/>
          </p:nvPr>
        </p:nvSpPr>
        <p:spPr>
          <a:xfrm>
            <a:off x="311700" y="2464175"/>
            <a:ext cx="8520600" cy="535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такива случаи много удобни за използване са анонимните функции</a:t>
            </a:r>
            <a:endParaRPr sz="1800"/>
          </a:p>
        </p:txBody>
      </p:sp>
      <p:sp>
        <p:nvSpPr>
          <p:cNvPr id="235" name="Google Shape;235;p34"/>
          <p:cNvSpPr/>
          <p:nvPr/>
        </p:nvSpPr>
        <p:spPr>
          <a:xfrm>
            <a:off x="525300" y="3050750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(\x y z -&gt; x + y + z)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Анонимни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35"/>
          <p:cNvSpPr/>
          <p:nvPr/>
        </p:nvSpPr>
        <p:spPr>
          <a:xfrm>
            <a:off x="525300" y="168767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plus3 x y z = x + y + z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2" name="Google Shape;242;p35"/>
          <p:cNvSpPr txBox="1"/>
          <p:nvPr>
            <p:ph idx="1" type="body"/>
          </p:nvPr>
        </p:nvSpPr>
        <p:spPr>
          <a:xfrm>
            <a:off x="311700" y="1152475"/>
            <a:ext cx="8520600" cy="535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Следният синтаксис често обърква и прави кода нечетим</a:t>
            </a:r>
            <a:endParaRPr sz="1800"/>
          </a:p>
        </p:txBody>
      </p:sp>
      <p:sp>
        <p:nvSpPr>
          <p:cNvPr id="243" name="Google Shape;243;p35"/>
          <p:cNvSpPr txBox="1"/>
          <p:nvPr>
            <p:ph idx="1" type="body"/>
          </p:nvPr>
        </p:nvSpPr>
        <p:spPr>
          <a:xfrm>
            <a:off x="311700" y="2464175"/>
            <a:ext cx="8520600" cy="535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такива случаи много удобни за използване са анонимните функции</a:t>
            </a:r>
            <a:endParaRPr sz="1800"/>
          </a:p>
        </p:txBody>
      </p:sp>
      <p:sp>
        <p:nvSpPr>
          <p:cNvPr id="244" name="Google Shape;244;p35"/>
          <p:cNvSpPr/>
          <p:nvPr/>
        </p:nvSpPr>
        <p:spPr>
          <a:xfrm>
            <a:off x="525300" y="3050750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(\x y z -&gt; x + y + z)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5" name="Google Shape;245;p35"/>
          <p:cNvSpPr/>
          <p:nvPr/>
        </p:nvSpPr>
        <p:spPr>
          <a:xfrm>
            <a:off x="525300" y="4010250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(\x y z -&gt; x + y + z) 10 20 30 -- 60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Съдържание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Абстракции чрез функции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Изчисления върху списъци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Анонимни функции</a:t>
            </a:r>
            <a:endParaRPr sz="1800"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279" y="1862150"/>
            <a:ext cx="2059725" cy="26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Анонимни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36"/>
          <p:cNvSpPr/>
          <p:nvPr/>
        </p:nvSpPr>
        <p:spPr>
          <a:xfrm>
            <a:off x="525300" y="168767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plus3 x y z = x + y + z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2" name="Google Shape;252;p36"/>
          <p:cNvSpPr txBox="1"/>
          <p:nvPr>
            <p:ph idx="1" type="body"/>
          </p:nvPr>
        </p:nvSpPr>
        <p:spPr>
          <a:xfrm>
            <a:off x="311700" y="1152475"/>
            <a:ext cx="8520600" cy="535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Следният синтаксис често обърква и прави кода нечетим</a:t>
            </a:r>
            <a:endParaRPr sz="1800"/>
          </a:p>
        </p:txBody>
      </p:sp>
      <p:sp>
        <p:nvSpPr>
          <p:cNvPr id="253" name="Google Shape;253;p36"/>
          <p:cNvSpPr txBox="1"/>
          <p:nvPr>
            <p:ph idx="1" type="body"/>
          </p:nvPr>
        </p:nvSpPr>
        <p:spPr>
          <a:xfrm>
            <a:off x="311700" y="2464175"/>
            <a:ext cx="8520600" cy="535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такива случаи много удобни за използване са анонимните функции</a:t>
            </a:r>
            <a:endParaRPr sz="1800"/>
          </a:p>
        </p:txBody>
      </p:sp>
      <p:sp>
        <p:nvSpPr>
          <p:cNvPr id="254" name="Google Shape;254;p36"/>
          <p:cNvSpPr/>
          <p:nvPr/>
        </p:nvSpPr>
        <p:spPr>
          <a:xfrm>
            <a:off x="525300" y="3050750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(\x y z -&gt; x + y + z)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5" name="Google Shape;255;p36"/>
          <p:cNvSpPr/>
          <p:nvPr/>
        </p:nvSpPr>
        <p:spPr>
          <a:xfrm>
            <a:off x="525300" y="4010250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(\x y z -&gt; x + y + z) 10 20 30 -- 60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6" name="Google Shape;256;p36"/>
          <p:cNvSpPr/>
          <p:nvPr/>
        </p:nvSpPr>
        <p:spPr>
          <a:xfrm>
            <a:off x="4141200" y="3478050"/>
            <a:ext cx="4477500" cy="1148400"/>
          </a:xfrm>
          <a:prstGeom prst="wedgeRoundRectCallout">
            <a:avLst>
              <a:gd fmla="val -84642" name="adj1"/>
              <a:gd fmla="val -35317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В Haskell анонимните функции се дефинират, като се заграждат в скоби `()` и започват със символа `\` последван от параметрите, които функцията приема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Анонимни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37"/>
          <p:cNvSpPr/>
          <p:nvPr/>
        </p:nvSpPr>
        <p:spPr>
          <a:xfrm>
            <a:off x="525300" y="168767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plus3 x y z = x + y + z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3" name="Google Shape;263;p37"/>
          <p:cNvSpPr txBox="1"/>
          <p:nvPr>
            <p:ph idx="1" type="body"/>
          </p:nvPr>
        </p:nvSpPr>
        <p:spPr>
          <a:xfrm>
            <a:off x="311700" y="1152475"/>
            <a:ext cx="8520600" cy="535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Следният синтаксис често обърква и прави кода нечетим</a:t>
            </a:r>
            <a:endParaRPr sz="1800"/>
          </a:p>
        </p:txBody>
      </p:sp>
      <p:sp>
        <p:nvSpPr>
          <p:cNvPr id="264" name="Google Shape;264;p37"/>
          <p:cNvSpPr txBox="1"/>
          <p:nvPr>
            <p:ph idx="1" type="body"/>
          </p:nvPr>
        </p:nvSpPr>
        <p:spPr>
          <a:xfrm>
            <a:off x="311700" y="2464175"/>
            <a:ext cx="8520600" cy="535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такива случаи много удобни за използване са анонимните функции</a:t>
            </a:r>
            <a:endParaRPr sz="1800"/>
          </a:p>
        </p:txBody>
      </p:sp>
      <p:sp>
        <p:nvSpPr>
          <p:cNvPr id="265" name="Google Shape;265;p37"/>
          <p:cNvSpPr/>
          <p:nvPr/>
        </p:nvSpPr>
        <p:spPr>
          <a:xfrm>
            <a:off x="525300" y="3050750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(\x y z -&gt; x + y + z)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6" name="Google Shape;266;p37"/>
          <p:cNvSpPr/>
          <p:nvPr/>
        </p:nvSpPr>
        <p:spPr>
          <a:xfrm>
            <a:off x="525300" y="4010250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(\x y z -&gt; x + y + z) 10 20 30 -- 60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7" name="Google Shape;267;p37"/>
          <p:cNvSpPr/>
          <p:nvPr/>
        </p:nvSpPr>
        <p:spPr>
          <a:xfrm>
            <a:off x="4141200" y="3478050"/>
            <a:ext cx="4477500" cy="1148400"/>
          </a:xfrm>
          <a:prstGeom prst="wedgeRoundRectCallout">
            <a:avLst>
              <a:gd fmla="val -84642" name="adj1"/>
              <a:gd fmla="val -35317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От дясната страна на стрелката `-&gt;` е резултатът, който функцията връща след изпълнението си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Анонимни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38"/>
          <p:cNvSpPr txBox="1"/>
          <p:nvPr>
            <p:ph idx="1" type="body"/>
          </p:nvPr>
        </p:nvSpPr>
        <p:spPr>
          <a:xfrm>
            <a:off x="311700" y="1152475"/>
            <a:ext cx="8520600" cy="535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Кога да използваме анонимна функция?</a:t>
            </a:r>
            <a:endParaRPr sz="1800"/>
          </a:p>
        </p:txBody>
      </p:sp>
      <p:sp>
        <p:nvSpPr>
          <p:cNvPr id="274" name="Google Shape;274;p38"/>
          <p:cNvSpPr/>
          <p:nvPr/>
        </p:nvSpPr>
        <p:spPr>
          <a:xfrm>
            <a:off x="525300" y="168767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(\ x -&gt; x ++ [(head (tail x))] ++ [head x])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5" name="Google Shape;275;p38"/>
          <p:cNvSpPr/>
          <p:nvPr/>
        </p:nvSpPr>
        <p:spPr>
          <a:xfrm>
            <a:off x="525300" y="381382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(\ x -&gt; 2 * x)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Анонимни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1" name="Google Shape;281;p39"/>
          <p:cNvSpPr txBox="1"/>
          <p:nvPr>
            <p:ph idx="1" type="body"/>
          </p:nvPr>
        </p:nvSpPr>
        <p:spPr>
          <a:xfrm>
            <a:off x="311700" y="1152475"/>
            <a:ext cx="8520600" cy="535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Кога да използваме анонимна функция?</a:t>
            </a:r>
            <a:endParaRPr sz="1800"/>
          </a:p>
        </p:txBody>
      </p:sp>
      <p:sp>
        <p:nvSpPr>
          <p:cNvPr id="282" name="Google Shape;282;p39"/>
          <p:cNvSpPr/>
          <p:nvPr/>
        </p:nvSpPr>
        <p:spPr>
          <a:xfrm>
            <a:off x="525300" y="168767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(\ x -&gt; x ++ [(head (tail x))] ++ [head x])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3" name="Google Shape;283;p39"/>
          <p:cNvSpPr/>
          <p:nvPr/>
        </p:nvSpPr>
        <p:spPr>
          <a:xfrm>
            <a:off x="525300" y="381382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(\ x -&gt; 2 * x)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4" name="Google Shape;284;p39"/>
          <p:cNvSpPr/>
          <p:nvPr/>
        </p:nvSpPr>
        <p:spPr>
          <a:xfrm>
            <a:off x="3307375" y="2536800"/>
            <a:ext cx="4477500" cy="1148400"/>
          </a:xfrm>
          <a:prstGeom prst="wedgeRoundRectCallout">
            <a:avLst>
              <a:gd fmla="val -33573" name="adj1"/>
              <a:gd fmla="val -73113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Колкото по-дълга и сложна е една функция, толкова по-добра идея е да се напише като отделна наименована функция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Анонимни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0" name="Google Shape;290;p40"/>
          <p:cNvSpPr txBox="1"/>
          <p:nvPr>
            <p:ph idx="1" type="body"/>
          </p:nvPr>
        </p:nvSpPr>
        <p:spPr>
          <a:xfrm>
            <a:off x="311700" y="1152475"/>
            <a:ext cx="8520600" cy="535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Кога да използваме анонимна функция?</a:t>
            </a:r>
            <a:endParaRPr sz="1800"/>
          </a:p>
        </p:txBody>
      </p:sp>
      <p:sp>
        <p:nvSpPr>
          <p:cNvPr id="291" name="Google Shape;291;p40"/>
          <p:cNvSpPr/>
          <p:nvPr/>
        </p:nvSpPr>
        <p:spPr>
          <a:xfrm>
            <a:off x="525300" y="168767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(\ x -&gt; x ++ [(head (tail x))] ++ [head x])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2" name="Google Shape;292;p40"/>
          <p:cNvSpPr/>
          <p:nvPr/>
        </p:nvSpPr>
        <p:spPr>
          <a:xfrm>
            <a:off x="525300" y="381382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(\ x -&gt; 2 * x)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3" name="Google Shape;293;p40"/>
          <p:cNvSpPr/>
          <p:nvPr/>
        </p:nvSpPr>
        <p:spPr>
          <a:xfrm>
            <a:off x="3307375" y="2536800"/>
            <a:ext cx="4477500" cy="1148400"/>
          </a:xfrm>
          <a:prstGeom prst="wedgeRoundRectCallout">
            <a:avLst>
              <a:gd fmla="val -77819" name="adj1"/>
              <a:gd fmla="val 51757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Обратно - ако функцията е проста и лесно се вижда какво прави е добра идея да се напише като анонимна функция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Анонимни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9" name="Google Shape;299;p41"/>
          <p:cNvSpPr txBox="1"/>
          <p:nvPr>
            <p:ph idx="1" type="body"/>
          </p:nvPr>
        </p:nvSpPr>
        <p:spPr>
          <a:xfrm>
            <a:off x="311700" y="1152475"/>
            <a:ext cx="8520600" cy="535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Кога да използваме анонимна функция?</a:t>
            </a:r>
            <a:endParaRPr sz="1800"/>
          </a:p>
        </p:txBody>
      </p:sp>
      <p:sp>
        <p:nvSpPr>
          <p:cNvPr id="300" name="Google Shape;300;p41"/>
          <p:cNvSpPr/>
          <p:nvPr/>
        </p:nvSpPr>
        <p:spPr>
          <a:xfrm>
            <a:off x="525300" y="168767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(\ x -&gt; x ++ [(head (tail x))] ++ [head x])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1" name="Google Shape;301;p41"/>
          <p:cNvSpPr/>
          <p:nvPr/>
        </p:nvSpPr>
        <p:spPr>
          <a:xfrm>
            <a:off x="525300" y="381382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(\ x -&gt; 2 * x)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3307375" y="2536800"/>
            <a:ext cx="4477500" cy="1148400"/>
          </a:xfrm>
          <a:prstGeom prst="wedgeRoundRectCallout">
            <a:avLst>
              <a:gd fmla="val -50124" name="adj1"/>
              <a:gd fmla="val 22366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Анонимните функции не могат да се преизползват, но ако функцията се използва само веднъж няма причина тя да не е анонимна</a:t>
            </a:r>
            <a:endParaRPr sz="15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Анонимни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8" name="Google Shape;308;p42"/>
          <p:cNvSpPr txBox="1"/>
          <p:nvPr>
            <p:ph idx="1" type="body"/>
          </p:nvPr>
        </p:nvSpPr>
        <p:spPr>
          <a:xfrm>
            <a:off x="311700" y="1152475"/>
            <a:ext cx="8520600" cy="821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Haskell е възможно и да се дават имена на анонимни функции, ако по някаква причина това е нужно</a:t>
            </a:r>
            <a:endParaRPr sz="1800"/>
          </a:p>
        </p:txBody>
      </p:sp>
      <p:sp>
        <p:nvSpPr>
          <p:cNvPr id="309" name="Google Shape;309;p42"/>
          <p:cNvSpPr/>
          <p:nvPr/>
        </p:nvSpPr>
        <p:spPr>
          <a:xfrm>
            <a:off x="525300" y="2016175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plus3' = (\ x y z -&gt; x + y + z)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0" name="Google Shape;310;p42"/>
          <p:cNvSpPr txBox="1"/>
          <p:nvPr>
            <p:ph idx="1" type="body"/>
          </p:nvPr>
        </p:nvSpPr>
        <p:spPr>
          <a:xfrm>
            <a:off x="311700" y="2778000"/>
            <a:ext cx="8520600" cy="821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Анонимните функции имат огромно приложение при използването на вградените в Haskell функции `map` и `foldl/foldr` при работа със списъци</a:t>
            </a:r>
            <a:endParaRPr sz="1800"/>
          </a:p>
        </p:txBody>
      </p:sp>
      <p:sp>
        <p:nvSpPr>
          <p:cNvPr id="311" name="Google Shape;311;p42"/>
          <p:cNvSpPr/>
          <p:nvPr/>
        </p:nvSpPr>
        <p:spPr>
          <a:xfrm>
            <a:off x="525300" y="3663525"/>
            <a:ext cx="8093400" cy="9936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addOneList list = map (\x -&gt; x + 1) list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addOneList [1,1,1] -- [2,2,2]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Задача: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7" name="Google Shape;317;p43"/>
          <p:cNvSpPr txBox="1"/>
          <p:nvPr>
            <p:ph idx="1" type="body"/>
          </p:nvPr>
        </p:nvSpPr>
        <p:spPr>
          <a:xfrm>
            <a:off x="311700" y="1152475"/>
            <a:ext cx="8520600" cy="1151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Използвайте вградената в Haskell функция `zipWith`, като за първи параметър (функция) използвате ваша анонимна функция, която връща сбора на два елемента</a:t>
            </a: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Решение:</a:t>
            </a:r>
            <a:r>
              <a:rPr lang="en"/>
              <a:t>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3" name="Google Shape;323;p44"/>
          <p:cNvSpPr/>
          <p:nvPr/>
        </p:nvSpPr>
        <p:spPr>
          <a:xfrm>
            <a:off x="525300" y="1194400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zipWith (\ x y  -&gt; x + y ) [10,12] [3,4]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4" name="Google Shape;324;p44"/>
          <p:cNvSpPr/>
          <p:nvPr/>
        </p:nvSpPr>
        <p:spPr>
          <a:xfrm>
            <a:off x="525300" y="269687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[13,16]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5" name="Google Shape;325;p44"/>
          <p:cNvSpPr txBox="1"/>
          <p:nvPr>
            <p:ph idx="1" type="body"/>
          </p:nvPr>
        </p:nvSpPr>
        <p:spPr>
          <a:xfrm>
            <a:off x="311700" y="2021125"/>
            <a:ext cx="8520600" cy="535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Резултат: </a:t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Обобщение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1" name="Google Shape;331;p45"/>
          <p:cNvSpPr txBox="1"/>
          <p:nvPr>
            <p:ph idx="1" type="body"/>
          </p:nvPr>
        </p:nvSpPr>
        <p:spPr>
          <a:xfrm>
            <a:off x="311700" y="1152475"/>
            <a:ext cx="61041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Абстракции чрез функции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Изчисления върху списъци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Анонимни функции</a:t>
            </a:r>
            <a:endParaRPr sz="1800"/>
          </a:p>
        </p:txBody>
      </p:sp>
      <p:pic>
        <p:nvPicPr>
          <p:cNvPr id="332" name="Google Shape;33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926" y="2681076"/>
            <a:ext cx="2684200" cy="22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Абстракции чрез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 Haskell предлага възможност за абстракция чрез функция</a:t>
            </a:r>
            <a:endParaRPr sz="1800"/>
          </a:p>
          <a:p>
            <a:pPr indent="-34290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Ако функция a приема като параметри b, c и друга функция func и връща резултат извиканата функция func с параметри b и c, то резултатът всеки път ще е различен</a:t>
            </a:r>
            <a:endParaRPr sz="1800"/>
          </a:p>
          <a:p>
            <a:pPr indent="-34290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Резултатът зависи от подадената функция func, като единственото условие е тя да приема същия брой параметри, които и се подават в тялото на a</a:t>
            </a:r>
            <a:endParaRPr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Функции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Лиценз</a:t>
            </a:r>
            <a:endParaRPr/>
          </a:p>
        </p:txBody>
      </p:sp>
      <p:sp>
        <p:nvSpPr>
          <p:cNvPr id="343" name="Google Shape;343;p47"/>
          <p:cNvSpPr txBox="1"/>
          <p:nvPr>
            <p:ph idx="1" type="body"/>
          </p:nvPr>
        </p:nvSpPr>
        <p:spPr>
          <a:xfrm>
            <a:off x="311700" y="1152475"/>
            <a:ext cx="8520600" cy="3492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241246" lvl="0" marL="30474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mbria"/>
              <a:buChar char="▪"/>
            </a:pPr>
            <a:r>
              <a:rPr lang="en" sz="2400"/>
              <a:t>Настоящият курс (слайдове, примери, видео, задачи и др.) се разпространяват под свободен лиценз "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Creative Commons Attribution-NonCommercial-ShareAlike 4.0 International</a:t>
            </a:r>
            <a:r>
              <a:rPr lang="en" sz="2400"/>
              <a:t>"</a:t>
            </a:r>
            <a:endParaRPr sz="2400"/>
          </a:p>
        </p:txBody>
      </p:sp>
      <p:pic>
        <p:nvPicPr>
          <p:cNvPr id="344" name="Google Shape;344;p47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1683" y="4286172"/>
            <a:ext cx="2175600" cy="761100"/>
          </a:xfrm>
          <a:prstGeom prst="roundRect">
            <a:avLst>
              <a:gd fmla="val 3940" name="adj"/>
            </a:avLst>
          </a:prstGeom>
          <a:solidFill>
            <a:srgbClr val="231F20">
              <a:alpha val="49800"/>
            </a:srgbClr>
          </a:solidFill>
          <a:ln cap="flat" cmpd="sng" w="9525">
            <a:solidFill>
              <a:srgbClr val="C87D0E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Абстракции чрез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525300" y="1162975"/>
            <a:ext cx="8093400" cy="1647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abstThroughFunction a b func = func a b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firstFunc a b = (a * b)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secondFunc a b = (a  + b)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thirdFunc a b = (a - b)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525300" y="3196575"/>
            <a:ext cx="8093400" cy="13140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abstThroughFunction 10 10 firstFunc --100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abstThroughFunction 10 10 secondFunc -- 20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abstThroughFunction 10 10 thirdFunc -- 0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Абстракции чрез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525300" y="1162975"/>
            <a:ext cx="8093400" cy="1647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abstThroughFunction a b func = func a b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firstFunc a b = (a * b)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secondFunc a b = (a  + b)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thirdFunc a b = (a - b)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525300" y="3196575"/>
            <a:ext cx="8093400" cy="13140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abstThroughFunction 10 10 firstFunc --100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abstThroughFunction 10 10 secondFunc -- 20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abstThroughFunction 10 10 thirdFunc -- 0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4009175" y="1558275"/>
            <a:ext cx="3548400" cy="1310700"/>
          </a:xfrm>
          <a:prstGeom prst="wedgeRoundRectCallout">
            <a:avLst>
              <a:gd fmla="val -15325" name="adj1"/>
              <a:gd fmla="val 82464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В зависимост от функцията резултатът е различен при едни и същи параметри (a - 10, b - 10)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Изчисления върху списъци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311700" y="1152475"/>
            <a:ext cx="8520600" cy="13611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Haskell предлага много възможности за изчисления върху списъци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Функцията `map` приема като параметри функция и списък и връща като резултат нов списък, като върху един елемент от първоначалният списък е извикана подадената функция</a:t>
            </a:r>
            <a:endParaRPr sz="1800"/>
          </a:p>
        </p:txBody>
      </p:sp>
      <p:sp>
        <p:nvSpPr>
          <p:cNvPr id="140" name="Google Shape;140;p22"/>
          <p:cNvSpPr/>
          <p:nvPr/>
        </p:nvSpPr>
        <p:spPr>
          <a:xfrm>
            <a:off x="525300" y="2571750"/>
            <a:ext cx="8093400" cy="983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absoluteList list = map abs list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absoluteList [1,2,-3,-4] -- [1,2,3,4]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525300" y="3817400"/>
            <a:ext cx="8093400" cy="983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plus1List list = map (1 + ) list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plus1List [1,2,3,4,5] -- [2,3,4,5,6]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Изчисления върху списъци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1700" y="1152475"/>
            <a:ext cx="8520600" cy="13611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Haskell предлага много възможности за изчисления върху списъци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Функцията `map` приема като параметри функция и списък и връща като резултат нов списък, като върху всеки елемент от първоначалният списък е извикана подадената функция</a:t>
            </a:r>
            <a:endParaRPr sz="1800"/>
          </a:p>
        </p:txBody>
      </p:sp>
      <p:sp>
        <p:nvSpPr>
          <p:cNvPr id="148" name="Google Shape;148;p23"/>
          <p:cNvSpPr/>
          <p:nvPr/>
        </p:nvSpPr>
        <p:spPr>
          <a:xfrm>
            <a:off x="525300" y="2571750"/>
            <a:ext cx="8093400" cy="983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absoluteList list = map abs list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absoluteList [1,2,-3,-4] -- [1,2,3,4]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525300" y="3817400"/>
            <a:ext cx="8093400" cy="983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plus1List list = map (1 + ) list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plus1List [1,2,3,4,5] -- [2,3,4,5,6]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4141200" y="3478050"/>
            <a:ext cx="4477500" cy="983700"/>
          </a:xfrm>
          <a:prstGeom prst="wedgeRoundRectCallout">
            <a:avLst>
              <a:gd fmla="val -33842" name="adj1"/>
              <a:gd fmla="val -79402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Функцията `abs` е извикана за всеки елемент от списъка - резултатът е списък с елементи само положителни числа (модули)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Изчисления върху списъци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311700" y="1152475"/>
            <a:ext cx="8520600" cy="13611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Haskell предлага много възможности за изчисления върху списъци</a:t>
            </a:r>
            <a:endParaRPr sz="1800"/>
          </a:p>
          <a:p>
            <a:pPr indent="-342900" lvl="1" marL="9144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Функцията `map` приема като параметри функция и списък и връща като резултат нов списък, като върху всеки елемент от първоначалният списък е извикана подадената функция</a:t>
            </a:r>
            <a:endParaRPr sz="1800"/>
          </a:p>
        </p:txBody>
      </p:sp>
      <p:sp>
        <p:nvSpPr>
          <p:cNvPr id="157" name="Google Shape;157;p24"/>
          <p:cNvSpPr/>
          <p:nvPr/>
        </p:nvSpPr>
        <p:spPr>
          <a:xfrm>
            <a:off x="525300" y="2571750"/>
            <a:ext cx="8093400" cy="983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absoluteList list = map abs list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absoluteList [1,2,-3,-4] -- [1,2,3,4]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525300" y="3817400"/>
            <a:ext cx="8093400" cy="983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plus1List list = map (1 + ) list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plus1List [1,2,3,4,5] -- [2,3,4,5,6]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4273300" y="2142525"/>
            <a:ext cx="4477500" cy="1310700"/>
          </a:xfrm>
          <a:prstGeom prst="wedgeRoundRectCallout">
            <a:avLst>
              <a:gd fmla="val -37939" name="adj1"/>
              <a:gd fmla="val 92038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Можем да се възползваме от факта, че операторът `+` (както и всички оператори в Haskell) е функция. Използвано е също и така нареченото частично снабдяване на параметри за функция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Изчисления върху списъци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311700" y="1152475"/>
            <a:ext cx="8520600" cy="825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Функцията `filter` тества всеки елемент от списък и връща само тези, които минават теста (функция, която връща тип boolean)</a:t>
            </a:r>
            <a:endParaRPr sz="1800"/>
          </a:p>
        </p:txBody>
      </p:sp>
      <p:sp>
        <p:nvSpPr>
          <p:cNvPr id="166" name="Google Shape;166;p25"/>
          <p:cNvSpPr/>
          <p:nvPr/>
        </p:nvSpPr>
        <p:spPr>
          <a:xfrm>
            <a:off x="525300" y="2014100"/>
            <a:ext cx="8093400" cy="9471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isEven x = x `mod` 2 == 0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removeOdd = filter isEven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