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61"/>
  </p:notesMasterIdLst>
  <p:handoutMasterIdLst>
    <p:handoutMasterId r:id="rId62"/>
  </p:handoutMasterIdLst>
  <p:sldIdLst>
    <p:sldId id="616" r:id="rId3"/>
    <p:sldId id="611" r:id="rId4"/>
    <p:sldId id="353" r:id="rId5"/>
    <p:sldId id="406" r:id="rId6"/>
    <p:sldId id="499" r:id="rId7"/>
    <p:sldId id="496" r:id="rId8"/>
    <p:sldId id="557" r:id="rId9"/>
    <p:sldId id="501" r:id="rId10"/>
    <p:sldId id="552" r:id="rId11"/>
    <p:sldId id="522" r:id="rId12"/>
    <p:sldId id="500" r:id="rId13"/>
    <p:sldId id="503" r:id="rId14"/>
    <p:sldId id="504" r:id="rId15"/>
    <p:sldId id="559" r:id="rId16"/>
    <p:sldId id="560" r:id="rId17"/>
    <p:sldId id="561" r:id="rId18"/>
    <p:sldId id="562" r:id="rId19"/>
    <p:sldId id="568" r:id="rId20"/>
    <p:sldId id="505" r:id="rId21"/>
    <p:sldId id="506" r:id="rId22"/>
    <p:sldId id="554" r:id="rId23"/>
    <p:sldId id="555" r:id="rId24"/>
    <p:sldId id="558" r:id="rId25"/>
    <p:sldId id="510" r:id="rId26"/>
    <p:sldId id="567" r:id="rId27"/>
    <p:sldId id="563" r:id="rId28"/>
    <p:sldId id="565" r:id="rId29"/>
    <p:sldId id="564" r:id="rId30"/>
    <p:sldId id="566" r:id="rId31"/>
    <p:sldId id="516" r:id="rId32"/>
    <p:sldId id="569" r:id="rId33"/>
    <p:sldId id="570" r:id="rId34"/>
    <p:sldId id="571" r:id="rId35"/>
    <p:sldId id="575" r:id="rId36"/>
    <p:sldId id="574" r:id="rId37"/>
    <p:sldId id="576" r:id="rId38"/>
    <p:sldId id="577" r:id="rId39"/>
    <p:sldId id="578" r:id="rId40"/>
    <p:sldId id="579" r:id="rId41"/>
    <p:sldId id="580" r:id="rId42"/>
    <p:sldId id="617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612" r:id="rId59"/>
    <p:sldId id="615" r:id="rId6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353"/>
            <p14:sldId id="406"/>
            <p14:sldId id="499"/>
            <p14:sldId id="496"/>
            <p14:sldId id="557"/>
            <p14:sldId id="501"/>
            <p14:sldId id="552"/>
            <p14:sldId id="522"/>
            <p14:sldId id="500"/>
            <p14:sldId id="503"/>
            <p14:sldId id="504"/>
            <p14:sldId id="559"/>
            <p14:sldId id="560"/>
            <p14:sldId id="561"/>
            <p14:sldId id="562"/>
            <p14:sldId id="568"/>
            <p14:sldId id="505"/>
            <p14:sldId id="506"/>
            <p14:sldId id="554"/>
            <p14:sldId id="555"/>
            <p14:sldId id="558"/>
            <p14:sldId id="510"/>
            <p14:sldId id="567"/>
            <p14:sldId id="563"/>
            <p14:sldId id="565"/>
            <p14:sldId id="564"/>
            <p14:sldId id="566"/>
            <p14:sldId id="516"/>
            <p14:sldId id="569"/>
            <p14:sldId id="570"/>
            <p14:sldId id="571"/>
            <p14:sldId id="575"/>
            <p14:sldId id="574"/>
            <p14:sldId id="576"/>
            <p14:sldId id="577"/>
            <p14:sldId id="578"/>
            <p14:sldId id="579"/>
            <p14:sldId id="580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 autoAdjust="0"/>
    <p:restoredTop sz="83842" autoAdjust="0"/>
  </p:normalViewPr>
  <p:slideViewPr>
    <p:cSldViewPr>
      <p:cViewPr varScale="1">
        <p:scale>
          <a:sx n="100" d="100"/>
          <a:sy n="100" d="100"/>
        </p:scale>
        <p:origin x="762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11/26/2019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8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77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2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3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2109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9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883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3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www.submarinecablemap.com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055812" y="762000"/>
            <a:ext cx="95104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Запознаване с TCP,IP и сокети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bg-BG" dirty="0"/>
              <a:t>Как работи Интернет?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Работен модел на уеб сървър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197834" y="2855886"/>
            <a:ext cx="167596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89860" y="1916584"/>
            <a:ext cx="148393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Заявка</a:t>
            </a:r>
            <a:endParaRPr lang="en-US" sz="2799" dirty="0"/>
          </a:p>
        </p:txBody>
      </p:sp>
      <p:sp>
        <p:nvSpPr>
          <p:cNvPr id="29" name="TextBox 28"/>
          <p:cNvSpPr txBox="1"/>
          <p:nvPr/>
        </p:nvSpPr>
        <p:spPr>
          <a:xfrm>
            <a:off x="3314624" y="2942995"/>
            <a:ext cx="163708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Отговор</a:t>
            </a:r>
            <a:endParaRPr lang="en-US" sz="2799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197834" y="2516417"/>
            <a:ext cx="167596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43" y="1778619"/>
            <a:ext cx="1638036" cy="19626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104070" y="1117453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сървър</a:t>
            </a:r>
            <a:endParaRPr lang="en-US" sz="2799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FB8100-7456-4FFD-9A18-B473364EE6ED}"/>
              </a:ext>
            </a:extLst>
          </p:cNvPr>
          <p:cNvGrpSpPr/>
          <p:nvPr/>
        </p:nvGrpSpPr>
        <p:grpSpPr>
          <a:xfrm>
            <a:off x="5955123" y="4355716"/>
            <a:ext cx="2728327" cy="2168314"/>
            <a:chOff x="4451000" y="4330968"/>
            <a:chExt cx="2729038" cy="2168879"/>
          </a:xfrm>
        </p:grpSpPr>
        <p:sp>
          <p:nvSpPr>
            <p:cNvPr id="34" name="TextBox 33"/>
            <p:cNvSpPr txBox="1"/>
            <p:nvPr/>
          </p:nvSpPr>
          <p:spPr>
            <a:xfrm>
              <a:off x="4516679" y="4330968"/>
              <a:ext cx="2424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799" dirty="0"/>
                <a:t>Уеб ресурси</a:t>
              </a:r>
              <a:endParaRPr lang="en-US" sz="2799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45" y="4819918"/>
              <a:ext cx="1201332" cy="120133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51000" y="5976627"/>
              <a:ext cx="2729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dirty="0"/>
                <a:t>HTML, PDF, JPG…</a:t>
              </a:r>
              <a:endParaRPr lang="en-US" sz="2799" dirty="0">
                <a:solidFill>
                  <a:srgbClr val="92D05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1627" y="1113774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9" y="1998244"/>
            <a:ext cx="2020017" cy="1659599"/>
          </a:xfrm>
          <a:prstGeom prst="rect">
            <a:avLst/>
          </a:prstGeom>
        </p:spPr>
      </p:pic>
      <p:pic>
        <p:nvPicPr>
          <p:cNvPr id="2069" name="Picture 20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11" y="3739033"/>
            <a:ext cx="709706" cy="709706"/>
          </a:xfrm>
          <a:prstGeom prst="rect">
            <a:avLst/>
          </a:prstGeom>
        </p:spPr>
      </p:pic>
      <p:pic>
        <p:nvPicPr>
          <p:cNvPr id="2071" name="Picture 20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" y="3739033"/>
            <a:ext cx="716314" cy="716314"/>
          </a:xfrm>
          <a:prstGeom prst="rect">
            <a:avLst/>
          </a:prstGeom>
        </p:spPr>
      </p:pic>
      <p:pic>
        <p:nvPicPr>
          <p:cNvPr id="2072" name="Picture 20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67" y="3697694"/>
            <a:ext cx="770918" cy="770918"/>
          </a:xfrm>
          <a:prstGeom prst="rect">
            <a:avLst/>
          </a:prstGeom>
        </p:spPr>
      </p:pic>
      <p:pic>
        <p:nvPicPr>
          <p:cNvPr id="2075" name="Picture 20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4" y="2090084"/>
            <a:ext cx="1870289" cy="112055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427593" y="1121974"/>
            <a:ext cx="1905621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Технология</a:t>
            </a:r>
            <a:endParaRPr lang="en-US" sz="2799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57146" y="2514838"/>
            <a:ext cx="853831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9765456" y="3411341"/>
            <a:ext cx="531260" cy="13028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D1BEA1-1540-43B0-BA39-2AE40F890ACF}"/>
              </a:ext>
            </a:extLst>
          </p:cNvPr>
          <p:cNvGrpSpPr/>
          <p:nvPr/>
        </p:nvGrpSpPr>
        <p:grpSpPr>
          <a:xfrm>
            <a:off x="10148516" y="4748503"/>
            <a:ext cx="1659408" cy="1820769"/>
            <a:chOff x="9997101" y="4430907"/>
            <a:chExt cx="1659840" cy="18212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372" y="4978852"/>
              <a:ext cx="1273298" cy="12732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97101" y="4430907"/>
              <a:ext cx="1659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799" dirty="0"/>
                <a:t>БД</a:t>
              </a:r>
              <a:endParaRPr lang="en-US" sz="2799" dirty="0"/>
            </a:p>
          </p:txBody>
        </p:sp>
      </p:grp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7753237" y="3411343"/>
            <a:ext cx="626551" cy="90390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FA6880E-A284-4520-BAFF-4F464A6813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142">
            <a:off x="7913711" y="1518992"/>
            <a:ext cx="2262735" cy="2262735"/>
          </a:xfrm>
          <a:prstGeom prst="rect">
            <a:avLst/>
          </a:prstGeom>
          <a:ln w="63500">
            <a:tailEnd type="triangle"/>
          </a:ln>
        </p:spPr>
      </p:pic>
    </p:spTree>
    <p:extLst>
      <p:ext uri="{BB962C8B-B14F-4D97-AF65-F5344CB8AC3E}">
        <p14:creationId xmlns:p14="http://schemas.microsoft.com/office/powerpoint/2010/main" val="17512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За да разберем как работи Интернет, първо трябва да се запознаем с няколко определения</a:t>
            </a:r>
            <a:endParaRPr lang="en-US" dirty="0"/>
          </a:p>
          <a:p>
            <a:pPr lvl="1"/>
            <a:r>
              <a:rPr lang="bg-BG" dirty="0"/>
              <a:t>Какво е?</a:t>
            </a:r>
            <a:endParaRPr lang="en-US" dirty="0"/>
          </a:p>
          <a:p>
            <a:pPr lvl="2"/>
            <a:r>
              <a:rPr lang="bg-BG" dirty="0"/>
              <a:t>Сървър и Клиент</a:t>
            </a:r>
            <a:endParaRPr lang="en-US" dirty="0"/>
          </a:p>
          <a:p>
            <a:pPr lvl="2"/>
            <a:r>
              <a:rPr lang="bg-BG" dirty="0"/>
              <a:t>Мрежов протокол</a:t>
            </a:r>
            <a:endParaRPr lang="en-US" dirty="0"/>
          </a:p>
          <a:p>
            <a:pPr lvl="3"/>
            <a:r>
              <a:rPr lang="bg-BG" dirty="0"/>
              <a:t>Обяснение и примери</a:t>
            </a:r>
            <a:endParaRPr lang="en-US" dirty="0"/>
          </a:p>
          <a:p>
            <a:pPr lvl="2"/>
            <a:r>
              <a:rPr lang="bg-BG" dirty="0"/>
              <a:t>Пакети</a:t>
            </a:r>
            <a:endParaRPr lang="en-US" dirty="0"/>
          </a:p>
          <a:p>
            <a:pPr lvl="2"/>
            <a:r>
              <a:rPr lang="en-US" dirty="0"/>
              <a:t>TCP </a:t>
            </a:r>
            <a:r>
              <a:rPr lang="bg-BG" dirty="0"/>
              <a:t>срещу</a:t>
            </a:r>
            <a:r>
              <a:rPr lang="en-US" dirty="0"/>
              <a:t> UDP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Важни определения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Всички устройства в Интернет са или сървъри, или клиенти, или и двете</a:t>
            </a:r>
            <a:endParaRPr lang="en-US" dirty="0"/>
          </a:p>
          <a:p>
            <a:pPr lvl="1"/>
            <a:r>
              <a:rPr lang="bg-BG" dirty="0"/>
              <a:t>Сървърите са устройствата, които предоставят услуги на други машини</a:t>
            </a:r>
            <a:endParaRPr lang="en-US" dirty="0"/>
          </a:p>
          <a:p>
            <a:pPr lvl="1"/>
            <a:r>
              <a:rPr lang="bg-BG" dirty="0"/>
              <a:t>Клиенти са устройствата, които се използват за свързване към тези услуги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Сървъри и клиенти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Набор от правила и стандарти, които позволяват комуникация между мрежовите устройства </a:t>
            </a:r>
            <a:endParaRPr lang="en-US" dirty="0"/>
          </a:p>
          <a:p>
            <a:pPr lvl="1"/>
            <a:r>
              <a:rPr lang="bg-BG" dirty="0"/>
              <a:t>Мрежовите протоколи включват механизми за </a:t>
            </a:r>
            <a:br>
              <a:rPr lang="bg-BG" dirty="0"/>
            </a:br>
            <a:r>
              <a:rPr lang="bg-BG" dirty="0"/>
              <a:t>идентифициране на устройствата и осъществяване на </a:t>
            </a:r>
            <a:br>
              <a:rPr lang="bg-BG" dirty="0"/>
            </a:br>
            <a:r>
              <a:rPr lang="bg-BG" dirty="0"/>
              <a:t>връзка помежду си</a:t>
            </a:r>
            <a:endParaRPr lang="en-US" dirty="0"/>
          </a:p>
          <a:p>
            <a:pPr lvl="1"/>
            <a:r>
              <a:rPr lang="bg-BG" dirty="0"/>
              <a:t>Пример за стандартни мрежови протоколи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TCP, UDP, IP, ARP</a:t>
            </a:r>
          </a:p>
          <a:p>
            <a:pPr lvl="2"/>
            <a:r>
              <a:rPr lang="en-US" dirty="0"/>
              <a:t>HTTP, FTP, TFTP, SMPT, SSH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Мрежов протокол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2EDFC-8C92-40FD-996F-B643DD94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Пакети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4DDB2-3970-499B-8D69-E2CEE6AD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2484" y="5754968"/>
            <a:ext cx="11025928" cy="1416148"/>
          </a:xfrm>
        </p:spPr>
        <p:txBody>
          <a:bodyPr/>
          <a:lstStyle/>
          <a:p>
            <a:r>
              <a:rPr lang="ru-RU" dirty="0"/>
              <a:t>Изпращане и получаване на информация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E33ED-C816-4361-AB6C-4FE306B0FF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F877D-4386-4B54-9F80-5D557A269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82" y="2063708"/>
            <a:ext cx="3421259" cy="27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CE327-C368-47FF-9BD4-43C5B496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Всичко, което е създадено на компютър, се съхранява като цифрова информация – 0 и 1 (битове)</a:t>
            </a:r>
            <a:endParaRPr lang="en-US" dirty="0"/>
          </a:p>
          <a:p>
            <a:r>
              <a:rPr lang="bg-BG" dirty="0"/>
              <a:t>Тези данни трябва да могат да се предават между устройства в  Интернет</a:t>
            </a:r>
            <a:endParaRPr lang="en-US" dirty="0"/>
          </a:p>
          <a:p>
            <a:r>
              <a:rPr lang="bg-BG" dirty="0"/>
              <a:t>Всяко съобщение, файл или поток от информация се разбива на малки парчета, наречени пакети</a:t>
            </a:r>
            <a:endParaRPr lang="en-US" dirty="0"/>
          </a:p>
          <a:p>
            <a:r>
              <a:rPr lang="bg-BG" dirty="0"/>
              <a:t>Когато пакетите се изпращат в Интернет, те обикновено </a:t>
            </a:r>
            <a:br>
              <a:rPr lang="bg-BG" dirty="0"/>
            </a:br>
            <a:r>
              <a:rPr lang="bg-BG" dirty="0"/>
              <a:t>пътуват в мрежата по едно и също трасе</a:t>
            </a:r>
            <a:endParaRPr lang="en-US" dirty="0"/>
          </a:p>
          <a:p>
            <a:r>
              <a:rPr lang="bg-BG" dirty="0"/>
              <a:t>Има ситуации в които се налага трасето да бъде променено, за да може пакетите да достигнат до дестинацията си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4971B-0DEE-4725-AA22-63263F3E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Пакети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7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CE327-C368-47FF-9BD4-43C5B4969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Всеки пакет съдържа заглавна част, наречена </a:t>
            </a:r>
            <a:r>
              <a:rPr lang="en-US" dirty="0"/>
              <a:t>header</a:t>
            </a:r>
            <a:r>
              <a:rPr lang="bg-BG" dirty="0"/>
              <a:t> и секция с данните, които пренася</a:t>
            </a:r>
          </a:p>
          <a:p>
            <a:r>
              <a:rPr lang="bg-BG" dirty="0"/>
              <a:t>Заглавната част съдържа информация за:</a:t>
            </a:r>
            <a:endParaRPr lang="en-US" dirty="0"/>
          </a:p>
          <a:p>
            <a:pPr lvl="1"/>
            <a:r>
              <a:rPr lang="bg-BG" dirty="0"/>
              <a:t>Откъде идва</a:t>
            </a:r>
            <a:endParaRPr lang="en-US" dirty="0"/>
          </a:p>
          <a:p>
            <a:pPr lvl="1"/>
            <a:r>
              <a:rPr lang="bg-BG" dirty="0"/>
              <a:t>Къде отива</a:t>
            </a:r>
            <a:endParaRPr lang="en-US" dirty="0"/>
          </a:p>
          <a:p>
            <a:pPr lvl="1"/>
            <a:r>
              <a:rPr lang="bg-BG" dirty="0"/>
              <a:t>Колко голям е пакета:</a:t>
            </a:r>
          </a:p>
          <a:p>
            <a:pPr lvl="2"/>
            <a:r>
              <a:rPr lang="bg-BG" dirty="0"/>
              <a:t>Така се знае, че пакетът е пълен</a:t>
            </a:r>
          </a:p>
          <a:p>
            <a:pPr lvl="2"/>
            <a:r>
              <a:rPr lang="bg-BG" dirty="0"/>
              <a:t>Всички пакети в съобщението са с еднакъв размер</a:t>
            </a:r>
          </a:p>
          <a:p>
            <a:pPr lvl="1"/>
            <a:r>
              <a:rPr lang="bg-BG" dirty="0"/>
              <a:t>Колко пакета има в съобщението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4971B-0DEE-4725-AA22-63263F3E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Пакети </a:t>
            </a:r>
            <a:r>
              <a:rPr lang="en-US" dirty="0"/>
              <a:t>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1D1F6-A533-4FBF-BFBA-4746786F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838" y="2133600"/>
            <a:ext cx="2431174" cy="19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A5AE7DA-9782-42D9-AAEE-3FA6FC87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31" y="1393164"/>
            <a:ext cx="7021104" cy="50032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DC064-F2B0-41FA-AC7E-25B14FE40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D0F772-5039-4F11-ADC7-1A3F03FF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Пътуване на пакетите в Мрежата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ADACF0-DEFC-44BB-9FDE-561F81A6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3"/>
            <a:ext cx="900563" cy="718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5375E5-F5FB-4D09-B9C6-8EC1B6F5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2"/>
            <a:ext cx="900563" cy="718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BEBB1D-EDC1-4652-B790-F851DD93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2"/>
            <a:ext cx="900563" cy="718760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00C8972E-F8EF-4B93-9737-3A422AB2B8EA}"/>
              </a:ext>
            </a:extLst>
          </p:cNvPr>
          <p:cNvSpPr/>
          <p:nvPr/>
        </p:nvSpPr>
        <p:spPr bwMode="auto">
          <a:xfrm>
            <a:off x="5769377" y="5607753"/>
            <a:ext cx="650071" cy="636310"/>
          </a:xfrm>
          <a:prstGeom prst="mathMultiply">
            <a:avLst>
              <a:gd name="adj1" fmla="val 12079"/>
            </a:avLst>
          </a:prstGeom>
          <a:solidFill>
            <a:srgbClr val="FF0000">
              <a:alpha val="80000"/>
            </a:srgbClr>
          </a:solidFill>
          <a:ln w="19050">
            <a:solidFill>
              <a:srgbClr val="FF0000">
                <a:alpha val="8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FCF6A7-CF5B-4AA9-9D12-BA1B91F6D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2"/>
            <a:ext cx="900563" cy="718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613758-F945-44AA-86E8-D0845A1A7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1"/>
            <a:ext cx="900563" cy="718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F0093D-2AE6-471A-A861-52A6C98EB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658" y="3535411"/>
            <a:ext cx="900563" cy="7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2383 0.25324 C 0.29792 0.17384 0.36888 0.08888 0.44323 0.00972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1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4.07407E-6 L 0.22383 0.25324 C 0.29792 0.17385 0.36888 0.08889 0.44323 0.00973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1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4.07407E-6 L 0.22383 0.25324 C 0.29792 0.17385 0.36888 0.08889 0.44323 0.00973 " pathEditMode="relative" rAng="0" ptsTypes="A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61" y="1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065 -0.00115 L 0.21875 -0.25301 L 0.4431 0.01158 " pathEditMode="relative" rAng="0" ptsTypes="AAA"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119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65 -0.00115 L 0.21875 -0.25301 L 0.4431 0.01158 " pathEditMode="relative" rAng="0" ptsTypes="AAA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1196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65 -0.00115 L 0.21875 -0.25301 L 0.4431 0.01158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22" y="-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B9E7A4-171A-458F-BE24-8BB27C18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Интернет протоколи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4BA28-F431-4899-A78F-4E1687364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en-US" dirty="0"/>
              <a:t>IPv4, IPv6 </a:t>
            </a:r>
            <a:r>
              <a:rPr lang="bg-BG" dirty="0"/>
              <a:t>и </a:t>
            </a:r>
            <a:r>
              <a:rPr lang="en-US" dirty="0"/>
              <a:t>DNS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C54A6-E1C4-4677-92F6-0CB2A1FF37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0561-6FA5-4205-BF04-E8BAABD89CED}"/>
              </a:ext>
            </a:extLst>
          </p:cNvPr>
          <p:cNvSpPr txBox="1"/>
          <p:nvPr/>
        </p:nvSpPr>
        <p:spPr>
          <a:xfrm>
            <a:off x="3483943" y="2750651"/>
            <a:ext cx="4863010" cy="1356698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143963" tIns="107972" rIns="143963" bIns="107972" rtlCol="0">
            <a:spAutoFit/>
          </a:bodyPr>
          <a:lstStyle/>
          <a:p>
            <a:pPr marL="282490" indent="-282490" algn="ctr" eaLnBrk="0" fontAlgn="base" hangingPunct="0">
              <a:lnSpc>
                <a:spcPts val="3799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490" algn="l"/>
              </a:tabLst>
              <a:defRPr/>
            </a:pPr>
            <a:r>
              <a:rPr lang="en-US" sz="4000" b="1" dirty="0">
                <a:latin typeface="Consolas" panose="020B0609020204030204" pitchFamily="49" charset="0"/>
              </a:rPr>
              <a:t>216.58.214.46</a:t>
            </a:r>
          </a:p>
          <a:p>
            <a:pPr marL="282490" indent="-282490" algn="ctr" eaLnBrk="0" fontAlgn="base" hangingPunct="0">
              <a:lnSpc>
                <a:spcPts val="3799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490" algn="l"/>
              </a:tabLst>
              <a:defRPr/>
            </a:pPr>
            <a:r>
              <a:rPr kumimoji="1" lang="en-US" sz="4000" b="1" dirty="0">
                <a:latin typeface="Consolas" panose="020B0609020204030204" pitchFamily="49" charset="0"/>
              </a:rPr>
              <a:t>www.google.com</a:t>
            </a:r>
          </a:p>
        </p:txBody>
      </p:sp>
    </p:spTree>
    <p:extLst>
      <p:ext uri="{BB962C8B-B14F-4D97-AF65-F5344CB8AC3E}">
        <p14:creationId xmlns:p14="http://schemas.microsoft.com/office/powerpoint/2010/main" val="128606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Един от най-важните протоколи, използвани в интернет комуникацията, е Интернет протоколът (IP)</a:t>
            </a:r>
            <a:endParaRPr lang="en-US" dirty="0"/>
          </a:p>
          <a:p>
            <a:pPr lvl="1"/>
            <a:r>
              <a:rPr lang="bg-BG" dirty="0"/>
              <a:t>Всички устройства в Интернет имат адреси</a:t>
            </a:r>
            <a:endParaRPr lang="en-US" dirty="0"/>
          </a:p>
          <a:p>
            <a:pPr lvl="2"/>
            <a:r>
              <a:rPr lang="bg-BG" dirty="0"/>
              <a:t>Те се наричат IP адреси</a:t>
            </a:r>
            <a:endParaRPr lang="en-US" dirty="0"/>
          </a:p>
          <a:p>
            <a:pPr lvl="3"/>
            <a:r>
              <a:rPr lang="en-US" dirty="0"/>
              <a:t>I</a:t>
            </a:r>
            <a:r>
              <a:rPr lang="bg-BG" dirty="0"/>
              <a:t>P адресът е уникален за всеки </a:t>
            </a:r>
            <a:br>
              <a:rPr lang="bg-BG" dirty="0"/>
            </a:br>
            <a:r>
              <a:rPr lang="bg-BG" dirty="0"/>
              <a:t>компютър или устройство </a:t>
            </a:r>
            <a:br>
              <a:rPr lang="bg-BG" dirty="0"/>
            </a:br>
            <a:r>
              <a:rPr lang="bg-BG" dirty="0"/>
              <a:t>в края на мрежата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Интернет протокол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DCD97C-D1AD-47E4-A250-4D8D293AA9C1}"/>
              </a:ext>
            </a:extLst>
          </p:cNvPr>
          <p:cNvGrpSpPr/>
          <p:nvPr/>
        </p:nvGrpSpPr>
        <p:grpSpPr>
          <a:xfrm>
            <a:off x="5495272" y="5343192"/>
            <a:ext cx="2315690" cy="1302576"/>
            <a:chOff x="8688490" y="4886622"/>
            <a:chExt cx="2316293" cy="13029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490" y="4886622"/>
              <a:ext cx="2316293" cy="130291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035694" y="5452677"/>
              <a:ext cx="1659429" cy="461537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239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192.168.0.1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18436" y="5123042"/>
              <a:ext cx="1343445" cy="400110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199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IP Address: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FAF7BFD-4226-415A-BF38-DB1B28B2597B}"/>
              </a:ext>
            </a:extLst>
          </p:cNvPr>
          <p:cNvGrpSpPr/>
          <p:nvPr/>
        </p:nvGrpSpPr>
        <p:grpSpPr>
          <a:xfrm>
            <a:off x="2233177" y="5181308"/>
            <a:ext cx="2495054" cy="1464459"/>
            <a:chOff x="8642693" y="3154817"/>
            <a:chExt cx="2495704" cy="14648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490" y="3154817"/>
              <a:ext cx="2449907" cy="146484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2693" y="3627417"/>
              <a:ext cx="1814920" cy="461537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239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192.168.10.5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44671" y="3353107"/>
              <a:ext cx="1343445" cy="400110"/>
            </a:xfrm>
            <a:prstGeom prst="rect">
              <a:avLst/>
            </a:prstGeom>
            <a:noFill/>
          </p:spPr>
          <p:txBody>
            <a:bodyPr wrap="none" lIns="91416" tIns="45708" rIns="91416" bIns="45708">
              <a:spAutoFit/>
            </a:bodyPr>
            <a:lstStyle/>
            <a:p>
              <a:pPr algn="ctr"/>
              <a:r>
                <a:rPr lang="en-US" sz="1999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IP Address: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4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Въведение в интернет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 работи Интернет</a:t>
            </a:r>
            <a:r>
              <a:rPr lang="en-US" dirty="0"/>
              <a:t>?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Изпращане и получаване на информация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Интернет протокол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Надеждност и </a:t>
            </a:r>
            <a:r>
              <a:rPr lang="en-US" dirty="0"/>
              <a:t>TCP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OSI </a:t>
            </a:r>
            <a:r>
              <a:rPr lang="bg-BG" dirty="0"/>
              <a:t>Модела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Мрежов хардуер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Бъдещето на Интернет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IP адресът има много части, организирани в йерархия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bg-BG" dirty="0"/>
              <a:t>Тази версия на IP адресиране се нарича IPv4</a:t>
            </a:r>
            <a:r>
              <a:rPr lang="en-US" dirty="0"/>
              <a:t> </a:t>
            </a:r>
          </a:p>
          <a:p>
            <a:pPr lvl="2"/>
            <a:r>
              <a:rPr lang="bg-BG" dirty="0"/>
              <a:t>Предоставя повече от 4 милиарда 32 бита уникални </a:t>
            </a:r>
            <a:br>
              <a:rPr lang="bg-BG" dirty="0"/>
            </a:br>
            <a:r>
              <a:rPr lang="bg-BG" dirty="0"/>
              <a:t>адреси</a:t>
            </a:r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bg-BG" dirty="0"/>
              <a:t>Адрес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5243" y="2387646"/>
            <a:ext cx="4569293" cy="923090"/>
          </a:xfrm>
          <a:prstGeom prst="rect">
            <a:avLst/>
          </a:prstGeom>
          <a:noFill/>
        </p:spPr>
        <p:txBody>
          <a:bodyPr wrap="square" lIns="91416" tIns="45708" rIns="91416" bIns="45708">
            <a:spAutoFit/>
          </a:bodyPr>
          <a:lstStyle/>
          <a:p>
            <a:pPr algn="ctr"/>
            <a:r>
              <a:rPr lang="en-US" sz="5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192.168.14.120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992120" y="1937619"/>
            <a:ext cx="1517429" cy="510645"/>
          </a:xfrm>
          <a:prstGeom prst="wedgeRoundRectCallout">
            <a:avLst>
              <a:gd name="adj1" fmla="val -7331"/>
              <a:gd name="adj2" fmla="val 7949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/>
              <a:t>Държава</a:t>
            </a:r>
            <a:endParaRPr lang="en-US" b="1" noProof="1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897026" y="3291943"/>
            <a:ext cx="1598247" cy="510645"/>
          </a:xfrm>
          <a:prstGeom prst="wedgeRoundRectCallout">
            <a:avLst>
              <a:gd name="adj1" fmla="val 63909"/>
              <a:gd name="adj2" fmla="val -51782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/>
              <a:t>Регион</a:t>
            </a:r>
            <a:endParaRPr lang="en-US" b="1" noProof="1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048395" y="1937618"/>
            <a:ext cx="1973889" cy="510645"/>
          </a:xfrm>
          <a:prstGeom prst="wedgeRoundRectCallout">
            <a:avLst>
              <a:gd name="adj1" fmla="val -8282"/>
              <a:gd name="adj2" fmla="val 80538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/>
              <a:t>Подмрежи</a:t>
            </a:r>
            <a:endParaRPr lang="en-US" b="1" noProof="1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245014" y="3241513"/>
            <a:ext cx="3344054" cy="510645"/>
          </a:xfrm>
          <a:prstGeom prst="wedgeRoundRectCallout">
            <a:avLst>
              <a:gd name="adj1" fmla="val -53853"/>
              <a:gd name="adj2" fmla="val -47479"/>
              <a:gd name="adj3" fmla="val 16667"/>
            </a:avLst>
          </a:prstGeom>
          <a:solidFill>
            <a:srgbClr val="643F07">
              <a:alpha val="95000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lnSpc>
                <a:spcPts val="3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/>
              <a:t>Адрес на устройството</a:t>
            </a:r>
            <a:endParaRPr lang="en-US" b="1" noProof="1"/>
          </a:p>
        </p:txBody>
      </p:sp>
    </p:spTree>
    <p:extLst>
      <p:ext uri="{BB962C8B-B14F-4D97-AF65-F5344CB8AC3E}">
        <p14:creationId xmlns:p14="http://schemas.microsoft.com/office/powerpoint/2010/main" val="18486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IPv4 е последователност от четири, трицифрени </a:t>
            </a:r>
            <a:br>
              <a:rPr lang="bg-BG" dirty="0"/>
            </a:br>
            <a:r>
              <a:rPr lang="bg-BG" dirty="0"/>
              <a:t>числа, разделени от точка</a:t>
            </a:r>
            <a:endParaRPr lang="en-US" dirty="0"/>
          </a:p>
          <a:p>
            <a:pPr lvl="2"/>
            <a:r>
              <a:rPr lang="bg-BG" dirty="0"/>
              <a:t>Всяко число може да бъде число от нула до 255</a:t>
            </a:r>
            <a:endParaRPr lang="en-US" dirty="0"/>
          </a:p>
          <a:p>
            <a:pPr lvl="2"/>
            <a:r>
              <a:rPr lang="bg-BG" dirty="0"/>
              <a:t>IPv4 не е достатъчен за всички мрежови </a:t>
            </a:r>
            <a:br>
              <a:rPr lang="bg-BG" dirty="0"/>
            </a:br>
            <a:r>
              <a:rPr lang="bg-BG" dirty="0"/>
              <a:t>устройства, свързани към интернет</a:t>
            </a:r>
            <a:endParaRPr lang="en-US" dirty="0"/>
          </a:p>
          <a:p>
            <a:pPr lvl="1"/>
            <a:r>
              <a:rPr lang="bg-BG" dirty="0"/>
              <a:t>През 1995 г. е създадена нова версия на интернет протокола, наречена IPv6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36248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IPV6 използва 128 бита - 340 ундециллиона уникални </a:t>
            </a:r>
            <a:br>
              <a:rPr lang="en-US" dirty="0"/>
            </a:br>
            <a:r>
              <a:rPr lang="bg-BG" dirty="0"/>
              <a:t>адреси</a:t>
            </a:r>
            <a:endParaRPr lang="en-US" dirty="0"/>
          </a:p>
          <a:p>
            <a:pPr lvl="2"/>
            <a:r>
              <a:rPr lang="bg-BG" dirty="0"/>
              <a:t>Това е повече от атомите на повърхността на Земята</a:t>
            </a:r>
            <a:endParaRPr lang="en-US" dirty="0"/>
          </a:p>
          <a:p>
            <a:pPr lvl="1"/>
            <a:r>
              <a:rPr lang="bg-BG" dirty="0"/>
              <a:t>Тези 128 бита са организирани в осем 16-битови части</a:t>
            </a:r>
            <a:endParaRPr lang="en-US" dirty="0"/>
          </a:p>
          <a:p>
            <a:pPr lvl="1"/>
            <a:r>
              <a:rPr lang="bg-BG" dirty="0"/>
              <a:t>Всеки 16-битов блок се преобразува в шестнадесетичен и се разделя с двоеточие</a:t>
            </a:r>
            <a:endParaRPr lang="en-US" dirty="0"/>
          </a:p>
          <a:p>
            <a:pPr lvl="1"/>
            <a:r>
              <a:rPr lang="bg-BG" dirty="0"/>
              <a:t>Това е пълен IPV6 адрес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3FFE:F200:0234:AB00:0123:4567:8901:ABCD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146262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bg-BG" dirty="0"/>
              <a:t>Името на домейн начин за адресация на устройства, работеща с текст, вместо </a:t>
            </a:r>
            <a:r>
              <a:rPr lang="en-GB" dirty="0"/>
              <a:t>IP </a:t>
            </a:r>
            <a:r>
              <a:rPr lang="bg-BG" dirty="0"/>
              <a:t>адрес</a:t>
            </a:r>
            <a:endParaRPr lang="en-US" dirty="0"/>
          </a:p>
          <a:p>
            <a:pPr lvl="1"/>
            <a:r>
              <a:rPr lang="bg-BG" dirty="0"/>
              <a:t>Всеки домейн има конфигурирана връзка с </a:t>
            </a:r>
            <a:r>
              <a:rPr lang="en-GB" dirty="0"/>
              <a:t>IP </a:t>
            </a:r>
            <a:r>
              <a:rPr lang="bg-BG" dirty="0"/>
              <a:t>адреси, като списъка със съответствията формира база от данни, чрез която се осъществява адресация на системи в Интернет</a:t>
            </a:r>
            <a:endParaRPr lang="en-US" dirty="0"/>
          </a:p>
          <a:p>
            <a:pPr lvl="1"/>
            <a:r>
              <a:rPr lang="bg-BG" dirty="0"/>
              <a:t>Когато име на домейн бъде въведено в браузъра, се отправя заявка към система, наречена DN</a:t>
            </a:r>
            <a:r>
              <a:rPr lang="en-GB" dirty="0"/>
              <a:t>S</a:t>
            </a:r>
            <a:r>
              <a:rPr lang="bg-BG" dirty="0"/>
              <a:t> сървър</a:t>
            </a:r>
            <a:br>
              <a:rPr lang="en-US" dirty="0"/>
            </a:br>
            <a:r>
              <a:rPr lang="bg-BG" dirty="0"/>
              <a:t>(сървър на имена на домейни)</a:t>
            </a:r>
            <a:endParaRPr lang="en-US" dirty="0"/>
          </a:p>
          <a:p>
            <a:pPr lvl="1"/>
            <a:r>
              <a:rPr lang="bg-BG" dirty="0"/>
              <a:t>Този сървър съдържа списък с имена на домейни и техните съвпадащи IP адреси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DNS?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Пример за </a:t>
            </a:r>
            <a:r>
              <a:rPr lang="en-GB" dirty="0"/>
              <a:t>DNS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26" y="1608738"/>
            <a:ext cx="2961504" cy="1485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41" y="3328710"/>
            <a:ext cx="2315690" cy="1302576"/>
          </a:xfrm>
          <a:prstGeom prst="rect">
            <a:avLst/>
          </a:prstGeom>
        </p:spPr>
      </p:pic>
      <p:sp>
        <p:nvSpPr>
          <p:cNvPr id="8" name="Freeform: Shape 43"/>
          <p:cNvSpPr/>
          <p:nvPr/>
        </p:nvSpPr>
        <p:spPr>
          <a:xfrm rot="10334677" flipV="1">
            <a:off x="6020185" y="2128495"/>
            <a:ext cx="3852625" cy="1232712"/>
          </a:xfrm>
          <a:custGeom>
            <a:avLst/>
            <a:gdLst>
              <a:gd name="connsiteX0" fmla="*/ 0 w 4618029"/>
              <a:gd name="connsiteY0" fmla="*/ 3052689 h 3052689"/>
              <a:gd name="connsiteX1" fmla="*/ 2236763 w 4618029"/>
              <a:gd name="connsiteY1" fmla="*/ 379828 h 3052689"/>
              <a:gd name="connsiteX2" fmla="*/ 4473526 w 4618029"/>
              <a:gd name="connsiteY2" fmla="*/ 956603 h 3052689"/>
              <a:gd name="connsiteX3" fmla="*/ 4403188 w 4618029"/>
              <a:gd name="connsiteY3" fmla="*/ 309489 h 3052689"/>
              <a:gd name="connsiteX4" fmla="*/ 4459459 w 4618029"/>
              <a:gd name="connsiteY4" fmla="*/ 0 h 3052689"/>
              <a:gd name="connsiteX0" fmla="*/ 0 w 4618029"/>
              <a:gd name="connsiteY0" fmla="*/ 2750876 h 2750876"/>
              <a:gd name="connsiteX1" fmla="*/ 2236763 w 4618029"/>
              <a:gd name="connsiteY1" fmla="*/ 78015 h 2750876"/>
              <a:gd name="connsiteX2" fmla="*/ 4473526 w 4618029"/>
              <a:gd name="connsiteY2" fmla="*/ 654790 h 2750876"/>
              <a:gd name="connsiteX3" fmla="*/ 4403188 w 4618029"/>
              <a:gd name="connsiteY3" fmla="*/ 7676 h 2750876"/>
              <a:gd name="connsiteX0" fmla="*/ 0 w 4473526"/>
              <a:gd name="connsiteY0" fmla="*/ 2750876 h 2750876"/>
              <a:gd name="connsiteX1" fmla="*/ 2236763 w 4473526"/>
              <a:gd name="connsiteY1" fmla="*/ 78015 h 2750876"/>
              <a:gd name="connsiteX2" fmla="*/ 4473526 w 4473526"/>
              <a:gd name="connsiteY2" fmla="*/ 654790 h 2750876"/>
              <a:gd name="connsiteX0" fmla="*/ 0 w 4473526"/>
              <a:gd name="connsiteY0" fmla="*/ 3084601 h 3084601"/>
              <a:gd name="connsiteX1" fmla="*/ 3010486 w 4473526"/>
              <a:gd name="connsiteY1" fmla="*/ 60047 h 3084601"/>
              <a:gd name="connsiteX2" fmla="*/ 4473526 w 4473526"/>
              <a:gd name="connsiteY2" fmla="*/ 988515 h 3084601"/>
              <a:gd name="connsiteX0" fmla="*/ 0 w 4473526"/>
              <a:gd name="connsiteY0" fmla="*/ 3024918 h 3024918"/>
              <a:gd name="connsiteX1" fmla="*/ 3010486 w 4473526"/>
              <a:gd name="connsiteY1" fmla="*/ 364 h 3024918"/>
              <a:gd name="connsiteX2" fmla="*/ 4473526 w 4473526"/>
              <a:gd name="connsiteY2" fmla="*/ 928832 h 3024918"/>
              <a:gd name="connsiteX0" fmla="*/ 0 w 4473526"/>
              <a:gd name="connsiteY0" fmla="*/ 3024918 h 3024918"/>
              <a:gd name="connsiteX1" fmla="*/ 3010486 w 4473526"/>
              <a:gd name="connsiteY1" fmla="*/ 364 h 3024918"/>
              <a:gd name="connsiteX2" fmla="*/ 4473526 w 4473526"/>
              <a:gd name="connsiteY2" fmla="*/ 928832 h 3024918"/>
              <a:gd name="connsiteX0" fmla="*/ 0 w 4473526"/>
              <a:gd name="connsiteY0" fmla="*/ 3025724 h 3025724"/>
              <a:gd name="connsiteX1" fmla="*/ 3010486 w 4473526"/>
              <a:gd name="connsiteY1" fmla="*/ 1170 h 3025724"/>
              <a:gd name="connsiteX2" fmla="*/ 4473526 w 4473526"/>
              <a:gd name="connsiteY2" fmla="*/ 929638 h 3025724"/>
              <a:gd name="connsiteX0" fmla="*/ 0 w 4473526"/>
              <a:gd name="connsiteY0" fmla="*/ 3025724 h 3025724"/>
              <a:gd name="connsiteX1" fmla="*/ 3010486 w 4473526"/>
              <a:gd name="connsiteY1" fmla="*/ 1170 h 3025724"/>
              <a:gd name="connsiteX2" fmla="*/ 4473526 w 4473526"/>
              <a:gd name="connsiteY2" fmla="*/ 929638 h 3025724"/>
              <a:gd name="connsiteX0" fmla="*/ 0 w 4881310"/>
              <a:gd name="connsiteY0" fmla="*/ 662169 h 1708188"/>
              <a:gd name="connsiteX1" fmla="*/ 3418270 w 4881310"/>
              <a:gd name="connsiteY1" fmla="*/ 779720 h 1708188"/>
              <a:gd name="connsiteX2" fmla="*/ 4881310 w 4881310"/>
              <a:gd name="connsiteY2" fmla="*/ 1708188 h 1708188"/>
              <a:gd name="connsiteX0" fmla="*/ 0 w 6371291"/>
              <a:gd name="connsiteY0" fmla="*/ 829167 h 5715537"/>
              <a:gd name="connsiteX1" fmla="*/ 3418270 w 6371291"/>
              <a:gd name="connsiteY1" fmla="*/ 946718 h 5715537"/>
              <a:gd name="connsiteX2" fmla="*/ 6371291 w 6371291"/>
              <a:gd name="connsiteY2" fmla="*/ 5715537 h 5715537"/>
              <a:gd name="connsiteX0" fmla="*/ 0 w 6371291"/>
              <a:gd name="connsiteY0" fmla="*/ 829167 h 5715537"/>
              <a:gd name="connsiteX1" fmla="*/ 3543743 w 6371291"/>
              <a:gd name="connsiteY1" fmla="*/ 946717 h 5715537"/>
              <a:gd name="connsiteX2" fmla="*/ 6371291 w 6371291"/>
              <a:gd name="connsiteY2" fmla="*/ 5715537 h 5715537"/>
              <a:gd name="connsiteX0" fmla="*/ 0 w 6371522"/>
              <a:gd name="connsiteY0" fmla="*/ 829167 h 5715537"/>
              <a:gd name="connsiteX1" fmla="*/ 3543743 w 6371522"/>
              <a:gd name="connsiteY1" fmla="*/ 946717 h 5715537"/>
              <a:gd name="connsiteX2" fmla="*/ 6371291 w 6371522"/>
              <a:gd name="connsiteY2" fmla="*/ 5715537 h 5715537"/>
              <a:gd name="connsiteX0" fmla="*/ 0 w 6371522"/>
              <a:gd name="connsiteY0" fmla="*/ 566592 h 5452962"/>
              <a:gd name="connsiteX1" fmla="*/ 3543743 w 6371522"/>
              <a:gd name="connsiteY1" fmla="*/ 684142 h 5452962"/>
              <a:gd name="connsiteX2" fmla="*/ 6371291 w 6371522"/>
              <a:gd name="connsiteY2" fmla="*/ 5452962 h 5452962"/>
              <a:gd name="connsiteX0" fmla="*/ 0 w 3485616"/>
              <a:gd name="connsiteY0" fmla="*/ 10349573 h 10349574"/>
              <a:gd name="connsiteX1" fmla="*/ 657886 w 3485616"/>
              <a:gd name="connsiteY1" fmla="*/ 133090 h 10349574"/>
              <a:gd name="connsiteX2" fmla="*/ 3485434 w 3485616"/>
              <a:gd name="connsiteY2" fmla="*/ 4901910 h 10349574"/>
              <a:gd name="connsiteX0" fmla="*/ 14249 w 3499865"/>
              <a:gd name="connsiteY0" fmla="*/ 10349573 h 10349574"/>
              <a:gd name="connsiteX1" fmla="*/ 672135 w 3499865"/>
              <a:gd name="connsiteY1" fmla="*/ 133090 h 10349574"/>
              <a:gd name="connsiteX2" fmla="*/ 3499683 w 3499865"/>
              <a:gd name="connsiteY2" fmla="*/ 4901910 h 10349574"/>
              <a:gd name="connsiteX0" fmla="*/ 5872 w 3491519"/>
              <a:gd name="connsiteY0" fmla="*/ 6629202 h 6629203"/>
              <a:gd name="connsiteX1" fmla="*/ 993123 w 3491519"/>
              <a:gd name="connsiteY1" fmla="*/ 776756 h 6629203"/>
              <a:gd name="connsiteX2" fmla="*/ 3491306 w 3491519"/>
              <a:gd name="connsiteY2" fmla="*/ 1181539 h 6629203"/>
              <a:gd name="connsiteX0" fmla="*/ 9992 w 3495668"/>
              <a:gd name="connsiteY0" fmla="*/ 6919687 h 6919688"/>
              <a:gd name="connsiteX1" fmla="*/ 997243 w 3495668"/>
              <a:gd name="connsiteY1" fmla="*/ 1067241 h 6919688"/>
              <a:gd name="connsiteX2" fmla="*/ 3495426 w 3495668"/>
              <a:gd name="connsiteY2" fmla="*/ 1472024 h 69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5668" h="6919688">
                <a:moveTo>
                  <a:pt x="9992" y="6919687"/>
                </a:moveTo>
                <a:cubicBezTo>
                  <a:pt x="-54183" y="5518267"/>
                  <a:pt x="181078" y="2708341"/>
                  <a:pt x="997243" y="1067241"/>
                </a:cubicBezTo>
                <a:cubicBezTo>
                  <a:pt x="1813408" y="-573859"/>
                  <a:pt x="3519032" y="-231067"/>
                  <a:pt x="3495426" y="1472024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44056" y="3446429"/>
            <a:ext cx="491327" cy="491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5944" y="3880963"/>
            <a:ext cx="2190488" cy="399957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19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</a:t>
            </a:r>
            <a:r>
              <a:rPr lang="en-GB" sz="19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google.com</a:t>
            </a:r>
            <a:endParaRPr lang="en-US" sz="19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reeform: Shape 43"/>
          <p:cNvSpPr/>
          <p:nvPr/>
        </p:nvSpPr>
        <p:spPr>
          <a:xfrm rot="20325656" flipV="1">
            <a:off x="6086952" y="4214399"/>
            <a:ext cx="3569525" cy="1657021"/>
          </a:xfrm>
          <a:custGeom>
            <a:avLst/>
            <a:gdLst>
              <a:gd name="connsiteX0" fmla="*/ 0 w 4618029"/>
              <a:gd name="connsiteY0" fmla="*/ 3052689 h 3052689"/>
              <a:gd name="connsiteX1" fmla="*/ 2236763 w 4618029"/>
              <a:gd name="connsiteY1" fmla="*/ 379828 h 3052689"/>
              <a:gd name="connsiteX2" fmla="*/ 4473526 w 4618029"/>
              <a:gd name="connsiteY2" fmla="*/ 956603 h 3052689"/>
              <a:gd name="connsiteX3" fmla="*/ 4403188 w 4618029"/>
              <a:gd name="connsiteY3" fmla="*/ 309489 h 3052689"/>
              <a:gd name="connsiteX4" fmla="*/ 4459459 w 4618029"/>
              <a:gd name="connsiteY4" fmla="*/ 0 h 3052689"/>
              <a:gd name="connsiteX0" fmla="*/ 0 w 4618029"/>
              <a:gd name="connsiteY0" fmla="*/ 2750876 h 2750876"/>
              <a:gd name="connsiteX1" fmla="*/ 2236763 w 4618029"/>
              <a:gd name="connsiteY1" fmla="*/ 78015 h 2750876"/>
              <a:gd name="connsiteX2" fmla="*/ 4473526 w 4618029"/>
              <a:gd name="connsiteY2" fmla="*/ 654790 h 2750876"/>
              <a:gd name="connsiteX3" fmla="*/ 4403188 w 4618029"/>
              <a:gd name="connsiteY3" fmla="*/ 7676 h 2750876"/>
              <a:gd name="connsiteX0" fmla="*/ 0 w 4473526"/>
              <a:gd name="connsiteY0" fmla="*/ 2750876 h 2750876"/>
              <a:gd name="connsiteX1" fmla="*/ 2236763 w 4473526"/>
              <a:gd name="connsiteY1" fmla="*/ 78015 h 2750876"/>
              <a:gd name="connsiteX2" fmla="*/ 4473526 w 4473526"/>
              <a:gd name="connsiteY2" fmla="*/ 654790 h 2750876"/>
              <a:gd name="connsiteX0" fmla="*/ 0 w 4473526"/>
              <a:gd name="connsiteY0" fmla="*/ 3084601 h 3084601"/>
              <a:gd name="connsiteX1" fmla="*/ 3010486 w 4473526"/>
              <a:gd name="connsiteY1" fmla="*/ 60047 h 3084601"/>
              <a:gd name="connsiteX2" fmla="*/ 4473526 w 4473526"/>
              <a:gd name="connsiteY2" fmla="*/ 988515 h 3084601"/>
              <a:gd name="connsiteX0" fmla="*/ 0 w 4473526"/>
              <a:gd name="connsiteY0" fmla="*/ 3024918 h 3024918"/>
              <a:gd name="connsiteX1" fmla="*/ 3010486 w 4473526"/>
              <a:gd name="connsiteY1" fmla="*/ 364 h 3024918"/>
              <a:gd name="connsiteX2" fmla="*/ 4473526 w 4473526"/>
              <a:gd name="connsiteY2" fmla="*/ 928832 h 3024918"/>
              <a:gd name="connsiteX0" fmla="*/ 0 w 4473526"/>
              <a:gd name="connsiteY0" fmla="*/ 3024918 h 3024918"/>
              <a:gd name="connsiteX1" fmla="*/ 3010486 w 4473526"/>
              <a:gd name="connsiteY1" fmla="*/ 364 h 3024918"/>
              <a:gd name="connsiteX2" fmla="*/ 4473526 w 4473526"/>
              <a:gd name="connsiteY2" fmla="*/ 928832 h 3024918"/>
              <a:gd name="connsiteX0" fmla="*/ 0 w 4473526"/>
              <a:gd name="connsiteY0" fmla="*/ 3025724 h 3025724"/>
              <a:gd name="connsiteX1" fmla="*/ 3010486 w 4473526"/>
              <a:gd name="connsiteY1" fmla="*/ 1170 h 3025724"/>
              <a:gd name="connsiteX2" fmla="*/ 4473526 w 4473526"/>
              <a:gd name="connsiteY2" fmla="*/ 929638 h 3025724"/>
              <a:gd name="connsiteX0" fmla="*/ 0 w 4473526"/>
              <a:gd name="connsiteY0" fmla="*/ 3025724 h 3025724"/>
              <a:gd name="connsiteX1" fmla="*/ 3010486 w 4473526"/>
              <a:gd name="connsiteY1" fmla="*/ 1170 h 3025724"/>
              <a:gd name="connsiteX2" fmla="*/ 4473526 w 4473526"/>
              <a:gd name="connsiteY2" fmla="*/ 929638 h 3025724"/>
              <a:gd name="connsiteX0" fmla="*/ 0 w 4881310"/>
              <a:gd name="connsiteY0" fmla="*/ 662169 h 1708188"/>
              <a:gd name="connsiteX1" fmla="*/ 3418270 w 4881310"/>
              <a:gd name="connsiteY1" fmla="*/ 779720 h 1708188"/>
              <a:gd name="connsiteX2" fmla="*/ 4881310 w 4881310"/>
              <a:gd name="connsiteY2" fmla="*/ 1708188 h 1708188"/>
              <a:gd name="connsiteX0" fmla="*/ 0 w 6371291"/>
              <a:gd name="connsiteY0" fmla="*/ 829167 h 5715537"/>
              <a:gd name="connsiteX1" fmla="*/ 3418270 w 6371291"/>
              <a:gd name="connsiteY1" fmla="*/ 946718 h 5715537"/>
              <a:gd name="connsiteX2" fmla="*/ 6371291 w 6371291"/>
              <a:gd name="connsiteY2" fmla="*/ 5715537 h 5715537"/>
              <a:gd name="connsiteX0" fmla="*/ 0 w 6371291"/>
              <a:gd name="connsiteY0" fmla="*/ 829167 h 5715537"/>
              <a:gd name="connsiteX1" fmla="*/ 3543743 w 6371291"/>
              <a:gd name="connsiteY1" fmla="*/ 946717 h 5715537"/>
              <a:gd name="connsiteX2" fmla="*/ 6371291 w 6371291"/>
              <a:gd name="connsiteY2" fmla="*/ 5715537 h 5715537"/>
              <a:gd name="connsiteX0" fmla="*/ 0 w 6371522"/>
              <a:gd name="connsiteY0" fmla="*/ 829167 h 5715537"/>
              <a:gd name="connsiteX1" fmla="*/ 3543743 w 6371522"/>
              <a:gd name="connsiteY1" fmla="*/ 946717 h 5715537"/>
              <a:gd name="connsiteX2" fmla="*/ 6371291 w 6371522"/>
              <a:gd name="connsiteY2" fmla="*/ 5715537 h 5715537"/>
              <a:gd name="connsiteX0" fmla="*/ 0 w 6371522"/>
              <a:gd name="connsiteY0" fmla="*/ 566592 h 5452962"/>
              <a:gd name="connsiteX1" fmla="*/ 3543743 w 6371522"/>
              <a:gd name="connsiteY1" fmla="*/ 684142 h 5452962"/>
              <a:gd name="connsiteX2" fmla="*/ 6371291 w 6371522"/>
              <a:gd name="connsiteY2" fmla="*/ 5452962 h 5452962"/>
              <a:gd name="connsiteX0" fmla="*/ 0 w 3485616"/>
              <a:gd name="connsiteY0" fmla="*/ 10349573 h 10349574"/>
              <a:gd name="connsiteX1" fmla="*/ 657886 w 3485616"/>
              <a:gd name="connsiteY1" fmla="*/ 133090 h 10349574"/>
              <a:gd name="connsiteX2" fmla="*/ 3485434 w 3485616"/>
              <a:gd name="connsiteY2" fmla="*/ 4901910 h 10349574"/>
              <a:gd name="connsiteX0" fmla="*/ 14249 w 3499865"/>
              <a:gd name="connsiteY0" fmla="*/ 10349573 h 10349574"/>
              <a:gd name="connsiteX1" fmla="*/ 672135 w 3499865"/>
              <a:gd name="connsiteY1" fmla="*/ 133090 h 10349574"/>
              <a:gd name="connsiteX2" fmla="*/ 3499683 w 3499865"/>
              <a:gd name="connsiteY2" fmla="*/ 4901910 h 10349574"/>
              <a:gd name="connsiteX0" fmla="*/ 5872 w 3491519"/>
              <a:gd name="connsiteY0" fmla="*/ 6629202 h 6629203"/>
              <a:gd name="connsiteX1" fmla="*/ 993123 w 3491519"/>
              <a:gd name="connsiteY1" fmla="*/ 776756 h 6629203"/>
              <a:gd name="connsiteX2" fmla="*/ 3491306 w 3491519"/>
              <a:gd name="connsiteY2" fmla="*/ 1181539 h 6629203"/>
              <a:gd name="connsiteX0" fmla="*/ 9992 w 3495668"/>
              <a:gd name="connsiteY0" fmla="*/ 6919687 h 6919688"/>
              <a:gd name="connsiteX1" fmla="*/ 997243 w 3495668"/>
              <a:gd name="connsiteY1" fmla="*/ 1067241 h 6919688"/>
              <a:gd name="connsiteX2" fmla="*/ 3495426 w 3495668"/>
              <a:gd name="connsiteY2" fmla="*/ 1472024 h 69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5668" h="6919688">
                <a:moveTo>
                  <a:pt x="9992" y="6919687"/>
                </a:moveTo>
                <a:cubicBezTo>
                  <a:pt x="-54183" y="5518267"/>
                  <a:pt x="181078" y="2708341"/>
                  <a:pt x="997243" y="1067241"/>
                </a:cubicBezTo>
                <a:cubicBezTo>
                  <a:pt x="1813408" y="-573859"/>
                  <a:pt x="3519032" y="-231067"/>
                  <a:pt x="3495426" y="1472024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92995" y="1715844"/>
            <a:ext cx="1138669" cy="46154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</a:t>
            </a:r>
            <a:endParaRPr lang="en-US" sz="19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55953" y="5868498"/>
            <a:ext cx="1321621" cy="46154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2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7031" y="5228819"/>
            <a:ext cx="1518316" cy="326219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lv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600" b="1" dirty="0"/>
              <a:t>(216.58.214.46)</a:t>
            </a:r>
            <a:endParaRPr kumimoji="1" lang="en-US" sz="1600" b="1" dirty="0"/>
          </a:p>
        </p:txBody>
      </p:sp>
      <p:graphicFrame>
        <p:nvGraphicFramePr>
          <p:cNvPr id="21" name="Group 134">
            <a:extLst>
              <a:ext uri="{FF2B5EF4-FFF2-40B4-BE49-F238E27FC236}">
                <a16:creationId xmlns:a16="http://schemas.microsoft.com/office/drawing/2014/main" id="{B4E932B7-F495-4119-B906-28E90A20F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674635"/>
              </p:ext>
            </p:extLst>
          </p:nvPr>
        </p:nvGraphicFramePr>
        <p:xfrm>
          <a:off x="2307759" y="3113662"/>
          <a:ext cx="4372410" cy="1648186"/>
        </p:xfrm>
        <a:graphic>
          <a:graphicData uri="http://schemas.openxmlformats.org/drawingml/2006/table">
            <a:tbl>
              <a:tblPr/>
              <a:tblGrid>
                <a:gridCol w="207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 Address</a:t>
                      </a:r>
                    </a:p>
                  </a:txBody>
                  <a:tcPr marL="142689" marR="142689" marT="45708" marB="45708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Domains</a:t>
                      </a:r>
                    </a:p>
                  </a:txBody>
                  <a:tcPr marL="142689" marR="142689" marT="45708" marB="45708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16">
                <a:tc>
                  <a:txBody>
                    <a:bodyPr/>
                    <a:lstStyle/>
                    <a:p>
                      <a:pPr marL="282575" marR="0" lvl="0" indent="-282575" algn="l" defTabSz="914400" rtl="0" eaLnBrk="0" fontAlgn="base" latinLnBrk="0" hangingPunct="0">
                        <a:lnSpc>
                          <a:spcPts val="3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46A6BD">
                            <a:lumMod val="40000"/>
                            <a:lumOff val="60000"/>
                          </a:srgbClr>
                        </a:buClr>
                        <a:buSzPct val="70000"/>
                        <a:buFont typeface="Wingdings 2" pitchFamily="18" charset="2"/>
                        <a:buNone/>
                        <a:tabLst>
                          <a:tab pos="282575" algn="l"/>
                        </a:tabLst>
                        <a:defRPr/>
                      </a:pP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216.58.214.46</a:t>
                      </a:r>
                      <a:endParaRPr kumimoji="1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689" marR="142689" marT="45708" marB="45708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Google.com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689" marR="142689" marT="45708" marB="45708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104.20.119.17</a:t>
                      </a:r>
                    </a:p>
                  </a:txBody>
                  <a:tcPr marL="142689" marR="142689" marT="45708" marB="45708" anchor="ctr" horzOverflow="overflow"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mon.bg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689" marR="142689" marT="45708" marB="45708" anchor="ctr" horzOverflow="overflow"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070BE0B5-68B5-4978-BBDD-BEBA1A1B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06" y="4659296"/>
            <a:ext cx="1726306" cy="5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CF4A53-B1CB-4A94-ABBB-72700CA29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TCP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25140-3949-4D53-8F04-45435D0800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5BCD5-C6FE-4810-888C-E4FE24D91A49}"/>
              </a:ext>
            </a:extLst>
          </p:cNvPr>
          <p:cNvSpPr txBox="1"/>
          <p:nvPr/>
        </p:nvSpPr>
        <p:spPr>
          <a:xfrm>
            <a:off x="3793133" y="3302848"/>
            <a:ext cx="4602558" cy="1348374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143963" tIns="107972" rIns="143963" bIns="107972" rtlCol="0" anchor="ctr" anchorCtr="0">
            <a:noAutofit/>
          </a:bodyPr>
          <a:lstStyle/>
          <a:p>
            <a:pPr marL="282490" indent="-282490" algn="ctr" eaLnBrk="0" fontAlgn="base" hangingPunct="0">
              <a:lnSpc>
                <a:spcPts val="3799"/>
              </a:lnSpc>
              <a:spcBef>
                <a:spcPts val="600"/>
              </a:spcBef>
              <a:spcAft>
                <a:spcPts val="60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tabLst>
                <a:tab pos="282490" algn="l"/>
              </a:tabLst>
              <a:defRPr/>
            </a:pPr>
            <a:r>
              <a:rPr kumimoji="1" lang="en-US" sz="16600" b="1" dirty="0">
                <a:latin typeface="Consolas" panose="020B0609020204030204" pitchFamily="49" charset="0"/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140505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D6DD-8809-4C4B-B87A-5E0278D0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F4813-5F9F-4B8C-97FF-CD5EF167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Когато пакетите се предават от едно място на друго, те могат да поемат различни пътища</a:t>
            </a:r>
            <a:r>
              <a:rPr lang="en-US" dirty="0"/>
              <a:t> </a:t>
            </a:r>
          </a:p>
          <a:p>
            <a:r>
              <a:rPr lang="bg-BG" dirty="0"/>
              <a:t>Когато пристигат на дестинацията си, някои от тях са с грешки от преноса, други са изгубени по трасето и се трябва да бъдат изпратени отново</a:t>
            </a:r>
            <a:endParaRPr lang="en-US" dirty="0"/>
          </a:p>
          <a:p>
            <a:r>
              <a:rPr lang="bg-BG" dirty="0"/>
              <a:t>Затова след пристигане на всички пакети, съобщението трябва да бъде преразгледано и конструирано от пристигналите пакети в правилна последователност</a:t>
            </a:r>
            <a:endParaRPr lang="en-US" dirty="0"/>
          </a:p>
          <a:p>
            <a:r>
              <a:rPr lang="en-US" dirty="0"/>
              <a:t>TCP </a:t>
            </a:r>
            <a:r>
              <a:rPr lang="bg-BG" dirty="0"/>
              <a:t>прави точно това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FCF841-770A-4785-98A5-F2285C9C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Надеждност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D6DD-8809-4C4B-B87A-5E0278D0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F4813-5F9F-4B8C-97FF-CD5EF167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Използва процес, при който разглежда всички пакети в </a:t>
            </a:r>
            <a:br>
              <a:rPr lang="en-US" dirty="0"/>
            </a:br>
            <a:r>
              <a:rPr lang="bg-BG" dirty="0"/>
              <a:t>съобщение и ги проверява</a:t>
            </a:r>
            <a:endParaRPr lang="en-US" dirty="0"/>
          </a:p>
          <a:p>
            <a:r>
              <a:rPr lang="bg-BG" dirty="0"/>
              <a:t>Използвайки информацията в </a:t>
            </a:r>
            <a:r>
              <a:rPr lang="en-US" dirty="0"/>
              <a:t>header-</a:t>
            </a:r>
            <a:r>
              <a:rPr lang="bg-BG" dirty="0"/>
              <a:t>а на всеки пакет, </a:t>
            </a:r>
            <a:br>
              <a:rPr lang="bg-BG" dirty="0"/>
            </a:br>
            <a:r>
              <a:rPr lang="bg-BG" dirty="0"/>
              <a:t>който знае 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Колко са</a:t>
            </a:r>
            <a:endParaRPr lang="en-US" dirty="0"/>
          </a:p>
          <a:p>
            <a:pPr lvl="1"/>
            <a:r>
              <a:rPr lang="bg-BG" dirty="0"/>
              <a:t>Колко големи трябва да бъдат</a:t>
            </a:r>
            <a:endParaRPr lang="en-US" dirty="0"/>
          </a:p>
          <a:p>
            <a:pPr lvl="1"/>
            <a:r>
              <a:rPr lang="bg-BG" dirty="0"/>
              <a:t>Каква е последователността на изпращане на пакетите</a:t>
            </a:r>
            <a:endParaRPr lang="en-US" dirty="0"/>
          </a:p>
          <a:p>
            <a:r>
              <a:rPr lang="bg-BG" dirty="0"/>
              <a:t>Използвайки тази информация, получателят може да конструира съобщението от пристигналите пакети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FCF841-770A-4785-98A5-F2285C9C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(1)</a:t>
            </a:r>
          </a:p>
        </p:txBody>
      </p:sp>
    </p:spTree>
    <p:extLst>
      <p:ext uri="{BB962C8B-B14F-4D97-AF65-F5344CB8AC3E}">
        <p14:creationId xmlns:p14="http://schemas.microsoft.com/office/powerpoint/2010/main" val="15467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D6DD-8809-4C4B-B87A-5E0278D0C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AF4813-5F9F-4B8C-97FF-CD5EF167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Ако се установи, че пакет не съответства на очакваната </a:t>
            </a:r>
            <a:br>
              <a:rPr lang="bg-BG" dirty="0"/>
            </a:br>
            <a:r>
              <a:rPr lang="bg-BG" dirty="0"/>
              <a:t>характеристика, той бива изоставен</a:t>
            </a:r>
            <a:endParaRPr lang="en-US" dirty="0"/>
          </a:p>
          <a:p>
            <a:r>
              <a:rPr lang="bg-BG" dirty="0"/>
              <a:t>TCP трябва да провери дали всички пакети са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В правилния ред</a:t>
            </a:r>
            <a:endParaRPr lang="en-US" dirty="0"/>
          </a:p>
          <a:p>
            <a:pPr lvl="1"/>
            <a:r>
              <a:rPr lang="bg-BG" dirty="0"/>
              <a:t>Без всякакви проблеми</a:t>
            </a:r>
            <a:endParaRPr lang="en-US" dirty="0"/>
          </a:p>
          <a:p>
            <a:r>
              <a:rPr lang="bg-BG" dirty="0"/>
              <a:t>След това удостоверява дали данните и пакетите се обединяват заедно, за да пресъздадат оригиналното съобщение, което е било изпратено от устройството на изпращача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FCF841-770A-4785-98A5-F2285C9C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0E5A6-4708-4E7E-B3E4-CC96A3F76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60" y="3238435"/>
            <a:ext cx="888523" cy="888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2D917B-311E-4EC2-8524-00A0A0E3A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80" y="3259597"/>
            <a:ext cx="888523" cy="888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2874F7-F37D-45B3-960E-3884082B3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21" y="3134371"/>
            <a:ext cx="1002191" cy="1002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BDD584-CC35-4360-8DF9-8072BDBFE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050" y="3238435"/>
            <a:ext cx="888523" cy="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bg-BG" dirty="0"/>
              <a:t>TCP поставя надеждността с по-висок приоритет от скоростта на предаване на информацията</a:t>
            </a:r>
            <a:endParaRPr lang="en-US" dirty="0"/>
          </a:p>
          <a:p>
            <a:pPr lvl="1"/>
            <a:r>
              <a:rPr lang="bg-BG" dirty="0"/>
              <a:t>За случаите, когато надеждността не е толкова важна, но скоростта е, има друг протокол, наречен UDP или User Datagram Protocol</a:t>
            </a:r>
            <a:endParaRPr lang="en-US" dirty="0"/>
          </a:p>
          <a:p>
            <a:pPr lvl="1"/>
            <a:r>
              <a:rPr lang="bg-BG" dirty="0"/>
              <a:t>UDP не прави проверка на надеждността, но може да изпраща </a:t>
            </a:r>
            <a:br>
              <a:rPr lang="bg-BG" dirty="0"/>
            </a:br>
            <a:r>
              <a:rPr lang="bg-BG" dirty="0"/>
              <a:t>информация със значително по-бързи темпове</a:t>
            </a:r>
            <a:endParaRPr lang="en-US" dirty="0"/>
          </a:p>
          <a:p>
            <a:pPr lvl="1"/>
            <a:r>
              <a:rPr lang="bg-BG" dirty="0"/>
              <a:t>TCP е основата на това как повечето данни се предават по мрежи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bg-BG" dirty="0"/>
              <a:t>срещу</a:t>
            </a:r>
            <a:r>
              <a:rPr lang="en-US" dirty="0"/>
              <a:t> UDP</a:t>
            </a:r>
          </a:p>
        </p:txBody>
      </p:sp>
    </p:spTree>
    <p:extLst>
      <p:ext uri="{BB962C8B-B14F-4D97-AF65-F5344CB8AC3E}">
        <p14:creationId xmlns:p14="http://schemas.microsoft.com/office/powerpoint/2010/main" val="42995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9740-EFB8-4885-9CC1-0F0569450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Въведение в Интернет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75" y="751133"/>
            <a:ext cx="3912642" cy="37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4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bg-BG" sz="3600" dirty="0"/>
              <a:t>UDP не установява сесия и не гарантира доставка на данни</a:t>
            </a:r>
            <a:endParaRPr lang="en-US" sz="3600" dirty="0"/>
          </a:p>
          <a:p>
            <a:pPr lvl="1"/>
            <a:r>
              <a:rPr lang="bg-BG" sz="3600" dirty="0"/>
              <a:t>Известен е като </a:t>
            </a:r>
            <a:r>
              <a:rPr lang="en-US" sz="3600" dirty="0"/>
              <a:t>"fire-and-forget" </a:t>
            </a:r>
            <a:r>
              <a:rPr lang="bg-BG" sz="3600" dirty="0"/>
              <a:t>протокол</a:t>
            </a:r>
            <a:r>
              <a:rPr lang="en-US" sz="3600" dirty="0"/>
              <a:t> </a:t>
            </a:r>
          </a:p>
          <a:p>
            <a:pPr lvl="2"/>
            <a:r>
              <a:rPr lang="bg-BG" sz="3200" dirty="0"/>
              <a:t>Изпраща данните и всъщност не се интересува дали </a:t>
            </a:r>
            <a:br>
              <a:rPr lang="bg-BG" sz="3200" dirty="0"/>
            </a:br>
            <a:r>
              <a:rPr lang="bg-BG" sz="3200" dirty="0"/>
              <a:t>данните са получени от другия край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</p:spTree>
    <p:extLst>
      <p:ext uri="{BB962C8B-B14F-4D97-AF65-F5344CB8AC3E}">
        <p14:creationId xmlns:p14="http://schemas.microsoft.com/office/powerpoint/2010/main" val="253347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036C-8D9A-43EF-A691-396737E9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OSI </a:t>
            </a:r>
            <a:r>
              <a:rPr lang="bg-BG" dirty="0"/>
              <a:t>моделът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BD5A0-A4E9-42DD-9F2A-B87C13DF44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2" descr="Ð¡Ð²ÑÑÐ·Ð°Ð½Ð¾ Ð¸Ð·Ð¾Ð±ÑÐ°Ð¶ÐµÐ½Ð¸Ðµ">
            <a:extLst>
              <a:ext uri="{FF2B5EF4-FFF2-40B4-BE49-F238E27FC236}">
                <a16:creationId xmlns:a16="http://schemas.microsoft.com/office/drawing/2014/main" id="{6FE642E8-9B6B-44F9-ACBC-06D6DEAC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83" y="1905000"/>
            <a:ext cx="4499057" cy="208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14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4356C9-9213-441E-81F3-2AEC5CA3B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OSI </a:t>
            </a:r>
            <a:r>
              <a:rPr lang="bg-BG" dirty="0"/>
              <a:t>е съкращение от </a:t>
            </a:r>
            <a:r>
              <a:rPr lang="en-US" dirty="0"/>
              <a:t>Open System Interconnect</a:t>
            </a:r>
          </a:p>
          <a:p>
            <a:r>
              <a:rPr lang="bg-BG" dirty="0"/>
              <a:t>Състои се от 7 слоя</a:t>
            </a:r>
            <a:endParaRPr lang="en-US" dirty="0"/>
          </a:p>
          <a:p>
            <a:pPr lvl="1"/>
            <a:r>
              <a:rPr lang="bg-BG" dirty="0"/>
              <a:t>Всеки слой обслужва слоя над него и в замяна се обслужва от слоя под него</a:t>
            </a:r>
            <a:endParaRPr lang="en-US" dirty="0"/>
          </a:p>
          <a:p>
            <a:r>
              <a:rPr lang="bg-BG" dirty="0"/>
              <a:t>Разбирането на всеки слой от модела ни помага</a:t>
            </a:r>
            <a:r>
              <a:rPr lang="en-US" dirty="0"/>
              <a:t>: </a:t>
            </a:r>
          </a:p>
          <a:p>
            <a:pPr lvl="1"/>
            <a:r>
              <a:rPr lang="bg-BG" dirty="0"/>
              <a:t>Отстраняване на проблеми</a:t>
            </a:r>
            <a:endParaRPr lang="en-US" dirty="0"/>
          </a:p>
          <a:p>
            <a:pPr lvl="1"/>
            <a:r>
              <a:rPr lang="bg-BG" dirty="0"/>
              <a:t>По-добра комуникация с технически и нетехнически </a:t>
            </a:r>
            <a:br>
              <a:rPr lang="bg-BG" dirty="0"/>
            </a:br>
            <a:r>
              <a:rPr lang="bg-BG" dirty="0"/>
              <a:t>лица за всяка система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F6F27A-7FE8-408D-A859-F7A348B8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OSI </a:t>
            </a:r>
            <a:r>
              <a:rPr lang="bg-BG" dirty="0"/>
              <a:t>моделът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89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-images-1.medium.com/max/1100/1*rJz9MQIoEhZFEgQN6Gw5rg.png">
            <a:extLst>
              <a:ext uri="{FF2B5EF4-FFF2-40B4-BE49-F238E27FC236}">
                <a16:creationId xmlns:a16="http://schemas.microsoft.com/office/drawing/2014/main" id="{D0214C1F-C36E-4767-8120-4511A4B7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8" y="1779467"/>
            <a:ext cx="6123486" cy="49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BDD55-E881-4486-A99B-835B87457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306D73-36D3-46BB-B69E-EEC9023B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OSI моделът се състои от 7 слоя: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26FA11-8676-4D48-975F-A5BCE178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</a:t>
            </a:r>
            <a:r>
              <a:rPr lang="bg-BG" dirty="0"/>
              <a:t>слоеве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9826264-B98A-42BE-9D52-B757A62C8566}"/>
              </a:ext>
            </a:extLst>
          </p:cNvPr>
          <p:cNvSpPr txBox="1">
            <a:spLocks/>
          </p:cNvSpPr>
          <p:nvPr/>
        </p:nvSpPr>
        <p:spPr>
          <a:xfrm>
            <a:off x="6673088" y="1309588"/>
            <a:ext cx="5052738" cy="5446795"/>
          </a:xfrm>
          <a:prstGeom prst="rect">
            <a:avLst/>
          </a:prstGeom>
        </p:spPr>
        <p:txBody>
          <a:bodyPr vert="horz" lIns="107972" tIns="35991" rIns="107972" bIns="35991" rtlCol="0">
            <a:normAutofit/>
          </a:bodyPr>
          <a:lstStyle>
            <a:lvl1pPr marL="456915" indent="-456915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bg-BG" sz="2799" b="1" dirty="0">
                <a:solidFill>
                  <a:schemeClr val="bg1"/>
                </a:solidFill>
              </a:rPr>
              <a:t>Примерни протоколи</a:t>
            </a:r>
            <a:endParaRPr lang="en-US" sz="2799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799" dirty="0"/>
              <a:t>HTTP, DNS, FTP, SMTP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2799" dirty="0"/>
              <a:t>TLS, SSL, compression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2799" dirty="0"/>
              <a:t>NetBIOS, PPTP, Sockets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2799" dirty="0"/>
              <a:t>TCP, UDP</a:t>
            </a:r>
          </a:p>
          <a:p>
            <a:pPr marL="0" indent="0">
              <a:lnSpc>
                <a:spcPct val="100000"/>
              </a:lnSpc>
              <a:spcBef>
                <a:spcPts val="1400"/>
              </a:spcBef>
              <a:buNone/>
            </a:pPr>
            <a:r>
              <a:rPr lang="en-US" sz="2799" dirty="0"/>
              <a:t>IP, IPsec</a:t>
            </a:r>
          </a:p>
          <a:p>
            <a:pPr marL="0" indent="0">
              <a:lnSpc>
                <a:spcPct val="100000"/>
              </a:lnSpc>
              <a:spcBef>
                <a:spcPts val="1799"/>
              </a:spcBef>
              <a:buNone/>
            </a:pPr>
            <a:r>
              <a:rPr lang="en-US" sz="2799" dirty="0"/>
              <a:t>ATM, Ethernet,</a:t>
            </a:r>
            <a:r>
              <a:rPr lang="bg-BG" sz="2799" dirty="0"/>
              <a:t> </a:t>
            </a:r>
            <a:r>
              <a:rPr lang="en-US" sz="2799" dirty="0"/>
              <a:t>MAC, LLC</a:t>
            </a:r>
          </a:p>
          <a:p>
            <a:pPr marL="0" indent="0">
              <a:lnSpc>
                <a:spcPct val="100000"/>
              </a:lnSpc>
              <a:spcBef>
                <a:spcPts val="1799"/>
              </a:spcBef>
              <a:buNone/>
            </a:pPr>
            <a:r>
              <a:rPr lang="en-US" sz="2799" dirty="0"/>
              <a:t>USB, Bluetooth, 802.11a/b/g/n</a:t>
            </a:r>
          </a:p>
        </p:txBody>
      </p:sp>
    </p:spTree>
    <p:extLst>
      <p:ext uri="{BB962C8B-B14F-4D97-AF65-F5344CB8AC3E}">
        <p14:creationId xmlns:p14="http://schemas.microsoft.com/office/powerpoint/2010/main" val="9760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84F0-8157-49F7-8404-5F663C69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43E2-F608-4F5C-AA1D-C6690F6F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Разрешава на различни приложения да използват мрежата и да я представят на крайния потребител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306B39-5D30-4937-A1E4-2E213534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Приложен слой </a:t>
            </a:r>
            <a:r>
              <a:rPr lang="en-US" dirty="0"/>
              <a:t>- 7</a:t>
            </a:r>
          </a:p>
        </p:txBody>
      </p:sp>
      <p:pic>
        <p:nvPicPr>
          <p:cNvPr id="1026" name="Picture 2" descr="Ð ÐµÐ·ÑÐ»ÑÐ°Ñ Ñ Ð¸Ð·Ð¾Ð±ÑÐ°Ð¶ÐµÐ½Ð¸Ðµ Ð·Ð° http request example">
            <a:extLst>
              <a:ext uri="{FF2B5EF4-FFF2-40B4-BE49-F238E27FC236}">
                <a16:creationId xmlns:a16="http://schemas.microsoft.com/office/drawing/2014/main" id="{ABC2D84F-2877-4508-A5EC-8172FE20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581400"/>
            <a:ext cx="5418143" cy="182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8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84F0-8157-49F7-8404-5F663C69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43E2-F608-4F5C-AA1D-C6690F6F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Този слой е част от операционна система (ОС)</a:t>
            </a:r>
            <a:endParaRPr lang="en-US" dirty="0"/>
          </a:p>
          <a:p>
            <a:r>
              <a:rPr lang="bg-BG" dirty="0"/>
              <a:t>Преобразува входящите и изходящите данни от един формат на презентация в друг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306B39-5D30-4937-A1E4-2E213534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Представителен слой </a:t>
            </a:r>
            <a:r>
              <a:rPr lang="en-US" dirty="0"/>
              <a:t>- 6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E62F6-AB4B-413F-BFE5-29B32D0C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2" y="3886200"/>
            <a:ext cx="6190501" cy="200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1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984F0-8157-49F7-8404-5F663C69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0443E2-F608-4F5C-AA1D-C6690F6F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Този слой задава координати и прекратява комуникации</a:t>
            </a:r>
            <a:endParaRPr lang="en-US" dirty="0"/>
          </a:p>
          <a:p>
            <a:r>
              <a:rPr lang="bg-BG" dirty="0"/>
              <a:t>Услугите му включват удостоверяване и повторно свързване след прекъсване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306B39-5D30-4937-A1E4-2E213534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Сесиен слой</a:t>
            </a:r>
            <a:r>
              <a:rPr lang="en-US" dirty="0"/>
              <a:t> - 5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CC6FA-C39C-4D46-89CD-4BAD257D0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671" y="2711260"/>
            <a:ext cx="7201541" cy="391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6814A-9D97-45F4-9EC4-DC7490446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C62654-790F-4D22-867E-3716CED4E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Отговорен за комуникация между крайни точки в мрежата</a:t>
            </a:r>
            <a:endParaRPr lang="en-GB" dirty="0"/>
          </a:p>
          <a:p>
            <a:r>
              <a:rPr lang="bg-BG" dirty="0"/>
              <a:t>Осигурява логическа комуникация между процесите на </a:t>
            </a:r>
            <a:br>
              <a:rPr lang="bg-BG" dirty="0"/>
            </a:br>
            <a:r>
              <a:rPr lang="bg-BG" dirty="0"/>
              <a:t>приложение</a:t>
            </a:r>
            <a:endParaRPr lang="en-GB" dirty="0"/>
          </a:p>
          <a:p>
            <a:r>
              <a:rPr lang="bg-BG" dirty="0"/>
              <a:t>Отговаря за управлението на корекцията на грешки, като </a:t>
            </a:r>
            <a:br>
              <a:rPr lang="bg-BG" dirty="0"/>
            </a:br>
            <a:r>
              <a:rPr lang="bg-BG" dirty="0"/>
              <a:t>осигурява качество и надеждност на крайния потребител</a:t>
            </a:r>
            <a:endParaRPr lang="en-GB" dirty="0"/>
          </a:p>
          <a:p>
            <a:r>
              <a:rPr lang="bg-BG" dirty="0"/>
              <a:t>Примерни протоколи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Transmission Control Protocol (TCP)</a:t>
            </a:r>
          </a:p>
          <a:p>
            <a:pPr lvl="1"/>
            <a:r>
              <a:rPr lang="en-GB" dirty="0"/>
              <a:t>User Datagram Protocol (UDP)</a:t>
            </a:r>
          </a:p>
          <a:p>
            <a:pPr lvl="1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E7A072-E775-4DFA-95D3-6D05FAB6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Транспортен слой </a:t>
            </a:r>
            <a:r>
              <a:rPr lang="en-GB" dirty="0"/>
              <a:t>- 4</a:t>
            </a:r>
          </a:p>
        </p:txBody>
      </p:sp>
    </p:spTree>
    <p:extLst>
      <p:ext uri="{BB962C8B-B14F-4D97-AF65-F5344CB8AC3E}">
        <p14:creationId xmlns:p14="http://schemas.microsoft.com/office/powerpoint/2010/main" val="28573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D316A-B598-45DA-B382-0AB8DE3F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72E4E-E5CC-463A-A020-851723691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Предоставя средствата за преност на пакети от едно устройство до друго</a:t>
            </a:r>
          </a:p>
          <a:p>
            <a:r>
              <a:rPr lang="bg-BG" dirty="0"/>
              <a:t>Отговаря на заявки от транспортния протокол и изпраща заявки към каналния слой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AC0256-1B26-46D5-BC13-075783E3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Мрежов слой</a:t>
            </a:r>
            <a:r>
              <a:rPr lang="en-GB" dirty="0"/>
              <a:t> - 3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1BBBA-3EFA-4A34-B48F-243A58D2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26" y="4175403"/>
            <a:ext cx="5856722" cy="177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67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Осигурява прехвърляне на данни от устройство до устройство</a:t>
            </a:r>
            <a:endParaRPr lang="en-GB" dirty="0"/>
          </a:p>
          <a:p>
            <a:r>
              <a:rPr lang="bg-BG" dirty="0"/>
              <a:t>Тук се идентифицират и коригират грешки, възникнали при преноса на данни във физическия слой</a:t>
            </a:r>
            <a:endParaRPr lang="en-US" dirty="0"/>
          </a:p>
          <a:p>
            <a:r>
              <a:rPr lang="bg-BG" dirty="0"/>
              <a:t>Разделя се на два подслоя</a:t>
            </a:r>
            <a:r>
              <a:rPr lang="en-US" dirty="0"/>
              <a:t>:</a:t>
            </a:r>
            <a:endParaRPr lang="en-GB" dirty="0"/>
          </a:p>
          <a:p>
            <a:pPr lvl="1"/>
            <a:r>
              <a:rPr lang="en-GB" dirty="0"/>
              <a:t>MAC </a:t>
            </a:r>
            <a:r>
              <a:rPr lang="bg-BG" dirty="0"/>
              <a:t>слой</a:t>
            </a:r>
            <a:r>
              <a:rPr lang="en-GB" dirty="0"/>
              <a:t> - </a:t>
            </a:r>
            <a:r>
              <a:rPr lang="bg-BG" dirty="0"/>
              <a:t>на това как устройствата в мрежа получават достъп до носител и </a:t>
            </a:r>
            <a:br>
              <a:rPr lang="bg-BG" dirty="0"/>
            </a:br>
            <a:r>
              <a:rPr lang="bg-BG" dirty="0"/>
              <a:t>разрешение за предаване на данни</a:t>
            </a:r>
            <a:endParaRPr lang="en-GB" dirty="0"/>
          </a:p>
          <a:p>
            <a:pPr lvl="1"/>
            <a:r>
              <a:rPr lang="en-GB" dirty="0"/>
              <a:t>LLC </a:t>
            </a:r>
            <a:r>
              <a:rPr lang="bg-BG" dirty="0"/>
              <a:t>слой</a:t>
            </a:r>
            <a:r>
              <a:rPr lang="en-GB" dirty="0"/>
              <a:t> – </a:t>
            </a:r>
            <a:r>
              <a:rPr lang="bg-BG" dirty="0"/>
              <a:t>идентифициране и капсулиране на протоколи на мрежовия слой, контролира проверката на грешките и синхронизирането на фреймовете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Канален слой</a:t>
            </a:r>
            <a:r>
              <a:rPr lang="en-GB" dirty="0"/>
              <a:t> - 2</a:t>
            </a:r>
          </a:p>
        </p:txBody>
      </p:sp>
    </p:spTree>
    <p:extLst>
      <p:ext uri="{BB962C8B-B14F-4D97-AF65-F5344CB8AC3E}">
        <p14:creationId xmlns:p14="http://schemas.microsoft.com/office/powerpoint/2010/main" val="31201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Започва с развитието на електронните компютри през 50-те години</a:t>
            </a:r>
            <a:endParaRPr lang="en-US" dirty="0"/>
          </a:p>
          <a:p>
            <a:r>
              <a:rPr lang="bg-BG" dirty="0"/>
              <a:t>Мрежите за обмен на данни са разработени в края на </a:t>
            </a:r>
            <a:br>
              <a:rPr lang="bg-BG" dirty="0"/>
            </a:br>
            <a:r>
              <a:rPr lang="bg-BG" dirty="0"/>
              <a:t>60-те години</a:t>
            </a:r>
            <a:endParaRPr lang="en-US" dirty="0"/>
          </a:p>
          <a:p>
            <a:r>
              <a:rPr lang="bg-BG" dirty="0"/>
              <a:t>Интернет протоколът е разработен през 70-те години</a:t>
            </a:r>
            <a:endParaRPr lang="en-US" dirty="0"/>
          </a:p>
          <a:p>
            <a:r>
              <a:rPr lang="bg-BG" dirty="0"/>
              <a:t>През 80-те години в CERN Тим Бърнърс-Ли създава </a:t>
            </a:r>
            <a:br>
              <a:rPr lang="bg-BG" dirty="0"/>
            </a:br>
            <a:r>
              <a:rPr lang="bg-BG" dirty="0"/>
              <a:t>World Wide Web - първият уебсайт, свързващ документите с хипертекст в информационна система, достъпна от всеки възел в мрежата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История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2A3FA-33ED-4A02-A58D-8072B602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E0BC80-57BE-473E-9F79-D3F844BC1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Преобразува двоичните данни от горните слоеве в сигнали, които предава през локални носители (електрически, светлинни или радиосигнали)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C4C4B-AC9D-48A3-8074-EEB56E11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Физически слой</a:t>
            </a:r>
            <a:r>
              <a:rPr lang="en-GB" dirty="0"/>
              <a:t> - 1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E0A0-BAFF-4D91-8C32-25296F85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581400"/>
            <a:ext cx="6430388" cy="11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036C-8D9A-43EF-A691-396737E9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Какво е </a:t>
            </a:r>
            <a:r>
              <a:rPr lang="en-GB" dirty="0"/>
              <a:t>Socket</a:t>
            </a:r>
            <a:endParaRPr lang="bg-B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BD5A0-A4E9-42DD-9F2A-B87C13DF44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28" name="Picture 4" descr="Image result for TCP sockets">
            <a:extLst>
              <a:ext uri="{FF2B5EF4-FFF2-40B4-BE49-F238E27FC236}">
                <a16:creationId xmlns:a16="http://schemas.microsoft.com/office/drawing/2014/main" id="{DF5D765D-77A8-4539-BB47-65719803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4" y="2416262"/>
            <a:ext cx="4905375" cy="17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983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Свързва два възела в мрежова инфраструктура</a:t>
            </a:r>
          </a:p>
          <a:p>
            <a:r>
              <a:rPr lang="bg-BG" dirty="0"/>
              <a:t>Характеризира се с </a:t>
            </a:r>
            <a:r>
              <a:rPr lang="en-GB" dirty="0"/>
              <a:t>IP </a:t>
            </a:r>
            <a:r>
              <a:rPr lang="bg-BG" dirty="0"/>
              <a:t>и порт</a:t>
            </a:r>
          </a:p>
          <a:p>
            <a:r>
              <a:rPr lang="bg-BG" dirty="0"/>
              <a:t>Роли на възлите, свързани чрез </a:t>
            </a:r>
            <a:r>
              <a:rPr lang="en-GB" dirty="0"/>
              <a:t>sockets</a:t>
            </a:r>
          </a:p>
          <a:p>
            <a:pPr lvl="1"/>
            <a:r>
              <a:rPr lang="bg-BG" dirty="0"/>
              <a:t>Клиент</a:t>
            </a:r>
          </a:p>
          <a:p>
            <a:pPr lvl="1"/>
            <a:r>
              <a:rPr lang="bg-BG" dirty="0"/>
              <a:t>Сървър</a:t>
            </a:r>
          </a:p>
          <a:p>
            <a:r>
              <a:rPr lang="bg-BG" dirty="0"/>
              <a:t>Връзката между клиента и сървъра е двупосочна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GB" dirty="0"/>
              <a:t>Socket</a:t>
            </a:r>
          </a:p>
        </p:txBody>
      </p:sp>
    </p:spTree>
    <p:extLst>
      <p:ext uri="{BB962C8B-B14F-4D97-AF65-F5344CB8AC3E}">
        <p14:creationId xmlns:p14="http://schemas.microsoft.com/office/powerpoint/2010/main" val="3894865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TCP/IP </a:t>
            </a:r>
            <a:r>
              <a:rPr lang="bg-BG" dirty="0"/>
              <a:t>сокетите свързват два процеса, които работят в обща мрежа</a:t>
            </a:r>
          </a:p>
          <a:p>
            <a:r>
              <a:rPr lang="bg-BG" dirty="0"/>
              <a:t>Всеки един от двата сокета работи напълно автономно</a:t>
            </a:r>
            <a:endParaRPr lang="en-GB" dirty="0"/>
          </a:p>
          <a:p>
            <a:r>
              <a:rPr lang="bg-BG" dirty="0"/>
              <a:t>Начин на работа</a:t>
            </a:r>
          </a:p>
          <a:p>
            <a:pPr lvl="1"/>
            <a:r>
              <a:rPr lang="bg-BG" dirty="0"/>
              <a:t>Създаване на </a:t>
            </a:r>
            <a:r>
              <a:rPr lang="en-GB" dirty="0"/>
              <a:t>socket</a:t>
            </a:r>
          </a:p>
          <a:p>
            <a:pPr lvl="1"/>
            <a:r>
              <a:rPr lang="bg-BG" dirty="0"/>
              <a:t>Свързване на </a:t>
            </a:r>
            <a:r>
              <a:rPr lang="en-GB" dirty="0"/>
              <a:t>socket </a:t>
            </a:r>
            <a:r>
              <a:rPr lang="bg-BG" dirty="0"/>
              <a:t>с крайна точка</a:t>
            </a:r>
            <a:endParaRPr lang="en-GB" dirty="0"/>
          </a:p>
          <a:p>
            <a:pPr lvl="1"/>
            <a:r>
              <a:rPr lang="bg-BG" dirty="0"/>
              <a:t>Установяване на връзка</a:t>
            </a:r>
          </a:p>
          <a:p>
            <a:pPr lvl="1"/>
            <a:r>
              <a:rPr lang="bg-BG" dirty="0"/>
              <a:t>Двупосочно предаване на информация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GB" dirty="0"/>
              <a:t>Socket</a:t>
            </a:r>
            <a:r>
              <a:rPr lang="bg-BG" dirty="0"/>
              <a:t>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891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Класът </a:t>
            </a:r>
            <a:r>
              <a:rPr lang="en-GB" dirty="0" err="1"/>
              <a:t>System.Net.IPHostEntry</a:t>
            </a:r>
            <a:br>
              <a:rPr lang="bg-BG" dirty="0"/>
            </a:br>
            <a:r>
              <a:rPr lang="bg-BG" dirty="0"/>
              <a:t>Класът </a:t>
            </a:r>
            <a:r>
              <a:rPr lang="en-GB" dirty="0" err="1"/>
              <a:t>IPHostEntry</a:t>
            </a:r>
            <a:r>
              <a:rPr lang="en-GB" dirty="0"/>
              <a:t> </a:t>
            </a:r>
            <a:r>
              <a:rPr lang="bg-BG" dirty="0"/>
              <a:t>представя информация за интернет хост и се характеризира със:</a:t>
            </a:r>
          </a:p>
          <a:p>
            <a:pPr lvl="1"/>
            <a:r>
              <a:rPr lang="en-GB" dirty="0" err="1"/>
              <a:t>HostName</a:t>
            </a:r>
            <a:r>
              <a:rPr lang="bg-BG" dirty="0"/>
              <a:t> – име на системата (хост)</a:t>
            </a:r>
          </a:p>
          <a:p>
            <a:pPr lvl="1"/>
            <a:r>
              <a:rPr lang="en-GB" dirty="0" err="1"/>
              <a:t>AddressList</a:t>
            </a:r>
            <a:r>
              <a:rPr lang="bg-BG" dirty="0"/>
              <a:t> – масив от адреси, чрез които може да се адресира съответната система, като всеки от тях се състои от адрес и тип на адреса (</a:t>
            </a:r>
            <a:r>
              <a:rPr lang="en-GB" dirty="0" err="1"/>
              <a:t>AddressFamilly</a:t>
            </a:r>
            <a:r>
              <a:rPr lang="en-GB" dirty="0"/>
              <a:t>)</a:t>
            </a:r>
            <a:r>
              <a:rPr lang="bg-BG" dirty="0"/>
              <a:t>, който може да бъде </a:t>
            </a:r>
            <a:r>
              <a:rPr lang="en-GB" dirty="0"/>
              <a:t>IPv4, IPv6</a:t>
            </a:r>
            <a:r>
              <a:rPr lang="bg-BG" dirty="0"/>
              <a:t> и т.н.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r>
              <a:rPr lang="bg-BG" dirty="0"/>
              <a:t> в </a:t>
            </a:r>
            <a:r>
              <a:rPr lang="en-GB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3696320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Класът </a:t>
            </a:r>
            <a:r>
              <a:rPr lang="en-GB" dirty="0" err="1"/>
              <a:t>System.Net</a:t>
            </a:r>
            <a:r>
              <a:rPr lang="bg-BG" dirty="0"/>
              <a:t>.</a:t>
            </a:r>
            <a:r>
              <a:rPr lang="en-GB" dirty="0" err="1"/>
              <a:t>Dns</a:t>
            </a:r>
            <a:br>
              <a:rPr lang="bg-BG" dirty="0"/>
            </a:br>
            <a:r>
              <a:rPr lang="bg-BG" dirty="0"/>
              <a:t>Класът </a:t>
            </a:r>
            <a:r>
              <a:rPr lang="en-GB" dirty="0" err="1"/>
              <a:t>Dns</a:t>
            </a:r>
            <a:r>
              <a:rPr lang="en-GB" dirty="0"/>
              <a:t> </a:t>
            </a:r>
            <a:r>
              <a:rPr lang="bg-BG" dirty="0"/>
              <a:t>улеснява работата със домейни</a:t>
            </a:r>
          </a:p>
          <a:p>
            <a:pPr lvl="1"/>
            <a:r>
              <a:rPr lang="bg-BG" dirty="0"/>
              <a:t>Метода </a:t>
            </a:r>
            <a:r>
              <a:rPr lang="en-GB" dirty="0" err="1"/>
              <a:t>GetHostName</a:t>
            </a:r>
            <a:r>
              <a:rPr lang="bg-BG" dirty="0"/>
              <a:t>() връща името на компютъра, на който се изпълнява програмата</a:t>
            </a:r>
          </a:p>
          <a:p>
            <a:pPr lvl="1"/>
            <a:r>
              <a:rPr lang="bg-BG" dirty="0"/>
              <a:t>Метода </a:t>
            </a:r>
            <a:r>
              <a:rPr lang="en-GB" dirty="0" err="1"/>
              <a:t>GetHostEntry</a:t>
            </a:r>
            <a:r>
              <a:rPr lang="bg-BG" dirty="0"/>
              <a:t>(</a:t>
            </a:r>
            <a:r>
              <a:rPr lang="en-GB" dirty="0"/>
              <a:t>string </a:t>
            </a:r>
            <a:r>
              <a:rPr lang="en-GB" dirty="0" err="1"/>
              <a:t>hostNameOrAddress</a:t>
            </a:r>
            <a:r>
              <a:rPr lang="bg-BG" dirty="0"/>
              <a:t>)</a:t>
            </a:r>
            <a:r>
              <a:rPr lang="en-GB" dirty="0"/>
              <a:t> </a:t>
            </a:r>
            <a:r>
              <a:rPr lang="bg-BG" dirty="0"/>
              <a:t>приема име на система или домейн име и връща като резултат обект от тип </a:t>
            </a:r>
            <a:r>
              <a:rPr lang="en-GB" dirty="0" err="1"/>
              <a:t>IPHostEntry</a:t>
            </a:r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r>
              <a:rPr lang="bg-BG" dirty="0"/>
              <a:t> в </a:t>
            </a:r>
            <a:r>
              <a:rPr lang="en-GB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2728745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Класът </a:t>
            </a:r>
            <a:r>
              <a:rPr lang="en-GB" dirty="0" err="1"/>
              <a:t>System.Net</a:t>
            </a:r>
            <a:r>
              <a:rPr lang="bg-BG" dirty="0"/>
              <a:t>.</a:t>
            </a:r>
            <a:r>
              <a:rPr lang="en-GB" dirty="0" err="1"/>
              <a:t>IPEndPoint</a:t>
            </a:r>
            <a:br>
              <a:rPr lang="bg-BG" dirty="0"/>
            </a:br>
            <a:r>
              <a:rPr lang="bg-BG" dirty="0"/>
              <a:t>Класът </a:t>
            </a:r>
            <a:r>
              <a:rPr lang="en-GB" dirty="0" err="1"/>
              <a:t>IPEndPoint</a:t>
            </a:r>
            <a:r>
              <a:rPr lang="bg-BG" dirty="0"/>
              <a:t> представя крайна точка, характеризирана от </a:t>
            </a:r>
            <a:r>
              <a:rPr lang="en-GB" dirty="0"/>
              <a:t>IP </a:t>
            </a:r>
            <a:r>
              <a:rPr lang="bg-BG" dirty="0"/>
              <a:t>адрес и порт, към която сървърен </a:t>
            </a:r>
            <a:r>
              <a:rPr lang="en-GB" dirty="0"/>
              <a:t>Socket </a:t>
            </a:r>
            <a:r>
              <a:rPr lang="bg-BG" dirty="0"/>
              <a:t>може да се свърже </a:t>
            </a:r>
            <a:r>
              <a:rPr lang="en-GB" dirty="0"/>
              <a:t>(binding)</a:t>
            </a:r>
            <a:endParaRPr lang="bg-BG" dirty="0"/>
          </a:p>
          <a:p>
            <a:r>
              <a:rPr lang="bg-BG" dirty="0"/>
              <a:t>Класът </a:t>
            </a:r>
            <a:r>
              <a:rPr lang="en-GB" dirty="0" err="1"/>
              <a:t>System.Net.Sockets.Socket</a:t>
            </a:r>
            <a:br>
              <a:rPr lang="en-GB" dirty="0"/>
            </a:br>
            <a:r>
              <a:rPr lang="bg-BG" dirty="0"/>
              <a:t>Класът </a:t>
            </a:r>
            <a:r>
              <a:rPr lang="en-GB" dirty="0"/>
              <a:t>Socket </a:t>
            </a:r>
            <a:r>
              <a:rPr lang="bg-BG" dirty="0"/>
              <a:t>може да бъде използван като клиент и като сървър и в двата случая може да предава и да получава съобщения</a:t>
            </a:r>
            <a:endParaRPr lang="en-GB" dirty="0"/>
          </a:p>
          <a:p>
            <a:pPr lvl="1"/>
            <a:r>
              <a:rPr lang="bg-BG" dirty="0"/>
              <a:t>При създаване на </a:t>
            </a:r>
            <a:r>
              <a:rPr lang="en-GB" dirty="0"/>
              <a:t>Socket </a:t>
            </a:r>
            <a:r>
              <a:rPr lang="bg-BG" dirty="0"/>
              <a:t>трябва да се упомене вид адрес</a:t>
            </a:r>
            <a:r>
              <a:rPr lang="en-GB" dirty="0"/>
              <a:t> (IPv4, IPv6 …)</a:t>
            </a:r>
            <a:r>
              <a:rPr lang="bg-BG" dirty="0"/>
              <a:t>, протокола</a:t>
            </a:r>
            <a:r>
              <a:rPr lang="en-GB" dirty="0"/>
              <a:t> (TCP, UDP …)</a:t>
            </a:r>
            <a:r>
              <a:rPr lang="bg-BG" dirty="0"/>
              <a:t> и тип на </a:t>
            </a:r>
            <a:r>
              <a:rPr lang="en-GB" dirty="0"/>
              <a:t>Socket-a (Stream, Raw …)</a:t>
            </a:r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r>
              <a:rPr lang="bg-BG" dirty="0"/>
              <a:t> в </a:t>
            </a:r>
            <a:r>
              <a:rPr lang="en-GB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3124876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Сървърен </a:t>
            </a:r>
            <a:r>
              <a:rPr lang="en-GB" dirty="0"/>
              <a:t>Socket</a:t>
            </a:r>
            <a:endParaRPr lang="bg-BG" dirty="0"/>
          </a:p>
          <a:p>
            <a:pPr lvl="1"/>
            <a:r>
              <a:rPr lang="bg-BG" dirty="0"/>
              <a:t>Метод </a:t>
            </a:r>
            <a:r>
              <a:rPr lang="en-GB" dirty="0"/>
              <a:t>Bind</a:t>
            </a:r>
            <a:r>
              <a:rPr lang="bg-BG" dirty="0"/>
              <a:t> обвързва </a:t>
            </a:r>
            <a:r>
              <a:rPr lang="en-GB" dirty="0"/>
              <a:t>Socket</a:t>
            </a:r>
            <a:r>
              <a:rPr lang="bg-BG" dirty="0"/>
              <a:t> обекта с порт в ОС</a:t>
            </a:r>
          </a:p>
          <a:p>
            <a:pPr lvl="1"/>
            <a:r>
              <a:rPr lang="bg-BG" dirty="0"/>
              <a:t>Метод </a:t>
            </a:r>
            <a:r>
              <a:rPr lang="en-GB" dirty="0"/>
              <a:t>Listen</a:t>
            </a:r>
            <a:r>
              <a:rPr lang="bg-BG" dirty="0"/>
              <a:t> кара сокета да започне да следи за входящи съобщения на порта, на който той работи.</a:t>
            </a:r>
          </a:p>
          <a:p>
            <a:pPr lvl="2"/>
            <a:r>
              <a:rPr lang="bg-BG" dirty="0"/>
              <a:t>Сокети, който слушат за входящи съобщения се използват за създаване на нови </a:t>
            </a:r>
            <a:r>
              <a:rPr lang="en-GB" dirty="0"/>
              <a:t>socket </a:t>
            </a:r>
            <a:r>
              <a:rPr lang="bg-BG" dirty="0"/>
              <a:t>обекти за всяка новозаявена връзка</a:t>
            </a:r>
          </a:p>
          <a:p>
            <a:pPr lvl="2"/>
            <a:r>
              <a:rPr lang="bg-BG" dirty="0"/>
              <a:t>Новите </a:t>
            </a:r>
            <a:r>
              <a:rPr lang="en-GB" dirty="0"/>
              <a:t>socket</a:t>
            </a:r>
            <a:r>
              <a:rPr lang="bg-BG" dirty="0"/>
              <a:t> обекти се използват за двупосочна комуникация със системи, работещи в мрежовата инфраструктура</a:t>
            </a:r>
          </a:p>
          <a:p>
            <a:pPr lvl="2"/>
            <a:r>
              <a:rPr lang="bg-BG" dirty="0"/>
              <a:t>Сокета, който слуша се използва за диспечер на нови връзки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r>
              <a:rPr lang="bg-BG" dirty="0"/>
              <a:t> в </a:t>
            </a:r>
            <a:r>
              <a:rPr lang="en-GB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395923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323EF-2BEA-442C-A807-CDB2B878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B9905B-D696-413A-8D8C-14CAA8CC0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endParaRPr lang="bg-BG" dirty="0"/>
          </a:p>
          <a:p>
            <a:pPr lvl="1"/>
            <a:r>
              <a:rPr lang="bg-BG" dirty="0"/>
              <a:t>Метод </a:t>
            </a:r>
            <a:r>
              <a:rPr lang="en-GB" dirty="0"/>
              <a:t>Connect </a:t>
            </a:r>
            <a:r>
              <a:rPr lang="bg-BG" dirty="0"/>
              <a:t>инициира връзка с отдалечен сокет, като приема параметър от тип </a:t>
            </a:r>
            <a:r>
              <a:rPr lang="en-GB" dirty="0" err="1"/>
              <a:t>IPEndPoint</a:t>
            </a:r>
            <a:endParaRPr lang="en-GB" dirty="0"/>
          </a:p>
          <a:p>
            <a:pPr lvl="1"/>
            <a:r>
              <a:rPr lang="bg-BG" dirty="0"/>
              <a:t>Метод </a:t>
            </a:r>
            <a:r>
              <a:rPr lang="en-GB" dirty="0"/>
              <a:t>Send </a:t>
            </a:r>
            <a:r>
              <a:rPr lang="bg-BG" dirty="0"/>
              <a:t>изпраща масив от байтове към отдалечен сокет</a:t>
            </a:r>
          </a:p>
          <a:p>
            <a:pPr lvl="1"/>
            <a:r>
              <a:rPr lang="bg-BG" dirty="0"/>
              <a:t>Метод </a:t>
            </a:r>
            <a:r>
              <a:rPr lang="en-GB" dirty="0"/>
              <a:t>Shutdown </a:t>
            </a:r>
            <a:r>
              <a:rPr lang="bg-BG" dirty="0"/>
              <a:t>блокира сокета за четене/писане или и за двете</a:t>
            </a:r>
          </a:p>
          <a:p>
            <a:pPr lvl="1"/>
            <a:r>
              <a:rPr lang="bg-BG" dirty="0"/>
              <a:t>Метод </a:t>
            </a:r>
            <a:r>
              <a:rPr lang="en-GB" dirty="0"/>
              <a:t>Close </a:t>
            </a:r>
            <a:r>
              <a:rPr lang="bg-BG" dirty="0"/>
              <a:t>затваря сокета</a:t>
            </a:r>
          </a:p>
          <a:p>
            <a:pPr lvl="1"/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DE3D8-B186-4B36-85E8-701EBE7E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Работа със </a:t>
            </a:r>
            <a:r>
              <a:rPr lang="en-GB" dirty="0"/>
              <a:t>Socket</a:t>
            </a:r>
            <a:r>
              <a:rPr lang="bg-BG" dirty="0"/>
              <a:t> в </a:t>
            </a:r>
            <a:r>
              <a:rPr lang="en-GB" dirty="0"/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2722902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69C5-AA97-4BF9-A0F8-AC866181B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Мрежов хардуер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BA84F-EDE0-4AF8-AADF-FA944B277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Основни хардуерни компоненти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E6624-4F25-495C-A1DA-8D6638DF8F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CA651C-5D17-458E-89B8-E50D72BBB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07" y="1752873"/>
            <a:ext cx="2525409" cy="288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B2856-CE5E-4934-BD1C-1D81E68E5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 така, какво е Интернет?</a:t>
            </a:r>
            <a:endParaRPr lang="en-US" dirty="0"/>
          </a:p>
          <a:p>
            <a:pPr lvl="1"/>
            <a:r>
              <a:rPr lang="bg-BG" dirty="0"/>
              <a:t>Мрежови устройства</a:t>
            </a:r>
          </a:p>
          <a:p>
            <a:pPr lvl="1"/>
            <a:r>
              <a:rPr lang="bg-BG" dirty="0"/>
              <a:t>Трасета от кабели, прекарани под земята или през океана</a:t>
            </a:r>
            <a:endParaRPr lang="en-US" dirty="0"/>
          </a:p>
          <a:p>
            <a:pPr lvl="1"/>
            <a:r>
              <a:rPr lang="bg-BG" dirty="0"/>
              <a:t>Данни, предавани по кабел (оптичен или меден), чрез сателитна връзка, клетъчна мрежа или друга медия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Интернет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06" y="4495800"/>
            <a:ext cx="3047206" cy="2032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57" y="4512052"/>
            <a:ext cx="3143701" cy="2016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06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EF55D-746F-4750-9CAD-42AE0323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Основни хардуерни компоненти:</a:t>
            </a:r>
          </a:p>
          <a:p>
            <a:pPr lvl="1"/>
            <a:r>
              <a:rPr lang="bg-BG" dirty="0"/>
              <a:t>Кабел</a:t>
            </a:r>
            <a:endParaRPr lang="en-US" dirty="0"/>
          </a:p>
          <a:p>
            <a:pPr lvl="1"/>
            <a:r>
              <a:rPr lang="bg-BG" dirty="0"/>
              <a:t>Маршрутизатор </a:t>
            </a:r>
            <a:r>
              <a:rPr lang="en-GB" dirty="0"/>
              <a:t>(</a:t>
            </a:r>
            <a:r>
              <a:rPr lang="bg-BG" dirty="0"/>
              <a:t>рутер)</a:t>
            </a:r>
            <a:endParaRPr lang="en-US" dirty="0"/>
          </a:p>
          <a:p>
            <a:pPr lvl="1"/>
            <a:r>
              <a:rPr lang="bg-BG" dirty="0"/>
              <a:t>Повторител</a:t>
            </a:r>
            <a:r>
              <a:rPr lang="en-US" dirty="0"/>
              <a:t>, </a:t>
            </a:r>
            <a:r>
              <a:rPr lang="bg-BG" dirty="0"/>
              <a:t>Хъб,</a:t>
            </a:r>
            <a:r>
              <a:rPr lang="en-US" dirty="0"/>
              <a:t> </a:t>
            </a:r>
            <a:r>
              <a:rPr lang="bg-BG" dirty="0"/>
              <a:t>Превключвател (суич)</a:t>
            </a:r>
            <a:endParaRPr lang="en-US" dirty="0"/>
          </a:p>
          <a:p>
            <a:pPr lvl="1"/>
            <a:r>
              <a:rPr lang="bg-BG" dirty="0"/>
              <a:t>Мост</a:t>
            </a:r>
            <a:endParaRPr lang="en-US" dirty="0"/>
          </a:p>
          <a:p>
            <a:pPr lvl="1"/>
            <a:r>
              <a:rPr lang="bg-BG" dirty="0"/>
              <a:t>Шлюз (гейтуей)</a:t>
            </a:r>
            <a:endParaRPr lang="en-US" dirty="0"/>
          </a:p>
          <a:p>
            <a:pPr lvl="1"/>
            <a:r>
              <a:rPr lang="bg-BG" dirty="0"/>
              <a:t>Мрежова интерфейсна карта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49208-90B4-476C-B75D-07042BAF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Мрежов Хардуер</a:t>
            </a:r>
          </a:p>
        </p:txBody>
      </p:sp>
    </p:spTree>
    <p:extLst>
      <p:ext uri="{BB962C8B-B14F-4D97-AF65-F5344CB8AC3E}">
        <p14:creationId xmlns:p14="http://schemas.microsoft.com/office/powerpoint/2010/main" val="1952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09E03-C18D-4B5A-9B0E-A3CC78691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21BC7F-E06B-4B7A-B5CD-7BA589D7E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Мрежов кабел </a:t>
            </a:r>
            <a:r>
              <a:rPr lang="en-US" dirty="0"/>
              <a:t>–</a:t>
            </a:r>
            <a:r>
              <a:rPr lang="bg-BG" dirty="0"/>
              <a:t> медиа за прехвърляне на данни от едно устройство на друго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Маршрутизатор </a:t>
            </a:r>
            <a:r>
              <a:rPr lang="en-US" dirty="0"/>
              <a:t>– </a:t>
            </a:r>
            <a:r>
              <a:rPr lang="bg-BG" dirty="0"/>
              <a:t>свързващо устройство, което прехвърля пакети данни между различни компютърни </a:t>
            </a:r>
            <a:br>
              <a:rPr lang="bg-BG" dirty="0"/>
            </a:br>
            <a:r>
              <a:rPr lang="bg-BG" dirty="0"/>
              <a:t>мрежи (работи на ниво 3 на OSI)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BA256C-514F-451F-994D-5BE1D0AF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Кабел и маршрутизатор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86" y="2380298"/>
            <a:ext cx="2230309" cy="1613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733773"/>
            <a:ext cx="1779240" cy="1662645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5A34B18F-442C-45CC-815E-A2998AF01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174" y="1770857"/>
            <a:ext cx="3521607" cy="21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D68A4-0841-46D4-925B-F7DFE720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89E901-9F90-4ED6-95AE-B6CCB528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Повторители, Хъбове и Суичове</a:t>
            </a:r>
            <a:r>
              <a:rPr lang="en-US" dirty="0"/>
              <a:t> </a:t>
            </a:r>
            <a:r>
              <a:rPr lang="bg-BG" dirty="0"/>
              <a:t>свързват мрежовите </a:t>
            </a:r>
            <a:br>
              <a:rPr lang="en-US" dirty="0"/>
            </a:br>
            <a:r>
              <a:rPr lang="bg-BG" dirty="0"/>
              <a:t>устройства заедно, така че да могат да функционират като </a:t>
            </a:r>
            <a:br>
              <a:rPr lang="en-US" dirty="0"/>
            </a:br>
            <a:r>
              <a:rPr lang="bg-BG" dirty="0"/>
              <a:t>един сегмент</a:t>
            </a:r>
            <a:endParaRPr lang="en-US" dirty="0"/>
          </a:p>
          <a:p>
            <a:pPr lvl="1"/>
            <a:r>
              <a:rPr lang="bg-BG" dirty="0"/>
              <a:t>Повторител</a:t>
            </a:r>
            <a:r>
              <a:rPr lang="en-US" dirty="0"/>
              <a:t> – </a:t>
            </a:r>
            <a:r>
              <a:rPr lang="bg-BG" dirty="0"/>
              <a:t>получава сигнал и го регенерира преди повторно предаване, така че да може да измине по-дълги разстояния</a:t>
            </a:r>
            <a:endParaRPr lang="en-US" dirty="0"/>
          </a:p>
          <a:p>
            <a:pPr lvl="1"/>
            <a:r>
              <a:rPr lang="bg-BG" dirty="0"/>
              <a:t>Хъб</a:t>
            </a:r>
            <a:r>
              <a:rPr lang="en-US" dirty="0"/>
              <a:t> – </a:t>
            </a:r>
            <a:r>
              <a:rPr lang="bg-BG" dirty="0"/>
              <a:t>мултипорт повторител (работи на ниво 1 на OSI модела)</a:t>
            </a:r>
            <a:endParaRPr lang="en-US" dirty="0"/>
          </a:p>
          <a:p>
            <a:pPr lvl="1"/>
            <a:r>
              <a:rPr lang="bg-BG" dirty="0"/>
              <a:t>Суич</a:t>
            </a:r>
            <a:r>
              <a:rPr lang="en-US" dirty="0"/>
              <a:t> – </a:t>
            </a:r>
            <a:r>
              <a:rPr lang="bg-BG" dirty="0"/>
              <a:t>получава данни от порт, използва размяна на пакети, </a:t>
            </a:r>
            <a:br>
              <a:rPr lang="bg-BG" dirty="0"/>
            </a:br>
            <a:r>
              <a:rPr lang="bg-BG" dirty="0"/>
              <a:t>за да разреши устройството на местоназначение и препраща </a:t>
            </a:r>
            <a:br>
              <a:rPr lang="bg-BG" dirty="0"/>
            </a:br>
            <a:r>
              <a:rPr lang="bg-BG" dirty="0"/>
              <a:t>данните към конкретната дестинация </a:t>
            </a:r>
            <a:br>
              <a:rPr lang="bg-BG" dirty="0"/>
            </a:br>
            <a:r>
              <a:rPr lang="bg-BG" dirty="0"/>
              <a:t>(работи на ниво 2 от модела OSI)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0D5679-DEF7-4A54-8924-4CB76257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Повторители, Хъбове и Суичове</a:t>
            </a:r>
          </a:p>
        </p:txBody>
      </p:sp>
    </p:spTree>
    <p:extLst>
      <p:ext uri="{BB962C8B-B14F-4D97-AF65-F5344CB8AC3E}">
        <p14:creationId xmlns:p14="http://schemas.microsoft.com/office/powerpoint/2010/main" val="29903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BD307-6CEA-4D34-8E1B-CDB4DEC91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BB68C-04FB-415C-A278-F8F00BDF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Мост</a:t>
            </a:r>
            <a:endParaRPr lang="en-US" dirty="0"/>
          </a:p>
          <a:p>
            <a:pPr lvl="1"/>
            <a:r>
              <a:rPr lang="bg-BG" dirty="0"/>
              <a:t>Свързва два отделни, но подобни Ethernet мрежови сегменти</a:t>
            </a:r>
            <a:r>
              <a:rPr lang="en-US" dirty="0"/>
              <a:t> </a:t>
            </a:r>
          </a:p>
          <a:p>
            <a:pPr lvl="1"/>
            <a:r>
              <a:rPr lang="bg-BG" dirty="0"/>
              <a:t>Препраща пакети от изходната мрежа към определената мрежа (работи на ниво 2 на OSI)</a:t>
            </a:r>
            <a:endParaRPr lang="en-US" dirty="0"/>
          </a:p>
          <a:p>
            <a:r>
              <a:rPr lang="bg-BG" dirty="0"/>
              <a:t>Шлюз</a:t>
            </a:r>
            <a:endParaRPr lang="en-US" dirty="0"/>
          </a:p>
          <a:p>
            <a:pPr lvl="1"/>
            <a:r>
              <a:rPr lang="bg-BG" dirty="0"/>
              <a:t>Свързва мрежи, които работят върху различни протоколи</a:t>
            </a:r>
            <a:endParaRPr lang="en-US" dirty="0"/>
          </a:p>
          <a:p>
            <a:pPr lvl="1"/>
            <a:r>
              <a:rPr lang="bg-BG" dirty="0"/>
              <a:t>Входната и изходната точка на мрежата (контролира достъпа до други мрежи)</a:t>
            </a:r>
            <a:endParaRPr lang="en-US" dirty="0"/>
          </a:p>
          <a:p>
            <a:pPr lvl="1"/>
            <a:r>
              <a:rPr lang="bg-BG" dirty="0"/>
              <a:t>Ниво 4, 5, 6 или 7 на OSI модела (същото като защитните стени)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B8083-BEB1-42BD-9B5C-77773F0B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Мост и шлюз</a:t>
            </a:r>
          </a:p>
        </p:txBody>
      </p:sp>
    </p:spTree>
    <p:extLst>
      <p:ext uri="{BB962C8B-B14F-4D97-AF65-F5344CB8AC3E}">
        <p14:creationId xmlns:p14="http://schemas.microsoft.com/office/powerpoint/2010/main" val="40850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AFA3D-9AB6-42F6-A376-C7DAAD915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59ACB5-F1BB-42CA-A192-B2780E105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Компонент, който свързва компютърна система с компютърна мрежа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253622-EB95-4718-8B9C-41E9A5A0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Мрежова интерфейсна карта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B05FA-E20D-4180-9D32-6198188F8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1" y="2592501"/>
            <a:ext cx="6662436" cy="374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0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E1BB-28A5-4B24-88A6-72D981FC3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Бъдещето на Интернет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074" name="Picture 2" descr="Ð ÐµÐ·ÑÐ»ÑÐ°Ñ Ñ Ð¸Ð·Ð¾Ð±ÑÐ°Ð¶ÐµÐ½Ð¸Ðµ Ð·Ð° internet future">
            <a:extLst>
              <a:ext uri="{FF2B5EF4-FFF2-40B4-BE49-F238E27FC236}">
                <a16:creationId xmlns:a16="http://schemas.microsoft.com/office/drawing/2014/main" id="{03B679D6-496A-48DB-9302-11D11066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71" y="2161354"/>
            <a:ext cx="4223881" cy="2535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4974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EC3BD-40F7-4C8C-8BD4-77D2ACE44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4FDA1-A4BF-47B7-BA7C-9FC07E76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bg-BG" dirty="0"/>
              <a:t>След 2 години ще има 7,6 милиарда души, които използват </a:t>
            </a:r>
            <a:br>
              <a:rPr lang="bg-BG" dirty="0"/>
            </a:br>
            <a:r>
              <a:rPr lang="bg-BG" dirty="0"/>
              <a:t>интернет</a:t>
            </a:r>
            <a:endParaRPr lang="en-GB" dirty="0"/>
          </a:p>
          <a:p>
            <a:pPr lvl="1"/>
            <a:r>
              <a:rPr lang="bg-BG" dirty="0"/>
              <a:t>До 2020 г. ще има 50 милиарда устройства, свързани с интернет</a:t>
            </a:r>
            <a:endParaRPr lang="en-GB" dirty="0"/>
          </a:p>
          <a:p>
            <a:pPr lvl="2"/>
            <a:r>
              <a:rPr lang="bg-BG" dirty="0"/>
              <a:t>Типичен модерен дом има: компютър, лаптоп, таблет, </a:t>
            </a:r>
            <a:br>
              <a:rPr lang="bg-BG" dirty="0"/>
            </a:br>
            <a:r>
              <a:rPr lang="bg-BG" dirty="0"/>
              <a:t>интелигентни телефон; телевизор; климатик; часовник, мрежова охранителна камера, мрежов принтер и др. </a:t>
            </a:r>
          </a:p>
          <a:p>
            <a:pPr lvl="1"/>
            <a:r>
              <a:rPr lang="en-GB" dirty="0"/>
              <a:t>"Internet of Things" </a:t>
            </a:r>
            <a:r>
              <a:rPr lang="bg-BG" dirty="0"/>
              <a:t>ще се разшири в сферите на:</a:t>
            </a:r>
            <a:endParaRPr lang="en-GB" dirty="0"/>
          </a:p>
          <a:p>
            <a:pPr lvl="2"/>
            <a:r>
              <a:rPr lang="bg-BG" dirty="0"/>
              <a:t>Здравеопазване, селско стопанство, производство</a:t>
            </a:r>
            <a:endParaRPr lang="en-GB" dirty="0"/>
          </a:p>
          <a:p>
            <a:pPr lvl="2"/>
            <a:r>
              <a:rPr lang="bg-BG" dirty="0"/>
              <a:t>Интелигентни домове, автомобили и градове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E0518-19FF-40AA-8ADC-78B8B3F4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Бъдещето на Интернет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96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Запознаване с TCP,IP и сокети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3812" y="5640671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bg-BG" dirty="0"/>
              <a:t>Интернет доставчиците</a:t>
            </a:r>
            <a:r>
              <a:rPr lang="en-US" dirty="0"/>
              <a:t> </a:t>
            </a:r>
            <a:r>
              <a:rPr lang="bg-BG" dirty="0"/>
              <a:t>имат достъп до такива трасета</a:t>
            </a:r>
          </a:p>
          <a:p>
            <a:r>
              <a:rPr lang="bg-BG" dirty="0"/>
              <a:t>Косвено се свързваме с тях чрез интернет доставчици</a:t>
            </a:r>
            <a:endParaRPr lang="en-US" dirty="0"/>
          </a:p>
          <a:p>
            <a:r>
              <a:rPr lang="bg-BG" dirty="0"/>
              <a:t>Интернет е мрежа от мрежи</a:t>
            </a:r>
          </a:p>
          <a:p>
            <a:r>
              <a:rPr lang="bg-BG" dirty="0"/>
              <a:t>Свързва милиарди устройства по целия свят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Въведение в Интернет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Група от две или повече устройства, които могат да комуникират</a:t>
            </a:r>
            <a:endParaRPr lang="en-US" dirty="0"/>
          </a:p>
          <a:p>
            <a:r>
              <a:rPr lang="bg-BG" dirty="0"/>
              <a:t>Състои се от множество различни компютърни системи, </a:t>
            </a:r>
            <a:br>
              <a:rPr lang="en-US" dirty="0"/>
            </a:br>
            <a:r>
              <a:rPr lang="bg-BG" dirty="0"/>
              <a:t>свързани чрез физически и / или безжични връзки</a:t>
            </a:r>
            <a:endParaRPr lang="en-US" dirty="0"/>
          </a:p>
          <a:p>
            <a:r>
              <a:rPr lang="bg-BG" dirty="0"/>
              <a:t>Мащабът може да варира от един компютър, споделящ </a:t>
            </a:r>
            <a:br>
              <a:rPr lang="en-US" dirty="0"/>
            </a:br>
            <a:r>
              <a:rPr lang="bg-BG" dirty="0"/>
              <a:t>основни периферни устройства, до масивни центрове за данни, разположени по целия свят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мрежа?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7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bg-BG" dirty="0"/>
              <a:t>Интернет е изграден от стотици хиляди мрежи и милиарди компютри и устройства, свързани физически</a:t>
            </a:r>
            <a:endParaRPr lang="en-US" dirty="0"/>
          </a:p>
          <a:p>
            <a:pPr lvl="1"/>
            <a:r>
              <a:rPr lang="bg-BG" dirty="0"/>
              <a:t>Тези различни системи се свързват помежду си, общуват с всички други и работят заедно на база стандарти за пренос на данни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Мрежи и Интернет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03" y="4172628"/>
            <a:ext cx="1904504" cy="1904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95" y="4174303"/>
            <a:ext cx="3264558" cy="22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F72638-D871-4E99-B1FF-58DF6D7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Как работи Интернет?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34" y="1585827"/>
            <a:ext cx="2981556" cy="30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9579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5086</TotalTime>
  <Words>2505</Words>
  <Application>Microsoft Office PowerPoint</Application>
  <PresentationFormat>Custom</PresentationFormat>
  <Paragraphs>366</Paragraphs>
  <Slides>58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Въведение в Интернет</vt:lpstr>
      <vt:lpstr>История</vt:lpstr>
      <vt:lpstr>Въведение в Интернет</vt:lpstr>
      <vt:lpstr>Въведение в Интернет (2)</vt:lpstr>
      <vt:lpstr>Какво е мрежа?</vt:lpstr>
      <vt:lpstr>Мрежи и Интернет</vt:lpstr>
      <vt:lpstr>Как работи Интернет?</vt:lpstr>
      <vt:lpstr>Работен модел на уеб сървър</vt:lpstr>
      <vt:lpstr>Важни определения</vt:lpstr>
      <vt:lpstr>Сървъри и клиенти</vt:lpstr>
      <vt:lpstr>Мрежов протокол</vt:lpstr>
      <vt:lpstr>Пакети</vt:lpstr>
      <vt:lpstr>Пакети </vt:lpstr>
      <vt:lpstr>Пакети (2)</vt:lpstr>
      <vt:lpstr>Пътуване на пакетите в Мрежата</vt:lpstr>
      <vt:lpstr>Интернет протоколи</vt:lpstr>
      <vt:lpstr>Интернет протокол</vt:lpstr>
      <vt:lpstr>IP Адрес</vt:lpstr>
      <vt:lpstr>IPv4</vt:lpstr>
      <vt:lpstr>IPv6</vt:lpstr>
      <vt:lpstr>Какво е DNS?</vt:lpstr>
      <vt:lpstr>Пример за DNS</vt:lpstr>
      <vt:lpstr>TCP</vt:lpstr>
      <vt:lpstr>Надеждност</vt:lpstr>
      <vt:lpstr>TCP (1)</vt:lpstr>
      <vt:lpstr>TCP (2)</vt:lpstr>
      <vt:lpstr>TCP срещу UDP</vt:lpstr>
      <vt:lpstr>UDP</vt:lpstr>
      <vt:lpstr>OSI моделът</vt:lpstr>
      <vt:lpstr>Какво е OSI моделът?</vt:lpstr>
      <vt:lpstr>OSI слоеве</vt:lpstr>
      <vt:lpstr>Приложен слой - 7</vt:lpstr>
      <vt:lpstr>Представителен слой - 6</vt:lpstr>
      <vt:lpstr>Сесиен слой - 5</vt:lpstr>
      <vt:lpstr>Транспортен слой - 4</vt:lpstr>
      <vt:lpstr>Мрежов слой - 3</vt:lpstr>
      <vt:lpstr>Канален слой - 2</vt:lpstr>
      <vt:lpstr>Физически слой - 1</vt:lpstr>
      <vt:lpstr>Какво е Socket</vt:lpstr>
      <vt:lpstr>Какво е Socket</vt:lpstr>
      <vt:lpstr>Какво е Socket (2)</vt:lpstr>
      <vt:lpstr>Работа със Socket в .NET</vt:lpstr>
      <vt:lpstr>Работа със Socket в .NET</vt:lpstr>
      <vt:lpstr>Работа със Socket в .NET</vt:lpstr>
      <vt:lpstr>Работа със Socket в .NET</vt:lpstr>
      <vt:lpstr>Работа със Socket в .NET</vt:lpstr>
      <vt:lpstr>Мрежов хардуер</vt:lpstr>
      <vt:lpstr>Мрежов Хардуер</vt:lpstr>
      <vt:lpstr>Кабел и маршрутизатор</vt:lpstr>
      <vt:lpstr>Повторители, Хъбове и Суичове</vt:lpstr>
      <vt:lpstr>Мост и шлюз</vt:lpstr>
      <vt:lpstr>Мрежова интерфейсна карта</vt:lpstr>
      <vt:lpstr>Бъдещето на Интернет</vt:lpstr>
      <vt:lpstr>Бъдещето на Интернет</vt:lpstr>
      <vt:lpstr>Запознаване с TCP,IP и сокети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Никола Вълчанов</cp:lastModifiedBy>
  <cp:revision>504</cp:revision>
  <dcterms:created xsi:type="dcterms:W3CDTF">2014-01-02T17:00:34Z</dcterms:created>
  <dcterms:modified xsi:type="dcterms:W3CDTF">2019-11-26T06:23:21Z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