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2"/>
  </p:sldMasterIdLst>
  <p:notesMasterIdLst>
    <p:notesMasterId r:id="rId45"/>
  </p:notesMasterIdLst>
  <p:handoutMasterIdLst>
    <p:handoutMasterId r:id="rId46"/>
  </p:handoutMasterIdLst>
  <p:sldIdLst>
    <p:sldId id="274" r:id="rId3"/>
    <p:sldId id="468" r:id="rId4"/>
    <p:sldId id="483" r:id="rId5"/>
    <p:sldId id="522" r:id="rId6"/>
    <p:sldId id="521" r:id="rId7"/>
    <p:sldId id="488" r:id="rId8"/>
    <p:sldId id="489" r:id="rId9"/>
    <p:sldId id="490" r:id="rId10"/>
    <p:sldId id="484" r:id="rId11"/>
    <p:sldId id="491" r:id="rId12"/>
    <p:sldId id="492" r:id="rId13"/>
    <p:sldId id="493" r:id="rId14"/>
    <p:sldId id="353" r:id="rId15"/>
    <p:sldId id="469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81" r:id="rId24"/>
    <p:sldId id="478" r:id="rId25"/>
    <p:sldId id="482" r:id="rId26"/>
    <p:sldId id="494" r:id="rId27"/>
    <p:sldId id="495" r:id="rId28"/>
    <p:sldId id="496" r:id="rId29"/>
    <p:sldId id="485" r:id="rId30"/>
    <p:sldId id="497" r:id="rId31"/>
    <p:sldId id="501" r:id="rId32"/>
    <p:sldId id="499" r:id="rId33"/>
    <p:sldId id="486" r:id="rId34"/>
    <p:sldId id="502" r:id="rId35"/>
    <p:sldId id="503" r:id="rId36"/>
    <p:sldId id="504" r:id="rId37"/>
    <p:sldId id="505" r:id="rId38"/>
    <p:sldId id="506" r:id="rId39"/>
    <p:sldId id="507" r:id="rId40"/>
    <p:sldId id="509" r:id="rId41"/>
    <p:sldId id="510" r:id="rId42"/>
    <p:sldId id="526" r:id="rId43"/>
    <p:sldId id="400" r:id="rId4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09A2BE3-2D0E-4BDF-9E7B-B5B14B6C6981}">
          <p14:sldIdLst>
            <p14:sldId id="274"/>
            <p14:sldId id="468"/>
          </p14:sldIdLst>
        </p14:section>
        <p14:section name="HTTP Basics" id="{D50B3049-70C2-4A7B-A434-1CA88C6C24CD}">
          <p14:sldIdLst>
            <p14:sldId id="483"/>
            <p14:sldId id="522"/>
            <p14:sldId id="521"/>
            <p14:sldId id="488"/>
            <p14:sldId id="489"/>
            <p14:sldId id="490"/>
          </p14:sldIdLst>
        </p14:section>
        <p14:section name="Developer Tools" id="{E0AEEA01-584D-45CB-AAFD-C8B47DC5FAC8}">
          <p14:sldIdLst>
            <p14:sldId id="484"/>
            <p14:sldId id="491"/>
            <p14:sldId id="492"/>
            <p14:sldId id="493"/>
          </p14:sldIdLst>
        </p14:section>
        <p14:section name="HTML Forms" id="{BC4A3995-4CED-4320-A673-95328C9C809D}">
          <p14:sldIdLst>
            <p14:sldId id="353"/>
            <p14:sldId id="469"/>
            <p14:sldId id="471"/>
            <p14:sldId id="472"/>
            <p14:sldId id="473"/>
          </p14:sldIdLst>
        </p14:section>
        <p14:section name="URL" id="{8690D1C9-23F3-4A45-A47A-B0B5CAB7CA60}">
          <p14:sldIdLst>
            <p14:sldId id="474"/>
            <p14:sldId id="475"/>
            <p14:sldId id="476"/>
            <p14:sldId id="477"/>
            <p14:sldId id="481"/>
            <p14:sldId id="478"/>
          </p14:sldIdLst>
        </p14:section>
        <p14:section name="MIME" id="{22C8F2EE-1110-4C38-B0FE-060ED8A1D5DB}">
          <p14:sldIdLst>
            <p14:sldId id="482"/>
            <p14:sldId id="494"/>
            <p14:sldId id="495"/>
            <p14:sldId id="496"/>
          </p14:sldIdLst>
        </p14:section>
        <p14:section name="HTTP Request" id="{0EBCF037-30E0-4149-8442-B2F2C5D19646}">
          <p14:sldIdLst>
            <p14:sldId id="485"/>
            <p14:sldId id="497"/>
            <p14:sldId id="501"/>
            <p14:sldId id="499"/>
          </p14:sldIdLst>
        </p14:section>
        <p14:section name="HTTP Response" id="{7169BEAA-2F24-4102-ABEC-9707C86880F6}">
          <p14:sldIdLst>
            <p14:sldId id="486"/>
            <p14:sldId id="502"/>
            <p14:sldId id="503"/>
            <p14:sldId id="504"/>
            <p14:sldId id="505"/>
            <p14:sldId id="506"/>
            <p14:sldId id="507"/>
            <p14:sldId id="509"/>
            <p14:sldId id="510"/>
          </p14:sldIdLst>
        </p14:section>
        <p14:section name="Conclusion" id="{10E03AB1-9AA8-4E86-9A64-D741901E50A2}">
          <p14:sldIdLst>
            <p14:sldId id="526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3399FF"/>
    <a:srgbClr val="F3BE60"/>
    <a:srgbClr val="FDFFFF"/>
    <a:srgbClr val="F3CD60"/>
    <a:srgbClr val="FFF0D9"/>
    <a:srgbClr val="F0F5FA"/>
    <a:srgbClr val="1A8AFA"/>
    <a:srgbClr val="0097CC"/>
    <a:srgbClr val="603A1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533" autoAdjust="0"/>
  </p:normalViewPr>
  <p:slideViewPr>
    <p:cSldViewPr>
      <p:cViewPr varScale="1">
        <p:scale>
          <a:sx n="114" d="100"/>
          <a:sy n="114" d="100"/>
        </p:scale>
        <p:origin x="324" y="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364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11/22/2019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1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86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96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45751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7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http://mon.org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70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7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1702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HTTP </a:t>
            </a:r>
            <a:r>
              <a:rPr lang="en-US" dirty="0"/>
              <a:t>== Hyper Text Transfer Protocol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Client-server protocol </a:t>
            </a:r>
            <a:r>
              <a:rPr lang="en-US" dirty="0"/>
              <a:t>for transferring Web resources (HTML files, images, styles, scripts, data, etc.)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widespread</a:t>
            </a:r>
            <a:r>
              <a:rPr lang="en-US" dirty="0"/>
              <a:t> protocol for Internet communication today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Request-response </a:t>
            </a:r>
            <a:r>
              <a:rPr lang="en-US" dirty="0"/>
              <a:t>model (client requests, server answers)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Text-based format (human readable)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Relies on unique resource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URLs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Provides resource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metadata</a:t>
            </a:r>
            <a:r>
              <a:rPr lang="en-US" dirty="0"/>
              <a:t> (e.g. encoding)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Stateless</a:t>
            </a:r>
            <a:r>
              <a:rPr lang="en-US" dirty="0"/>
              <a:t> (cookies and Web storages can overcome this)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93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8375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66816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6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659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95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http://mon.org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0210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384128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19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38064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0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4659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8770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61" r:id="rId6"/>
    <p:sldLayoutId id="2147483662" r:id="rId7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chrome.com/devtool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developer.mozilla.org/en-US/docs/Too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ddons.mozilla.org/nn-NO/firefox/addon/rested/?src=search" TargetMode="External"/><Relationship Id="rId2" Type="http://schemas.openxmlformats.org/officeDocument/2006/relationships/hyperlink" Target="https://chrome.google.com/webstore/detail/postman/fhbjgbiflinjbdggehcddcbncdddom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telerik.com/fiddl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tpostman.com/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 </a:t>
            </a:r>
            <a:r>
              <a:rPr lang="bg-BG" dirty="0"/>
              <a:t>Протокол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9913" y="1846942"/>
            <a:ext cx="10454943" cy="1752600"/>
          </a:xfrm>
        </p:spPr>
        <p:txBody>
          <a:bodyPr>
            <a:normAutofit/>
          </a:bodyPr>
          <a:lstStyle/>
          <a:p>
            <a:r>
              <a:rPr lang="en-US" dirty="0"/>
              <a:t>HTML </a:t>
            </a:r>
            <a:r>
              <a:rPr lang="bg-BG" dirty="0"/>
              <a:t>Формуляри</a:t>
            </a:r>
            <a:r>
              <a:rPr lang="en-US" dirty="0"/>
              <a:t>, </a:t>
            </a:r>
            <a:r>
              <a:rPr lang="bg-BG" dirty="0"/>
              <a:t>Заявки </a:t>
            </a:r>
            <a:r>
              <a:rPr lang="en-US" dirty="0"/>
              <a:t>&amp; </a:t>
            </a:r>
            <a:r>
              <a:rPr lang="bg-BG" dirty="0"/>
              <a:t>Отговори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noProof="1"/>
              <a:t>Учителски</a:t>
            </a:r>
            <a:r>
              <a:rPr lang="bg-BG" dirty="0"/>
              <a:t> екип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bg-BG" dirty="0"/>
              <a:t>Обучение за ИТ кариера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60412" y="5255080"/>
            <a:ext cx="3962400" cy="642603"/>
          </a:xfrm>
        </p:spPr>
        <p:txBody>
          <a:bodyPr/>
          <a:lstStyle/>
          <a:p>
            <a:r>
              <a:rPr lang="en-GB" dirty="0">
                <a:hlinkClick r:id="rId3"/>
              </a:rPr>
              <a:t>https://it-kariera.mon.bg/e-learning/</a:t>
            </a:r>
            <a:endParaRPr lang="en-GB" dirty="0"/>
          </a:p>
        </p:txBody>
      </p:sp>
      <p:pic>
        <p:nvPicPr>
          <p:cNvPr id="1028" name="Picture 4" title="CC-BY-NC-SA License">
            <a:hlinkClick r:id="rId4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12" y="3729261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4EE79C-D6E8-4063-A297-796531AC5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65" y="3308347"/>
            <a:ext cx="4781550" cy="328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7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Dev Tools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598441"/>
            <a:ext cx="4800600" cy="4136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812" y="602998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Chrome Developer Tools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70612" y="6029980"/>
            <a:ext cx="551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Mozilla Developer Tools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86F52C-06D2-4AA3-A5EB-1371CDB228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67"/>
          <a:stretch/>
        </p:blipFill>
        <p:spPr>
          <a:xfrm>
            <a:off x="6564915" y="1598441"/>
            <a:ext cx="4724400" cy="418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Добавки към браузъра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812" y="542038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Postman</a:t>
            </a:r>
            <a:r>
              <a:rPr lang="en-US" sz="3600" dirty="0"/>
              <a:t> - Chrome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6857" y="5420380"/>
            <a:ext cx="551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3"/>
              </a:rPr>
              <a:t>Rested</a:t>
            </a:r>
            <a:r>
              <a:rPr lang="en-US" sz="3600" dirty="0"/>
              <a:t> - Firefox</a:t>
            </a:r>
          </a:p>
        </p:txBody>
      </p:sp>
      <p:pic>
        <p:nvPicPr>
          <p:cNvPr id="6146" name="Picture 2" descr="&amp;Rcy;&amp;iecy;&amp;zcy;&amp;ucy;&amp;lcy;&amp;tcy;&amp;acy;&amp;tcy; &amp;scy; &amp;icy;&amp;zcy;&amp;ocy;&amp;bcy;&amp;rcy;&amp;acy;&amp;zhcy;&amp;iecy;&amp;ncy;&amp;icy;&amp;iecy; &amp;zcy;&amp;acy; postman chr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1905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25FF42-1FC8-4EBE-A468-7A70ABBC9B6E}"/>
              </a:ext>
            </a:extLst>
          </p:cNvPr>
          <p:cNvSpPr/>
          <p:nvPr/>
        </p:nvSpPr>
        <p:spPr>
          <a:xfrm>
            <a:off x="7694612" y="2133600"/>
            <a:ext cx="2743200" cy="2743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300" dirty="0">
                <a:solidFill>
                  <a:schemeClr val="bg1"/>
                </a:solidFill>
              </a:rPr>
              <a:t>&lt;/&gt;</a:t>
            </a:r>
          </a:p>
        </p:txBody>
      </p:sp>
    </p:spTree>
    <p:extLst>
      <p:ext uri="{BB962C8B-B14F-4D97-AF65-F5344CB8AC3E}">
        <p14:creationId xmlns:p14="http://schemas.microsoft.com/office/powerpoint/2010/main" val="357271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r>
              <a:rPr lang="bg-BG" dirty="0"/>
              <a:t> инструменти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5613" y="5867400"/>
            <a:ext cx="551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Fiddler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54FCF-5083-4675-B21C-1D7663F7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2082196"/>
            <a:ext cx="3200400" cy="3200400"/>
          </a:xfrm>
          <a:prstGeom prst="rect">
            <a:avLst/>
          </a:prstGeom>
        </p:spPr>
      </p:pic>
      <p:pic>
        <p:nvPicPr>
          <p:cNvPr id="10" name="Picture 2" descr="&amp;Rcy;&amp;iecy;&amp;zcy;&amp;ucy;&amp;lcy;&amp;tcy;&amp;acy;&amp;tcy; &amp;scy; &amp;icy;&amp;zcy;&amp;ocy;&amp;bcy;&amp;rcy;&amp;acy;&amp;zhcy;&amp;iecy;&amp;ncy;&amp;icy;&amp;iecy; &amp;zcy;&amp;acy; postman chrome">
            <a:extLst>
              <a:ext uri="{FF2B5EF4-FFF2-40B4-BE49-F238E27FC236}">
                <a16:creationId xmlns:a16="http://schemas.microsoft.com/office/drawing/2014/main" id="{874AE0CE-8B82-4D88-8394-5D826876B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2082196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E8D64-F524-4879-9513-C426DDEC959D}"/>
              </a:ext>
            </a:extLst>
          </p:cNvPr>
          <p:cNvSpPr txBox="1"/>
          <p:nvPr/>
        </p:nvSpPr>
        <p:spPr>
          <a:xfrm>
            <a:off x="7749645" y="5867399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linkClick r:id="rId5"/>
              </a:rPr>
              <a:t>Postman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00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300" y="4827476"/>
            <a:ext cx="9832319" cy="903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HTML </a:t>
            </a:r>
            <a:r>
              <a:rPr lang="bg-BG" dirty="0"/>
              <a:t>формуляри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D6291-A119-43B3-9299-D0BAE6724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47" y="2047168"/>
            <a:ext cx="9165623" cy="215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94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Down 13"/>
          <p:cNvSpPr/>
          <p:nvPr/>
        </p:nvSpPr>
        <p:spPr>
          <a:xfrm rot="16200000">
            <a:off x="5138444" y="4843143"/>
            <a:ext cx="425130" cy="555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Определя къде да изпратите данните на формуляра</a:t>
            </a:r>
            <a:r>
              <a:rPr lang="en-US" dirty="0"/>
              <a:t>:</a:t>
            </a:r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bg-BG" dirty="0"/>
              <a:t>формуляри</a:t>
            </a:r>
            <a:r>
              <a:rPr lang="en-US" dirty="0"/>
              <a:t> - </a:t>
            </a:r>
            <a:r>
              <a:rPr lang="bg-BG" dirty="0"/>
              <a:t>атрибутът "</a:t>
            </a:r>
            <a:r>
              <a:rPr lang="en-US" dirty="0"/>
              <a:t>Action</a:t>
            </a:r>
            <a:r>
              <a:rPr lang="bg-BG" dirty="0"/>
              <a:t>"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444624" y="2196783"/>
            <a:ext cx="9296398" cy="1246496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800" b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noProof="1"/>
              <a:t>&lt;form </a:t>
            </a:r>
            <a:r>
              <a:rPr lang="en-US" sz="2500" noProof="1">
                <a:solidFill>
                  <a:schemeClr val="tx2">
                    <a:lumMod val="75000"/>
                  </a:schemeClr>
                </a:solidFill>
              </a:rPr>
              <a:t>action="home.html"</a:t>
            </a:r>
            <a:r>
              <a:rPr lang="en-US" sz="2500" noProof="1"/>
              <a:t>&gt;</a:t>
            </a:r>
          </a:p>
          <a:p>
            <a:pPr>
              <a:lnSpc>
                <a:spcPct val="100000"/>
              </a:lnSpc>
            </a:pPr>
            <a:r>
              <a:rPr lang="en-US" sz="2500" noProof="1"/>
              <a:t>  &lt;input type="submit" value="Go to homepage"/&gt;</a:t>
            </a:r>
          </a:p>
          <a:p>
            <a:pPr>
              <a:lnSpc>
                <a:spcPct val="100000"/>
              </a:lnSpc>
            </a:pPr>
            <a:r>
              <a:rPr lang="en-US" sz="2500" noProof="1"/>
              <a:t>&lt;/form&gt;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5E9D7A5-D259-40C8-BCFC-2E90E14E2A55}"/>
              </a:ext>
            </a:extLst>
          </p:cNvPr>
          <p:cNvGrpSpPr/>
          <p:nvPr/>
        </p:nvGrpSpPr>
        <p:grpSpPr>
          <a:xfrm>
            <a:off x="608012" y="4267200"/>
            <a:ext cx="4319588" cy="1707855"/>
            <a:chOff x="1598612" y="4126030"/>
            <a:chExt cx="2907856" cy="11496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2C8B677-8715-4544-A88E-BB20DFDEA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8612" y="4126030"/>
              <a:ext cx="2438400" cy="114969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3EC01A-15EA-4BDF-BD87-14F4F66A2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7012" y="4126030"/>
              <a:ext cx="469456" cy="114969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C1EC71-7B13-4C10-999F-77796D3E0C79}"/>
              </a:ext>
            </a:extLst>
          </p:cNvPr>
          <p:cNvGrpSpPr/>
          <p:nvPr/>
        </p:nvGrpSpPr>
        <p:grpSpPr>
          <a:xfrm>
            <a:off x="5797258" y="4267200"/>
            <a:ext cx="5935954" cy="1716280"/>
            <a:chOff x="1" y="1142997"/>
            <a:chExt cx="4602203" cy="13306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7F3620-B6BB-4337-B53D-516F0B9A6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" y="1143000"/>
              <a:ext cx="4037012" cy="13306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0C2FC6-FB19-48CD-AD27-E3FF1FBD36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215"/>
            <a:stretch/>
          </p:blipFill>
          <p:spPr>
            <a:xfrm>
              <a:off x="4002219" y="1142997"/>
              <a:ext cx="599985" cy="1330646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9AFFAB-7BF2-42B3-916D-547836EDAE67}"/>
              </a:ext>
            </a:extLst>
          </p:cNvPr>
          <p:cNvSpPr/>
          <p:nvPr/>
        </p:nvSpPr>
        <p:spPr>
          <a:xfrm>
            <a:off x="3777932" y="2239041"/>
            <a:ext cx="1988846" cy="405099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030C36B4-8130-4278-9CDA-FA315D0E0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12" y="1983927"/>
            <a:ext cx="5638800" cy="510228"/>
          </a:xfrm>
          <a:prstGeom prst="wedgeRoundRectCallout">
            <a:avLst>
              <a:gd name="adj1" fmla="val -56033"/>
              <a:gd name="adj2" fmla="val -16236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dirty="0"/>
              <a:t>Релативен URL към текущия файл</a:t>
            </a:r>
            <a:endParaRPr lang="bg-BG" sz="28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69159A8-85A6-4EEC-8869-E6AA017E6182}"/>
              </a:ext>
            </a:extLst>
          </p:cNvPr>
          <p:cNvGrpSpPr/>
          <p:nvPr/>
        </p:nvGrpSpPr>
        <p:grpSpPr>
          <a:xfrm>
            <a:off x="6964541" y="4496749"/>
            <a:ext cx="4721015" cy="2212947"/>
            <a:chOff x="1" y="152399"/>
            <a:chExt cx="3213714" cy="150640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6427921-8ACF-4838-8ADF-69DA76C47B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" y="152399"/>
              <a:ext cx="2665412" cy="150640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B557C79-C6BB-4B55-8286-CD46BCC8B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5413" y="152399"/>
              <a:ext cx="548302" cy="1506409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Указва HTTP метода, който да се използва при изпращане на данни от формуляра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</a:t>
            </a:r>
            <a:r>
              <a:rPr lang="bg-BG" dirty="0"/>
              <a:t>формуляри</a:t>
            </a:r>
            <a:r>
              <a:rPr lang="en-US" dirty="0"/>
              <a:t> – </a:t>
            </a:r>
            <a:r>
              <a:rPr lang="bg-BG" dirty="0"/>
              <a:t>атрибутът "</a:t>
            </a:r>
            <a:r>
              <a:rPr lang="en-US" dirty="0"/>
              <a:t>Method</a:t>
            </a:r>
            <a:r>
              <a:rPr lang="bg-BG" dirty="0"/>
              <a:t>"</a:t>
            </a:r>
          </a:p>
        </p:txBody>
      </p:sp>
      <p:sp>
        <p:nvSpPr>
          <p:cNvPr id="15" name="Arrow: Down 14"/>
          <p:cNvSpPr/>
          <p:nvPr/>
        </p:nvSpPr>
        <p:spPr>
          <a:xfrm rot="16200000">
            <a:off x="6034087" y="5232425"/>
            <a:ext cx="425130" cy="1072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588807" y="2322556"/>
            <a:ext cx="7162801" cy="2015936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800" b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noProof="1"/>
              <a:t>&lt;form </a:t>
            </a:r>
            <a:r>
              <a:rPr lang="en-US" sz="2500" noProof="1">
                <a:solidFill>
                  <a:schemeClr val="tx2">
                    <a:lumMod val="75000"/>
                  </a:schemeClr>
                </a:solidFill>
              </a:rPr>
              <a:t>method="get"</a:t>
            </a:r>
            <a:r>
              <a:rPr lang="en-US" sz="2500" noProof="1"/>
              <a:t>&gt;</a:t>
            </a:r>
            <a:br>
              <a:rPr lang="en-US" sz="2500" noProof="1"/>
            </a:br>
            <a:r>
              <a:rPr lang="en-US" sz="2500" noProof="1"/>
              <a:t>  Name: &lt;input type="text" name="name"&gt;</a:t>
            </a:r>
            <a:br>
              <a:rPr lang="en-US" sz="2500" noProof="1"/>
            </a:br>
            <a:r>
              <a:rPr lang="en-US" sz="2500" noProof="1"/>
              <a:t>  &lt;br /&gt;&lt;br /&gt;</a:t>
            </a:r>
          </a:p>
          <a:p>
            <a:pPr>
              <a:lnSpc>
                <a:spcPct val="100000"/>
              </a:lnSpc>
            </a:pPr>
            <a:r>
              <a:rPr lang="en-US" sz="2500" noProof="1"/>
              <a:t>  &lt;input type="submit" value="Submit"&gt;</a:t>
            </a:r>
          </a:p>
          <a:p>
            <a:pPr>
              <a:lnSpc>
                <a:spcPct val="100000"/>
              </a:lnSpc>
            </a:pPr>
            <a:r>
              <a:rPr lang="en-US" sz="2500" noProof="1"/>
              <a:t>&lt;/form&gt;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9294812" y="2261901"/>
            <a:ext cx="2300454" cy="1311993"/>
          </a:xfrm>
          <a:prstGeom prst="wedgeRoundRectCallout">
            <a:avLst>
              <a:gd name="adj1" fmla="val 14000"/>
              <a:gd name="adj2" fmla="val 161629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dirty="0"/>
              <a:t>Данните са в URL адреса</a:t>
            </a:r>
            <a:endParaRPr lang="bg-BG" sz="28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BF6D5E-F670-44F8-987C-A459DCE3CC92}"/>
              </a:ext>
            </a:extLst>
          </p:cNvPr>
          <p:cNvGrpSpPr/>
          <p:nvPr/>
        </p:nvGrpSpPr>
        <p:grpSpPr>
          <a:xfrm>
            <a:off x="1687833" y="4495800"/>
            <a:ext cx="3840930" cy="2213900"/>
            <a:chOff x="1" y="152397"/>
            <a:chExt cx="2788133" cy="16070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D2B1BD-5C8F-4130-B592-CB1D15D93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" y="152400"/>
              <a:ext cx="2436812" cy="160706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4829E4-7499-4A5A-80DE-ED3F897CB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36813" y="152397"/>
              <a:ext cx="351321" cy="1607068"/>
            </a:xfrm>
            <a:prstGeom prst="rect">
              <a:avLst/>
            </a:prstGeom>
          </p:spPr>
        </p:pic>
      </p:grpSp>
      <p:sp>
        <p:nvSpPr>
          <p:cNvPr id="10" name="Arrow: Bent 9">
            <a:extLst>
              <a:ext uri="{FF2B5EF4-FFF2-40B4-BE49-F238E27FC236}">
                <a16:creationId xmlns:a16="http://schemas.microsoft.com/office/drawing/2014/main" id="{54038100-760B-4C4F-9481-FF9820A4F04F}"/>
              </a:ext>
            </a:extLst>
          </p:cNvPr>
          <p:cNvSpPr/>
          <p:nvPr/>
        </p:nvSpPr>
        <p:spPr>
          <a:xfrm rot="10800000" flipH="1">
            <a:off x="588808" y="4571612"/>
            <a:ext cx="789346" cy="984588"/>
          </a:xfrm>
          <a:prstGeom prst="bentArrow">
            <a:avLst>
              <a:gd name="adj1" fmla="val 24488"/>
              <a:gd name="adj2" fmla="val 25000"/>
              <a:gd name="adj3" fmla="val 25000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A20CD74-07BB-46E6-AE77-F54BDBB489B5}"/>
              </a:ext>
            </a:extLst>
          </p:cNvPr>
          <p:cNvSpPr/>
          <p:nvPr/>
        </p:nvSpPr>
        <p:spPr>
          <a:xfrm>
            <a:off x="9538652" y="5103496"/>
            <a:ext cx="1219200" cy="347858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207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 txBox="1">
            <a:spLocks/>
          </p:cNvSpPr>
          <p:nvPr/>
        </p:nvSpPr>
        <p:spPr>
          <a:xfrm>
            <a:off x="3436293" y="3904324"/>
            <a:ext cx="8280694" cy="2308324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800" b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noProof="1"/>
              <a:t>POST http://localhost/index.html HTTP/1.1</a:t>
            </a:r>
          </a:p>
          <a:p>
            <a:pPr>
              <a:lnSpc>
                <a:spcPct val="100000"/>
              </a:lnSpc>
            </a:pPr>
            <a:r>
              <a:rPr lang="en-US" sz="2400" noProof="1"/>
              <a:t>Host: localhost</a:t>
            </a:r>
          </a:p>
          <a:p>
            <a:pPr>
              <a:lnSpc>
                <a:spcPct val="100000"/>
              </a:lnSpc>
            </a:pPr>
            <a:r>
              <a:rPr lang="en-US" sz="2400" noProof="1"/>
              <a:t>Content-Type: application/x-www-form-urlencoded</a:t>
            </a:r>
          </a:p>
          <a:p>
            <a:pPr>
              <a:lnSpc>
                <a:spcPct val="100000"/>
              </a:lnSpc>
            </a:pPr>
            <a:r>
              <a:rPr lang="en-US" sz="2400" noProof="1"/>
              <a:t>Content-Length: 10</a:t>
            </a:r>
          </a:p>
          <a:p>
            <a:pPr>
              <a:lnSpc>
                <a:spcPct val="100000"/>
              </a:lnSpc>
            </a:pPr>
            <a:endParaRPr lang="en-US" sz="2400" noProof="1"/>
          </a:p>
          <a:p>
            <a:pPr>
              <a:lnSpc>
                <a:spcPct val="100000"/>
              </a:lnSpc>
            </a:pPr>
            <a:r>
              <a:rPr lang="en-US" sz="2400" noProof="1"/>
              <a:t>name=Pesho</a:t>
            </a:r>
          </a:p>
        </p:txBody>
      </p:sp>
      <p:sp>
        <p:nvSpPr>
          <p:cNvPr id="8" name="Arrow: Down 7"/>
          <p:cNvSpPr/>
          <p:nvPr/>
        </p:nvSpPr>
        <p:spPr>
          <a:xfrm rot="16200000">
            <a:off x="7781181" y="1980079"/>
            <a:ext cx="371753" cy="392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HTML </a:t>
            </a:r>
            <a:r>
              <a:rPr lang="bg-BG" dirty="0"/>
              <a:t>формуляри</a:t>
            </a:r>
            <a:r>
              <a:rPr lang="en-US" dirty="0"/>
              <a:t> – </a:t>
            </a:r>
            <a:r>
              <a:rPr lang="bg-BG" dirty="0"/>
              <a:t>атрибутът "</a:t>
            </a:r>
            <a:r>
              <a:rPr lang="en-US" dirty="0"/>
              <a:t>Method</a:t>
            </a:r>
            <a:r>
              <a:rPr lang="bg-BG" dirty="0"/>
              <a:t>"</a:t>
            </a:r>
            <a:r>
              <a:rPr lang="en-US" dirty="0"/>
              <a:t>  (2)</a:t>
            </a:r>
            <a:endParaRPr lang="bg-BG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31811" y="3936766"/>
            <a:ext cx="2324003" cy="1397233"/>
          </a:xfrm>
          <a:prstGeom prst="wedgeRoundRectCallout">
            <a:avLst>
              <a:gd name="adj1" fmla="val 70295"/>
              <a:gd name="adj2" fmla="val 7961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dirty="0"/>
              <a:t>По-късно ще бъде обяснено какво е хедър</a:t>
            </a:r>
            <a:endParaRPr lang="bg-BG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399212" y="5583541"/>
            <a:ext cx="5317775" cy="1137938"/>
          </a:xfrm>
          <a:prstGeom prst="wedgeRoundRectCallout">
            <a:avLst>
              <a:gd name="adj1" fmla="val -69457"/>
              <a:gd name="adj2" fmla="val -11841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dirty="0"/>
              <a:t>HTTP тялото за заявки съхранява данните от формуляра за заявка и данните за отговор</a:t>
            </a:r>
            <a:endParaRPr lang="bg-BG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2" name="Arrow: Down 11"/>
          <p:cNvSpPr/>
          <p:nvPr/>
        </p:nvSpPr>
        <p:spPr>
          <a:xfrm>
            <a:off x="9980612" y="3248415"/>
            <a:ext cx="381000" cy="484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71838" y="1143000"/>
            <a:ext cx="7162801" cy="2015936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800" b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noProof="1"/>
              <a:t>&lt;form </a:t>
            </a:r>
            <a:r>
              <a:rPr lang="en-US" sz="2500" noProof="1">
                <a:solidFill>
                  <a:schemeClr val="tx2">
                    <a:lumMod val="75000"/>
                  </a:schemeClr>
                </a:solidFill>
              </a:rPr>
              <a:t>method="post"</a:t>
            </a:r>
            <a:r>
              <a:rPr lang="en-US" sz="2500" noProof="1"/>
              <a:t>&gt;</a:t>
            </a:r>
            <a:br>
              <a:rPr lang="en-US" sz="2500" noProof="1"/>
            </a:br>
            <a:r>
              <a:rPr lang="en-US" sz="2500" noProof="1"/>
              <a:t>  Name: &lt;input type="text" name="name"&gt;</a:t>
            </a:r>
            <a:br>
              <a:rPr lang="en-US" sz="2500" noProof="1"/>
            </a:br>
            <a:r>
              <a:rPr lang="en-US" sz="2500" noProof="1"/>
              <a:t>  &lt;br /&gt;&lt;br /&gt;</a:t>
            </a:r>
          </a:p>
          <a:p>
            <a:pPr>
              <a:lnSpc>
                <a:spcPct val="100000"/>
              </a:lnSpc>
            </a:pPr>
            <a:r>
              <a:rPr lang="en-US" sz="2500" noProof="1"/>
              <a:t>  &lt;input type="submit" value="Submit"&gt;</a:t>
            </a:r>
          </a:p>
          <a:p>
            <a:pPr>
              <a:lnSpc>
                <a:spcPct val="100000"/>
              </a:lnSpc>
            </a:pPr>
            <a:r>
              <a:rPr lang="en-US" sz="2500" noProof="1"/>
              <a:t>&lt;/form&gt;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9F6743-E1F8-4C94-8CA6-41E80A8DCFB1}"/>
              </a:ext>
            </a:extLst>
          </p:cNvPr>
          <p:cNvGrpSpPr/>
          <p:nvPr/>
        </p:nvGrpSpPr>
        <p:grpSpPr>
          <a:xfrm>
            <a:off x="8246639" y="1211455"/>
            <a:ext cx="3470348" cy="1879025"/>
            <a:chOff x="8544245" y="1322189"/>
            <a:chExt cx="3187379" cy="172581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1C152CD-9A7D-43BE-BB1A-A95AA88FB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44245" y="1322192"/>
              <a:ext cx="2785751" cy="172580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D92EFE-3EB1-454B-BF3A-7DF9DBE070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329996" y="1322189"/>
              <a:ext cx="401628" cy="1725811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8B50946-769F-4EDE-8C43-F13446EF2A87}"/>
              </a:ext>
            </a:extLst>
          </p:cNvPr>
          <p:cNvSpPr/>
          <p:nvPr/>
        </p:nvSpPr>
        <p:spPr>
          <a:xfrm>
            <a:off x="3436293" y="5715000"/>
            <a:ext cx="1896119" cy="497648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6FCCB19-FA8F-41EC-B88E-82C2FE72DA46}"/>
              </a:ext>
            </a:extLst>
          </p:cNvPr>
          <p:cNvSpPr/>
          <p:nvPr/>
        </p:nvSpPr>
        <p:spPr>
          <a:xfrm>
            <a:off x="3434705" y="3929805"/>
            <a:ext cx="8282282" cy="1495801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23913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10" grpId="0" animBg="1"/>
      <p:bldP spid="12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Down 10"/>
          <p:cNvSpPr/>
          <p:nvPr/>
        </p:nvSpPr>
        <p:spPr>
          <a:xfrm>
            <a:off x="5881847" y="3268986"/>
            <a:ext cx="42513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Данни за формуляр, кодирани в URL адрес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62200" y="1066800"/>
            <a:ext cx="11264424" cy="2015936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800" b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500" noProof="1"/>
              <a:t>&lt;form method="post"&gt;</a:t>
            </a:r>
          </a:p>
          <a:p>
            <a:pPr>
              <a:lnSpc>
                <a:spcPct val="100000"/>
              </a:lnSpc>
            </a:pPr>
            <a:r>
              <a:rPr lang="en-US" sz="2500" noProof="1"/>
              <a:t>  Name: &lt;input type="text" name="name"/&gt; &lt;br/&gt;</a:t>
            </a:r>
          </a:p>
          <a:p>
            <a:pPr>
              <a:lnSpc>
                <a:spcPct val="100000"/>
              </a:lnSpc>
            </a:pPr>
            <a:r>
              <a:rPr lang="en-US" sz="2500" noProof="1"/>
              <a:t>  Age: &lt;input type="text" name="age"/&gt; &lt;br/&gt;</a:t>
            </a:r>
          </a:p>
          <a:p>
            <a:pPr>
              <a:lnSpc>
                <a:spcPct val="100000"/>
              </a:lnSpc>
            </a:pPr>
            <a:r>
              <a:rPr lang="en-US" sz="2500" noProof="1"/>
              <a:t>  &lt;input type="submit" /&gt;</a:t>
            </a:r>
          </a:p>
          <a:p>
            <a:pPr>
              <a:lnSpc>
                <a:spcPct val="100000"/>
              </a:lnSpc>
            </a:pPr>
            <a:r>
              <a:rPr lang="en-US" sz="2500" noProof="1"/>
              <a:t>&lt;/form&gt;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2200" y="3842575"/>
            <a:ext cx="11264424" cy="2400657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0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800" b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2500" noProof="1"/>
              <a:t>POST http://localhost/cgi-bin/index.cgi HTTP/1.1</a:t>
            </a:r>
          </a:p>
          <a:p>
            <a:r>
              <a:rPr lang="en-US" sz="2500" noProof="1"/>
              <a:t>Host: localhost</a:t>
            </a:r>
          </a:p>
          <a:p>
            <a:r>
              <a:rPr lang="en-US" sz="2500" noProof="1"/>
              <a:t>Content-Type: </a:t>
            </a:r>
            <a:r>
              <a:rPr lang="en-US" sz="2500" noProof="1">
                <a:solidFill>
                  <a:schemeClr val="tx2">
                    <a:lumMod val="75000"/>
                  </a:schemeClr>
                </a:solidFill>
              </a:rPr>
              <a:t>application/x-www-form-urlencoded</a:t>
            </a:r>
          </a:p>
          <a:p>
            <a:r>
              <a:rPr lang="en-US" sz="2500" noProof="1"/>
              <a:t>Content-Length: 23</a:t>
            </a:r>
          </a:p>
          <a:p>
            <a:endParaRPr lang="en-US" sz="2500" noProof="1"/>
          </a:p>
          <a:p>
            <a:r>
              <a:rPr lang="en-US" sz="2500" noProof="1">
                <a:solidFill>
                  <a:schemeClr val="tx2">
                    <a:lumMod val="75000"/>
                  </a:schemeClr>
                </a:solidFill>
              </a:rPr>
              <a:t>name</a:t>
            </a:r>
            <a:r>
              <a:rPr lang="en-US" sz="2500" noProof="1"/>
              <a:t>=</a:t>
            </a:r>
            <a:r>
              <a:rPr lang="en-US" sz="2500" noProof="1">
                <a:solidFill>
                  <a:schemeClr val="tx2">
                    <a:lumMod val="75000"/>
                  </a:schemeClr>
                </a:solidFill>
              </a:rPr>
              <a:t>Maria+Smith</a:t>
            </a:r>
            <a:r>
              <a:rPr lang="en-US" sz="2500" noProof="1"/>
              <a:t>&amp;</a:t>
            </a:r>
            <a:r>
              <a:rPr lang="en-US" sz="2500" noProof="1">
                <a:solidFill>
                  <a:schemeClr val="tx2">
                    <a:lumMod val="75000"/>
                  </a:schemeClr>
                </a:solidFill>
              </a:rPr>
              <a:t>age</a:t>
            </a:r>
            <a:r>
              <a:rPr lang="en-US" sz="2500" noProof="1"/>
              <a:t>=</a:t>
            </a:r>
            <a:r>
              <a:rPr lang="en-US" sz="2500" noProof="1">
                <a:solidFill>
                  <a:schemeClr val="tx2">
                    <a:lumMod val="75000"/>
                  </a:schemeClr>
                </a:solidFill>
              </a:rPr>
              <a:t>19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246812" y="5105400"/>
            <a:ext cx="3429000" cy="998522"/>
          </a:xfrm>
          <a:prstGeom prst="wedgeRoundRectCallout">
            <a:avLst>
              <a:gd name="adj1" fmla="val -66575"/>
              <a:gd name="adj2" fmla="val -46727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dirty="0"/>
              <a:t>Качването на файлове не се поддържа</a:t>
            </a:r>
            <a:endParaRPr lang="bg-BG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83F0A3-BBA3-48EA-ACDE-A14F10396C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2057" y="1460780"/>
            <a:ext cx="3154927" cy="20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300" y="4646876"/>
            <a:ext cx="9832319" cy="77488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en-US" dirty="0"/>
              <a:t>URL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173300" y="5403127"/>
            <a:ext cx="9832319" cy="692873"/>
          </a:xfrm>
        </p:spPr>
        <p:txBody>
          <a:bodyPr/>
          <a:lstStyle/>
          <a:p>
            <a:r>
              <a:rPr lang="en-US" dirty="0"/>
              <a:t>Uniform Resource Locator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62" y="1371600"/>
            <a:ext cx="3250793" cy="32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55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/>
          <p:cNvSpPr/>
          <p:nvPr/>
        </p:nvSpPr>
        <p:spPr>
          <a:xfrm>
            <a:off x="962021" y="1205161"/>
            <a:ext cx="799896" cy="468382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2217459" y="1213444"/>
            <a:ext cx="1719537" cy="468382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4087294" y="1213444"/>
            <a:ext cx="667008" cy="468382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4920990" y="1213444"/>
            <a:ext cx="2368805" cy="468382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7456483" y="1213444"/>
            <a:ext cx="2160791" cy="468382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9818683" y="1213444"/>
            <a:ext cx="1430082" cy="468382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70019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2510971"/>
            <a:ext cx="11804822" cy="4210505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bg-BG" sz="3200" dirty="0"/>
              <a:t>URL адресът е форматиран низ, състоящ се от</a:t>
            </a:r>
            <a:r>
              <a:rPr lang="en-US" sz="3000" dirty="0"/>
              <a:t>:</a:t>
            </a:r>
          </a:p>
          <a:p>
            <a:pPr lvl="1"/>
            <a:r>
              <a:rPr lang="bg-BG" sz="2800" dirty="0"/>
              <a:t>Протокол за комуникация</a:t>
            </a:r>
            <a:r>
              <a:rPr lang="en-US" sz="2800" dirty="0"/>
              <a:t> 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http</a:t>
            </a:r>
            <a:r>
              <a:rPr lang="en-US" sz="2800" dirty="0"/>
              <a:t>,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ftp</a:t>
            </a:r>
            <a:r>
              <a:rPr lang="en-US" sz="2800" dirty="0"/>
              <a:t>,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https</a:t>
            </a:r>
            <a:r>
              <a:rPr lang="en-US" sz="2800" dirty="0"/>
              <a:t>...) – HTTP</a:t>
            </a:r>
            <a:r>
              <a:rPr lang="bg-BG" sz="2800" dirty="0"/>
              <a:t> в повечето случаи</a:t>
            </a:r>
            <a:endParaRPr lang="en-US" sz="2800" dirty="0"/>
          </a:p>
          <a:p>
            <a:pPr lvl="1"/>
            <a:r>
              <a:rPr lang="bg-BG" sz="2800" dirty="0"/>
              <a:t>Хост или IP адрес </a:t>
            </a:r>
            <a:r>
              <a:rPr lang="en-US" sz="2800" dirty="0"/>
              <a:t>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www.</a:t>
            </a:r>
            <a:r>
              <a:rPr lang="en-GB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mon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.bg</a:t>
            </a:r>
            <a:r>
              <a:rPr lang="en-US" sz="2800" dirty="0"/>
              <a:t>,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gmail.com</a:t>
            </a:r>
            <a:r>
              <a:rPr lang="en-US" sz="2800" dirty="0"/>
              <a:t>,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127.0.0.1</a:t>
            </a:r>
            <a:r>
              <a:rPr lang="en-US" sz="2800" dirty="0"/>
              <a:t>,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web</a:t>
            </a:r>
            <a:r>
              <a:rPr lang="en-US" sz="2800" dirty="0"/>
              <a:t>)</a:t>
            </a:r>
          </a:p>
          <a:p>
            <a:pPr lvl="1"/>
            <a:r>
              <a:rPr lang="bg-BG" sz="2800" dirty="0"/>
              <a:t>Порт</a:t>
            </a:r>
            <a:r>
              <a:rPr lang="en-US" sz="2800" dirty="0"/>
              <a:t> (</a:t>
            </a:r>
            <a:r>
              <a:rPr lang="bg-BG" sz="2800" dirty="0"/>
              <a:t>стандартният порт е 80</a:t>
            </a:r>
            <a:r>
              <a:rPr lang="en-US" sz="2800" dirty="0"/>
              <a:t>) – </a:t>
            </a:r>
            <a:r>
              <a:rPr lang="bg-BG" sz="2800" dirty="0"/>
              <a:t>число в обхвата</a:t>
            </a:r>
            <a:r>
              <a:rPr lang="en-US" sz="2800" dirty="0"/>
              <a:t> [0…65535]</a:t>
            </a:r>
          </a:p>
          <a:p>
            <a:pPr lvl="1"/>
            <a:r>
              <a:rPr lang="bg-BG" sz="2800" dirty="0"/>
              <a:t>Път</a:t>
            </a:r>
            <a:r>
              <a:rPr lang="en-US" sz="2800" dirty="0"/>
              <a:t> 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/forum</a:t>
            </a:r>
            <a:r>
              <a:rPr lang="en-US" sz="2800" dirty="0"/>
              <a:t>,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/path/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index.php</a:t>
            </a:r>
            <a:r>
              <a:rPr lang="en-US" sz="2800" dirty="0"/>
              <a:t>)</a:t>
            </a:r>
          </a:p>
          <a:p>
            <a:pPr lvl="1"/>
            <a:r>
              <a:rPr lang="bg-BG" sz="2800" dirty="0"/>
              <a:t>Низ за заявка</a:t>
            </a:r>
            <a:r>
              <a:rPr lang="en-US" sz="2800" dirty="0"/>
              <a:t>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?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id=27&amp;lang=en</a:t>
            </a:r>
            <a:r>
              <a:rPr lang="en-US" sz="2800" dirty="0"/>
              <a:t>)</a:t>
            </a:r>
          </a:p>
          <a:p>
            <a:pPr lvl="1"/>
            <a:r>
              <a:rPr lang="bg-BG" sz="2800" dirty="0"/>
              <a:t>Фрагмент</a:t>
            </a:r>
            <a:r>
              <a:rPr lang="en-US" sz="2800" dirty="0"/>
              <a:t> 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#lectures</a:t>
            </a:r>
            <a:r>
              <a:rPr lang="en-US" sz="2800" dirty="0"/>
              <a:t>) – used on the client to navigate to some section</a:t>
            </a:r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Uniform Resource Locator</a:t>
            </a:r>
            <a:r>
              <a:rPr lang="en-US" sz="3600" dirty="0"/>
              <a:t> (URL)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0412" y="1216803"/>
            <a:ext cx="10567985" cy="1478777"/>
            <a:chOff x="631827" y="1750203"/>
            <a:chExt cx="10567985" cy="1478777"/>
          </a:xfrm>
        </p:grpSpPr>
        <p:sp>
          <p:nvSpPr>
            <p:cNvPr id="470020" name="Rectangle 4"/>
            <p:cNvSpPr>
              <a:spLocks noChangeArrowheads="1"/>
            </p:cNvSpPr>
            <p:nvPr/>
          </p:nvSpPr>
          <p:spPr bwMode="auto">
            <a:xfrm>
              <a:off x="833436" y="1750203"/>
              <a:ext cx="10366376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15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eaLnBrk="0" hangingPunct="0">
                <a:buClr>
                  <a:schemeClr val="accent5">
                    <a:lumMod val="40000"/>
                    <a:lumOff val="60000"/>
                  </a:schemeClr>
                </a:buClr>
                <a:buSzPct val="70000"/>
              </a:pPr>
              <a:r>
                <a:rPr lang="en-US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http://mysite.com:8080/demo/index.php?id=27&amp;lang=en#lectures</a:t>
              </a:r>
            </a:p>
          </p:txBody>
        </p:sp>
        <p:sp>
          <p:nvSpPr>
            <p:cNvPr id="3" name="Right Brace 2"/>
            <p:cNvSpPr/>
            <p:nvPr/>
          </p:nvSpPr>
          <p:spPr>
            <a:xfrm rot="5400000">
              <a:off x="1158772" y="1975444"/>
              <a:ext cx="228600" cy="720519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1827" y="2526268"/>
              <a:ext cx="1282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/>
                <a:t>Протокол</a:t>
              </a:r>
              <a:endParaRPr lang="en-GB" sz="2000" b="1" dirty="0"/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2855912" y="1497504"/>
              <a:ext cx="228600" cy="167640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76064" y="2521095"/>
              <a:ext cx="807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/>
                <a:t>Хост</a:t>
              </a:r>
              <a:endParaRPr lang="en-GB" sz="2000" b="1" dirty="0"/>
            </a:p>
          </p:txBody>
        </p:sp>
        <p:sp>
          <p:nvSpPr>
            <p:cNvPr id="11" name="Right Brace 10"/>
            <p:cNvSpPr/>
            <p:nvPr/>
          </p:nvSpPr>
          <p:spPr>
            <a:xfrm rot="5400000">
              <a:off x="4186109" y="2010396"/>
              <a:ext cx="228600" cy="650616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8708" y="2521094"/>
              <a:ext cx="805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/>
                <a:t>Порт</a:t>
              </a:r>
              <a:endParaRPr lang="en-GB" sz="2000" b="1" dirty="0"/>
            </a:p>
          </p:txBody>
        </p:sp>
        <p:sp>
          <p:nvSpPr>
            <p:cNvPr id="13" name="Right Brace 12"/>
            <p:cNvSpPr/>
            <p:nvPr/>
          </p:nvSpPr>
          <p:spPr>
            <a:xfrm rot="5400000">
              <a:off x="5858666" y="1147461"/>
              <a:ext cx="228601" cy="2376489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46478" y="2521094"/>
              <a:ext cx="667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/>
                <a:t>Път</a:t>
              </a:r>
              <a:endParaRPr lang="en-GB" sz="2000" b="1" dirty="0"/>
            </a:p>
          </p:txBody>
        </p:sp>
        <p:sp>
          <p:nvSpPr>
            <p:cNvPr id="15" name="Right Brace 14"/>
            <p:cNvSpPr/>
            <p:nvPr/>
          </p:nvSpPr>
          <p:spPr>
            <a:xfrm rot="5400000">
              <a:off x="8304209" y="1230806"/>
              <a:ext cx="228603" cy="2209801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94612" y="2521094"/>
              <a:ext cx="1438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/>
                <a:t>Низ за заявка</a:t>
              </a:r>
              <a:endParaRPr lang="en-GB" sz="2000" b="1" dirty="0"/>
            </a:p>
          </p:txBody>
        </p:sp>
        <p:sp>
          <p:nvSpPr>
            <p:cNvPr id="17" name="Right Brace 16"/>
            <p:cNvSpPr/>
            <p:nvPr/>
          </p:nvSpPr>
          <p:spPr>
            <a:xfrm rot="5400000">
              <a:off x="10247310" y="1649903"/>
              <a:ext cx="228601" cy="1371601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91057" y="2515117"/>
              <a:ext cx="1529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/>
                <a:t>Фрагмент</a:t>
              </a:r>
              <a:endParaRPr lang="en-GB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442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47001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AE50C3-A729-43A8-8A85-5DA6FC015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075AD-F67E-4ABA-9883-489C8E7E6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Основи на </a:t>
            </a:r>
            <a:r>
              <a:rPr lang="en-US" dirty="0"/>
              <a:t>HTTP</a:t>
            </a:r>
          </a:p>
          <a:p>
            <a:r>
              <a:rPr lang="bg-BG" dirty="0"/>
              <a:t>Формуляри</a:t>
            </a:r>
            <a:endParaRPr lang="en-US" dirty="0"/>
          </a:p>
          <a:p>
            <a:r>
              <a:rPr lang="en-US" dirty="0"/>
              <a:t>URL</a:t>
            </a:r>
          </a:p>
          <a:p>
            <a:r>
              <a:rPr lang="en-US" dirty="0"/>
              <a:t>MIME </a:t>
            </a:r>
            <a:r>
              <a:rPr lang="bg-BG" dirty="0"/>
              <a:t>и типове медии</a:t>
            </a:r>
            <a:endParaRPr lang="en-US" dirty="0"/>
          </a:p>
          <a:p>
            <a:r>
              <a:rPr lang="en-US" dirty="0"/>
              <a:t>HTTP </a:t>
            </a:r>
            <a:r>
              <a:rPr lang="bg-BG" dirty="0"/>
              <a:t>Заявки</a:t>
            </a:r>
          </a:p>
          <a:p>
            <a:r>
              <a:rPr lang="en-US" dirty="0"/>
              <a:t>HTTP </a:t>
            </a:r>
            <a:r>
              <a:rPr lang="bg-BG" dirty="0"/>
              <a:t>Отговори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F50A35-EB80-4803-BE4A-63DD054D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41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dirty="0"/>
              <a:t>Съдържа данни, които не са част от структурата на пътя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Често използван при търсения и динамични страници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Частта от URL след въпросителен знак (?)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Множество параметри са разделени от разделители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Низове за заявки</a:t>
            </a:r>
            <a:r>
              <a:rPr lang="en-US" dirty="0"/>
              <a:t> </a:t>
            </a:r>
            <a:r>
              <a:rPr lang="bg-BG" dirty="0"/>
              <a:t>в</a:t>
            </a:r>
            <a:r>
              <a:rPr lang="en-US" dirty="0"/>
              <a:t> C# </a:t>
            </a:r>
            <a:endParaRPr lang="bg-B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CD9D1-18D1-4FB9-81B9-F172BB989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26" y="4114800"/>
            <a:ext cx="9709986" cy="4431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http://example.com/path/to/page?name=ferret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&amp;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color=purple</a:t>
            </a:r>
          </a:p>
        </p:txBody>
      </p:sp>
    </p:spTree>
    <p:extLst>
      <p:ext uri="{BB962C8B-B14F-4D97-AF65-F5344CB8AC3E}">
        <p14:creationId xmlns:p14="http://schemas.microsoft.com/office/powerpoint/2010/main" val="29245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93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URL адресите са кодирани съгласно RFC 1738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Нерезервирани URL символи - нямат специално значение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Запазени знаци за URL - могат да имат специално значение в URL адреса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Запазените символи се избягват чрез процентно кодиране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Пространството е кодирано като "+" или "% 20"</a:t>
            </a:r>
            <a:endParaRPr lang="en-US" dirty="0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Кодиране на URL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4812" y="5545577"/>
            <a:ext cx="8991600" cy="4431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%[character hex code]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BF3F1-1647-41BD-9BE4-BB41BBF1B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2528602"/>
            <a:ext cx="8991600" cy="4431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[0-9a-zA-Z]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BB63F8-F2A4-4007-8508-ECD041ACD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812" y="4319344"/>
            <a:ext cx="8991600" cy="4431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!  *  '  (  )  ;  :  @  &amp;  =  +  $  /  ,  ?  #  [  ]</a:t>
            </a:r>
          </a:p>
        </p:txBody>
      </p:sp>
    </p:spTree>
    <p:extLst>
      <p:ext uri="{BB962C8B-B14F-4D97-AF65-F5344CB8AC3E}">
        <p14:creationId xmlns:p14="http://schemas.microsoft.com/office/powerpoint/2010/main" val="201671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6F9D979-622A-4532-9A40-30B4D29DE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8815" y="1151121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Всички останали знаци се избягват от </a:t>
            </a:r>
            <a:r>
              <a:rPr lang="bg-BG" b="1" dirty="0">
                <a:solidFill>
                  <a:srgbClr val="FFA72A"/>
                </a:solidFill>
              </a:rPr>
              <a:t>%</a:t>
            </a:r>
            <a:endParaRPr lang="en-US" b="1" dirty="0">
              <a:solidFill>
                <a:srgbClr val="FFA72A"/>
              </a:solidFill>
              <a:latin typeface="Consolas" panose="020B0609020204030204" pitchFamily="49" charset="0"/>
            </a:endParaRPr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Кодиране на URL </a:t>
            </a:r>
            <a:r>
              <a:rPr lang="en-US" dirty="0"/>
              <a:t>- </a:t>
            </a:r>
            <a:r>
              <a:rPr lang="bg-BG" dirty="0"/>
              <a:t>Примери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2505" y="5739453"/>
            <a:ext cx="2881200" cy="4431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Иван-</a:t>
            </a:r>
            <a:r>
              <a:rPr lang="ja-JP" alt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爱</a:t>
            </a:r>
            <a:r>
              <a:rPr lang="en-US" altLang="ja-JP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CEAC20-CD81-49C9-847B-60A7E7BDF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241" y="5735519"/>
            <a:ext cx="8347086" cy="4431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%D0%98%D0%B2%D0%B0%D0%BD</a:t>
            </a:r>
            <a:r>
              <a:rPr lang="de-DE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-%E7%88%B1-mon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1ED42EF-86D0-4CB7-9AAE-43B7CD058133}"/>
              </a:ext>
            </a:extLst>
          </p:cNvPr>
          <p:cNvSpPr/>
          <p:nvPr/>
        </p:nvSpPr>
        <p:spPr>
          <a:xfrm>
            <a:off x="3210389" y="5766109"/>
            <a:ext cx="343168" cy="389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aphicFrame>
        <p:nvGraphicFramePr>
          <p:cNvPr id="18" name="Content Placeholder 4">
            <a:extLst>
              <a:ext uri="{FF2B5EF4-FFF2-40B4-BE49-F238E27FC236}">
                <a16:creationId xmlns:a16="http://schemas.microsoft.com/office/drawing/2014/main" id="{53808020-CBDF-479D-8209-B309BD059C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145970"/>
              </p:ext>
            </p:extLst>
          </p:nvPr>
        </p:nvGraphicFramePr>
        <p:xfrm>
          <a:off x="531812" y="2026920"/>
          <a:ext cx="68580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360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Знак</a:t>
                      </a:r>
                      <a:endParaRPr lang="en-GB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Кодиране на URL</a:t>
                      </a:r>
                      <a:endParaRPr lang="en-GB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6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%20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60">
                <a:tc>
                  <a:txBody>
                    <a:bodyPr/>
                    <a:lstStyle/>
                    <a:p>
                      <a:pPr algn="ctr"/>
                      <a:r>
                        <a:rPr lang="bg-BG" sz="2000" dirty="0"/>
                        <a:t>щ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%D1%89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6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%22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6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%23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6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%24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6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%25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10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%26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AutoShape 7">
            <a:extLst>
              <a:ext uri="{FF2B5EF4-FFF2-40B4-BE49-F238E27FC236}">
                <a16:creationId xmlns:a16="http://schemas.microsoft.com/office/drawing/2014/main" id="{85E8F5D9-FD79-4C06-8700-34B7100BE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662" y="3020602"/>
            <a:ext cx="3133500" cy="2582678"/>
          </a:xfrm>
          <a:prstGeom prst="wedgeRoundRectCallout">
            <a:avLst>
              <a:gd name="adj1" fmla="val -55302"/>
              <a:gd name="adj2" fmla="val 47301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dirty="0"/>
              <a:t>Всеки знак се преобразува в стойността му ASCII, представена като шестнадесетични цифри</a:t>
            </a:r>
            <a:endParaRPr lang="bg-BG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6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Валидни </a:t>
            </a:r>
            <a:r>
              <a:rPr lang="en-US" dirty="0"/>
              <a:t>URL</a:t>
            </a:r>
            <a:r>
              <a:rPr lang="bg-BG" dirty="0"/>
              <a:t> адреси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dirty="0"/>
              <a:t>Невалидни </a:t>
            </a:r>
            <a:r>
              <a:rPr lang="en-US" dirty="0"/>
              <a:t>URL</a:t>
            </a:r>
            <a:r>
              <a:rPr lang="bg-BG" dirty="0"/>
              <a:t> адреси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Валидни и Невалидни URL Адреси - Примери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7433" y="1886129"/>
            <a:ext cx="10790781" cy="76482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http://www.google.bg/search?sourceid=navclient&amp;ie=UTF-8&amp;rlz=1T4GGLL_enBG369BG369&amp;q=http+get+vs+post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3831" y="2980232"/>
            <a:ext cx="10790781" cy="76482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http://bg.wikipedia.org/wiki/%D0%A1%D0%BE%D1%84%D1%82%D1%83%D0%B5%D1%80%D0%BD%D0%B0_%D0%B0%D0%BA%D0%B0%D0%B4%D0%B5%D0%BC%D0%B8%D1%8F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3831" y="4890802"/>
            <a:ext cx="10790781" cy="4431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http://www.google.bg/search?&amp;q=C# .NET 4.0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13831" y="5715000"/>
            <a:ext cx="10790781" cy="4431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http://www.google.bg/search?&amp;q=</a:t>
            </a:r>
            <a:r>
              <a:rPr lang="bg-BG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бира</a:t>
            </a: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385914" y="3870446"/>
            <a:ext cx="3200400" cy="870522"/>
          </a:xfrm>
          <a:prstGeom prst="wedgeRoundRectCallout">
            <a:avLst>
              <a:gd name="adj1" fmla="val -65548"/>
              <a:gd name="adj2" fmla="val 63907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dirty="0"/>
              <a:t>Би трябвало да е</a:t>
            </a: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:</a:t>
            </a:r>
            <a:b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</a:b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C%23+.NET+4.0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7320370" y="5543477"/>
            <a:ext cx="3803242" cy="964518"/>
          </a:xfrm>
          <a:prstGeom prst="wedgeRoundRectCallout">
            <a:avLst>
              <a:gd name="adj1" fmla="val -64951"/>
              <a:gd name="adj2" fmla="val -5472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dirty="0"/>
              <a:t>Би трябвало да е </a:t>
            </a: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: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%D0%B1 %D0%B8%D1%80%D0%B0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0C626B-45F7-43E2-800D-878CF7DC1D54}"/>
              </a:ext>
            </a:extLst>
          </p:cNvPr>
          <p:cNvSpPr/>
          <p:nvPr/>
        </p:nvSpPr>
        <p:spPr>
          <a:xfrm>
            <a:off x="5961062" y="4866357"/>
            <a:ext cx="2000250" cy="458096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D3AAD0-8177-4E51-B871-A7A655C08CE8}"/>
              </a:ext>
            </a:extLst>
          </p:cNvPr>
          <p:cNvSpPr/>
          <p:nvPr/>
        </p:nvSpPr>
        <p:spPr>
          <a:xfrm>
            <a:off x="5957164" y="5715000"/>
            <a:ext cx="839788" cy="458096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14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1" grpId="0" animBg="1"/>
      <p:bldP spid="13" grpId="0" animBg="1"/>
      <p:bldP spid="14" grpId="0" animBg="1"/>
      <p:bldP spid="8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2812" y="4800600"/>
            <a:ext cx="10263928" cy="820600"/>
          </a:xfrm>
        </p:spPr>
        <p:txBody>
          <a:bodyPr/>
          <a:lstStyle/>
          <a:p>
            <a:r>
              <a:rPr lang="en-US" dirty="0"/>
              <a:t>MIME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/>
              <a:t>типове медии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740" y="1143000"/>
            <a:ext cx="4214072" cy="320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41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6DDEA1-CE3A-40C2-A59B-19498B8E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35245"/>
            <a:ext cx="11804822" cy="557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Multi-Purpose Internet Mail Extensions</a:t>
            </a:r>
          </a:p>
          <a:p>
            <a:pPr lvl="1">
              <a:lnSpc>
                <a:spcPct val="100000"/>
              </a:lnSpc>
            </a:pPr>
            <a:r>
              <a:rPr lang="bg-BG" sz="2800" dirty="0"/>
              <a:t>Интернет стандарт за кодиране на ресурси</a:t>
            </a:r>
            <a:endParaRPr lang="en-US" sz="3000" dirty="0"/>
          </a:p>
          <a:p>
            <a:pPr lvl="1">
              <a:lnSpc>
                <a:spcPct val="100000"/>
              </a:lnSpc>
            </a:pPr>
            <a:r>
              <a:rPr lang="bg-BG" sz="2800" dirty="0"/>
              <a:t>Първоначално разработен за прикачени файлове по имейл</a:t>
            </a:r>
            <a:endParaRPr lang="en-US" sz="3000" dirty="0"/>
          </a:p>
          <a:p>
            <a:pPr lvl="1">
              <a:lnSpc>
                <a:spcPct val="100000"/>
              </a:lnSpc>
            </a:pPr>
            <a:r>
              <a:rPr lang="bg-BG" sz="2800" dirty="0"/>
              <a:t>Използва се в много интернет протоколи като HTTP и SMTP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MIME?</a:t>
            </a:r>
            <a:endParaRPr lang="bg-B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2869C-8533-48E6-A70E-3C77439EA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177" y="3657600"/>
            <a:ext cx="11216087" cy="28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35245"/>
            <a:ext cx="11804822" cy="5570355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Content-Type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en-US" sz="2800" b="1" dirty="0">
                <a:latin typeface="+mj-lt"/>
                <a:cs typeface="Consolas" panose="020B0609020204030204" pitchFamily="49" charset="0"/>
              </a:rPr>
              <a:t>- </a:t>
            </a:r>
            <a:r>
              <a:rPr lang="bg-BG" sz="2800" dirty="0"/>
              <a:t>тип медия на съдържанието на съобщението</a:t>
            </a:r>
            <a:endParaRPr lang="en-US" sz="2800" dirty="0"/>
          </a:p>
          <a:p>
            <a:pPr lvl="2">
              <a:lnSpc>
                <a:spcPct val="10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text/html</a:t>
            </a:r>
            <a:r>
              <a:rPr lang="en-US" sz="2800" dirty="0"/>
              <a:t>,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image/gif</a:t>
            </a:r>
            <a:r>
              <a:rPr lang="en-US" sz="2800" dirty="0"/>
              <a:t>,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application/pdf</a:t>
            </a:r>
          </a:p>
          <a:p>
            <a:pPr lvl="1">
              <a:lnSpc>
                <a:spcPct val="100000"/>
              </a:lnSpc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Content-Disposition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- </a:t>
            </a:r>
            <a:r>
              <a:rPr lang="bg-BG" sz="2800" dirty="0"/>
              <a:t>определя стила на представяне</a:t>
            </a:r>
            <a:endParaRPr lang="en-US" sz="2800" dirty="0">
              <a:latin typeface="+mj-lt"/>
            </a:endParaRPr>
          </a:p>
          <a:p>
            <a:pPr lvl="2">
              <a:lnSpc>
                <a:spcPct val="10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attachment;</a:t>
            </a:r>
            <a:r>
              <a:rPr lang="en-US" sz="2800" dirty="0">
                <a:cs typeface="Consolas" panose="020B0609020204030204" pitchFamily="49" charset="0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filename=logo.jpg</a:t>
            </a:r>
          </a:p>
          <a:p>
            <a:pPr lvl="1">
              <a:lnSpc>
                <a:spcPct val="100000"/>
              </a:lnSpc>
            </a:pPr>
            <a:r>
              <a:rPr lang="bg-BG" sz="2800" dirty="0"/>
              <a:t>Многочастни съобщения - множество ресурси в един документ</a:t>
            </a:r>
            <a:endParaRPr lang="en-US" sz="3000" dirty="0"/>
          </a:p>
          <a:p>
            <a:pPr marL="682634" lvl="2" indent="0">
              <a:lnSpc>
                <a:spcPct val="100000"/>
              </a:lnSpc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Концепции на </a:t>
            </a:r>
            <a:r>
              <a:rPr lang="en-US" dirty="0"/>
              <a:t>MIME</a:t>
            </a:r>
          </a:p>
        </p:txBody>
      </p:sp>
    </p:spTree>
    <p:extLst>
      <p:ext uri="{BB962C8B-B14F-4D97-AF65-F5344CB8AC3E}">
        <p14:creationId xmlns:p14="http://schemas.microsoft.com/office/powerpoint/2010/main" val="375769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197823"/>
              </p:ext>
            </p:extLst>
          </p:nvPr>
        </p:nvGraphicFramePr>
        <p:xfrm>
          <a:off x="1562100" y="1447800"/>
          <a:ext cx="879951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9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MIME </a:t>
                      </a:r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Тип</a:t>
                      </a:r>
                      <a:r>
                        <a:rPr lang="en-GB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/ </a:t>
                      </a:r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Подтип</a:t>
                      </a:r>
                      <a:endParaRPr lang="en-GB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800" noProof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Описание</a:t>
                      </a:r>
                      <a:endParaRPr lang="en-GB" sz="2800" noProof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1">
                          <a:effectLst/>
                        </a:rPr>
                        <a:t>application/json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1">
                          <a:effectLst/>
                        </a:rPr>
                        <a:t>JSON </a:t>
                      </a:r>
                      <a:r>
                        <a:rPr lang="bg-BG" sz="2800" dirty="0"/>
                        <a:t>данни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noProof="1">
                          <a:effectLst/>
                        </a:rPr>
                        <a:t>image/png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noProof="1">
                          <a:effectLst/>
                        </a:rPr>
                        <a:t>PNG </a:t>
                      </a:r>
                      <a:r>
                        <a:rPr lang="bg-BG" sz="2800" noProof="1">
                          <a:effectLst/>
                        </a:rPr>
                        <a:t>снимка</a:t>
                      </a:r>
                      <a:endParaRPr lang="en-GB" sz="2800" noProof="1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noProof="1">
                          <a:effectLst/>
                        </a:rPr>
                        <a:t>image/gif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noProof="1">
                          <a:effectLst/>
                        </a:rPr>
                        <a:t>GIF </a:t>
                      </a:r>
                      <a:r>
                        <a:rPr lang="bg-BG" sz="2800" noProof="1">
                          <a:effectLst/>
                        </a:rPr>
                        <a:t>снимка</a:t>
                      </a:r>
                      <a:endParaRPr lang="en-GB" sz="2800" noProof="1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noProof="1">
                          <a:effectLst/>
                        </a:rPr>
                        <a:t>text/html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noProof="1">
                          <a:effectLst/>
                        </a:rPr>
                        <a:t>HTML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noProof="1">
                          <a:effectLst/>
                        </a:rPr>
                        <a:t>text/plain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noProof="1">
                          <a:effectLst/>
                        </a:rPr>
                        <a:t>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noProof="1">
                          <a:effectLst/>
                        </a:rPr>
                        <a:t>text/xml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noProof="1">
                          <a:effectLst/>
                        </a:rPr>
                        <a:t>XML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noProof="1">
                          <a:effectLst/>
                        </a:rPr>
                        <a:t>video/mp4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noProof="1">
                          <a:effectLst/>
                        </a:rPr>
                        <a:t>MP4</a:t>
                      </a:r>
                      <a:r>
                        <a:rPr lang="en-GB" sz="2800" baseline="0" noProof="1">
                          <a:effectLst/>
                        </a:rPr>
                        <a:t> </a:t>
                      </a:r>
                      <a:r>
                        <a:rPr lang="bg-BG" sz="2800" baseline="0" noProof="1">
                          <a:effectLst/>
                        </a:rPr>
                        <a:t>видео</a:t>
                      </a:r>
                      <a:endParaRPr lang="en-GB" sz="2800" noProof="1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noProof="1">
                          <a:effectLst/>
                        </a:rPr>
                        <a:t>application/pdf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noProof="1">
                          <a:effectLst/>
                        </a:rPr>
                        <a:t>PDF </a:t>
                      </a:r>
                      <a:r>
                        <a:rPr lang="bg-BG" sz="2800" noProof="1">
                          <a:effectLst/>
                        </a:rPr>
                        <a:t>документ</a:t>
                      </a:r>
                      <a:endParaRPr lang="en-GB" sz="2800" noProof="1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Общи MIME типове медии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463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300" y="4956293"/>
            <a:ext cx="9832319" cy="77488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en-US" dirty="0"/>
              <a:t>HTTP </a:t>
            </a:r>
            <a:r>
              <a:rPr lang="bg-BG" dirty="0"/>
              <a:t>заявки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173300" y="5712544"/>
            <a:ext cx="9832319" cy="688256"/>
          </a:xfrm>
        </p:spPr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HTTP </a:t>
            </a:r>
            <a:r>
              <a:rPr lang="bg-BG" dirty="0"/>
              <a:t>заявка</a:t>
            </a:r>
            <a:r>
              <a:rPr lang="en-US" dirty="0"/>
              <a:t>?</a:t>
            </a:r>
          </a:p>
        </p:txBody>
      </p:sp>
      <p:pic>
        <p:nvPicPr>
          <p:cNvPr id="7170" name="Picture 2" descr="&amp;Rcy;&amp;iecy;&amp;zcy;&amp;ucy;&amp;lcy;&amp;tcy;&amp;acy;&amp;tcy; &amp;scy; &amp;icy;&amp;zcy;&amp;ocy;&amp;bcy;&amp;rcy;&amp;acy;&amp;zhcy;&amp;iecy;&amp;ncy;&amp;icy;&amp;iecy; &amp;zcy;&amp;acy; request 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59" y="17526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74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Съобщение за заявка, изпратено от клиент, се състои от:</a:t>
            </a:r>
            <a:endParaRPr lang="en-US" dirty="0"/>
          </a:p>
          <a:p>
            <a:pPr lvl="1"/>
            <a:r>
              <a:rPr lang="bg-BG" dirty="0"/>
              <a:t>HTTP ред за заявка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bg-BG" dirty="0"/>
              <a:t>Метод на заявка</a:t>
            </a:r>
            <a:r>
              <a:rPr lang="en-US" dirty="0"/>
              <a:t>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GET </a:t>
            </a:r>
            <a:r>
              <a:rPr lang="en-US" dirty="0"/>
              <a:t>/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POST </a:t>
            </a:r>
            <a:r>
              <a:rPr lang="en-US" dirty="0"/>
              <a:t>/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PUT </a:t>
            </a:r>
            <a:r>
              <a:rPr lang="en-US" dirty="0"/>
              <a:t>/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DELETE </a:t>
            </a:r>
            <a:r>
              <a:rPr lang="en-US" dirty="0"/>
              <a:t>/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URI (URL)</a:t>
            </a:r>
          </a:p>
          <a:p>
            <a:pPr lvl="2"/>
            <a:r>
              <a:rPr lang="bg-BG" dirty="0"/>
              <a:t>Версия на протокола</a:t>
            </a:r>
            <a:endParaRPr lang="en-US" dirty="0"/>
          </a:p>
          <a:p>
            <a:pPr lvl="1"/>
            <a:r>
              <a:rPr lang="en-US" dirty="0"/>
              <a:t>HTTP</a:t>
            </a:r>
            <a:r>
              <a:rPr lang="bg-BG" dirty="0"/>
              <a:t> хедър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bg-BG" dirty="0"/>
              <a:t>Допълнителни </a:t>
            </a:r>
            <a:br>
              <a:rPr lang="en-US" dirty="0"/>
            </a:br>
            <a:r>
              <a:rPr lang="bg-BG" dirty="0"/>
              <a:t>параметри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Тяло на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HTTP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заявка </a:t>
            </a:r>
            <a:r>
              <a:rPr lang="en-US" dirty="0"/>
              <a:t>– </a:t>
            </a:r>
            <a:r>
              <a:rPr lang="bg-BG" dirty="0"/>
              <a:t>незадължителни данни, напр. публикувани формулярни полета</a:t>
            </a:r>
            <a:endParaRPr lang="en-US" dirty="0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HTTP съобщение за заявка</a:t>
            </a:r>
            <a:endParaRPr 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5191442" y="3377630"/>
            <a:ext cx="1524000" cy="380997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757352" y="3377630"/>
            <a:ext cx="1904999" cy="380997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8698221" y="3377630"/>
            <a:ext cx="2743201" cy="380997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185290" y="3822010"/>
            <a:ext cx="1671122" cy="380997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5185290" y="4678908"/>
            <a:ext cx="1137722" cy="380997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5103812" y="3276600"/>
            <a:ext cx="6477000" cy="18528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&lt;method&gt; &lt;resource&gt; HTTP/&lt;version&gt;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&lt;headers&gt;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(empty line)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&lt;body&gt;</a:t>
            </a:r>
          </a:p>
        </p:txBody>
      </p:sp>
    </p:spTree>
    <p:extLst>
      <p:ext uri="{BB962C8B-B14F-4D97-AF65-F5344CB8AC3E}">
        <p14:creationId xmlns:p14="http://schemas.microsoft.com/office/powerpoint/2010/main" val="308689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uiExpand="1" build="p"/>
      <p:bldP spid="6" grpId="0" animBg="1"/>
      <p:bldP spid="6" grpId="1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10" grpId="0" animBg="1"/>
      <p:bldP spid="10" grpId="1" animBg="1"/>
      <p:bldP spid="11" grpId="0" animBg="1"/>
      <p:bldP spid="4782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300" y="4956293"/>
            <a:ext cx="9832319" cy="77488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bg-BG" dirty="0"/>
              <a:t>Основи на HTTP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173300" y="5712544"/>
            <a:ext cx="9832319" cy="688256"/>
          </a:xfrm>
        </p:spPr>
        <p:txBody>
          <a:bodyPr/>
          <a:lstStyle/>
          <a:p>
            <a:r>
              <a:rPr lang="bg-BG" dirty="0"/>
              <a:t>Заявка и отговори</a:t>
            </a:r>
            <a:endParaRPr lang="en-US" dirty="0"/>
          </a:p>
        </p:txBody>
      </p:sp>
      <p:pic>
        <p:nvPicPr>
          <p:cNvPr id="3074" name="Picture 2" descr="&amp;Rcy;&amp;iecy;&amp;zcy;&amp;ucy;&amp;lcy;&amp;tcy;&amp;acy;&amp;tcy; &amp;scy; &amp;icy;&amp;zcy;&amp;ocy;&amp;bcy;&amp;rcy;&amp;acy;&amp;zhcy;&amp;iecy;&amp;ncy;&amp;icy;&amp;iecy; &amp;zcy;&amp;acy; http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59" y="1738312"/>
            <a:ext cx="5486400" cy="283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44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GET метод за заявка - Пример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98167" y="1398505"/>
            <a:ext cx="10918032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800" b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noProof="1"/>
              <a:t>&lt;form method="get"&gt;</a:t>
            </a:r>
          </a:p>
          <a:p>
            <a:pPr>
              <a:lnSpc>
                <a:spcPct val="100000"/>
              </a:lnSpc>
            </a:pPr>
            <a:r>
              <a:rPr lang="en-US" noProof="1"/>
              <a:t>    Name: &lt;input type="text" name="name" /&gt;</a:t>
            </a:r>
          </a:p>
          <a:p>
            <a:pPr>
              <a:lnSpc>
                <a:spcPct val="100000"/>
              </a:lnSpc>
            </a:pPr>
            <a:r>
              <a:rPr lang="en-US" noProof="1"/>
              <a:t>    Age: &lt;input type="text" name="age" /&gt;</a:t>
            </a:r>
          </a:p>
          <a:p>
            <a:pPr>
              <a:lnSpc>
                <a:spcPct val="100000"/>
              </a:lnSpc>
            </a:pPr>
            <a:r>
              <a:rPr lang="en-US" noProof="1"/>
              <a:t>    &lt;input type="submit" /&gt;</a:t>
            </a:r>
          </a:p>
          <a:p>
            <a:pPr>
              <a:lnSpc>
                <a:spcPct val="100000"/>
              </a:lnSpc>
            </a:pPr>
            <a:r>
              <a:rPr lang="en-US" noProof="1"/>
              <a:t>&lt;/form&gt;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13F34CD-12EC-4299-B521-FADEFA92C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08" y="4348583"/>
            <a:ext cx="10918032" cy="17851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GET /HTTP/1.1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Host: localhost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</a:rPr>
              <a:t>&lt;CRLF&gt;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600" b="1" i="1" spc="-20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C6BC1701-B8EB-4FC3-AAA4-1967A54D1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2" y="3769676"/>
            <a:ext cx="3810000" cy="522346"/>
          </a:xfrm>
          <a:prstGeom prst="wedgeRoundRectCallout">
            <a:avLst>
              <a:gd name="adj1" fmla="val -61816"/>
              <a:gd name="adj2" fmla="val 42330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dirty="0"/>
              <a:t>HTTP</a:t>
            </a:r>
            <a:r>
              <a:rPr lang="bg-BG" sz="2800" b="1" dirty="0"/>
              <a:t> ред на заявката</a:t>
            </a:r>
            <a:endParaRPr lang="en-US" sz="26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457E2DAF-9E91-429F-AC68-238DC57C7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088" y="4769041"/>
            <a:ext cx="3990647" cy="555746"/>
          </a:xfrm>
          <a:prstGeom prst="wedgeRoundRectCallout">
            <a:avLst>
              <a:gd name="adj1" fmla="val -58016"/>
              <a:gd name="adj2" fmla="val -6744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6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Хедър на </a:t>
            </a:r>
            <a:r>
              <a:rPr lang="bg-BG" sz="2800" b="1" dirty="0"/>
              <a:t>HTTP заявка</a:t>
            </a:r>
            <a:endParaRPr lang="en-US" sz="26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4ADB1464-E0F3-429C-9A96-BB9E874A4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231" y="5999753"/>
            <a:ext cx="4724400" cy="585087"/>
          </a:xfrm>
          <a:prstGeom prst="wedgeRoundRectCallout">
            <a:avLst>
              <a:gd name="adj1" fmla="val -57805"/>
              <a:gd name="adj2" fmla="val -44173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dirty="0"/>
              <a:t>Тялото на заявката е празно</a:t>
            </a:r>
            <a:endParaRPr lang="en-US" sz="26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200AA7-427F-451A-842D-94F92454C9EC}"/>
              </a:ext>
            </a:extLst>
          </p:cNvPr>
          <p:cNvSpPr/>
          <p:nvPr/>
        </p:nvSpPr>
        <p:spPr>
          <a:xfrm>
            <a:off x="574367" y="4348583"/>
            <a:ext cx="2776845" cy="488102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5346C7-64A3-49F9-8CC1-F6FD99F8873B}"/>
              </a:ext>
            </a:extLst>
          </p:cNvPr>
          <p:cNvSpPr/>
          <p:nvPr/>
        </p:nvSpPr>
        <p:spPr>
          <a:xfrm>
            <a:off x="549420" y="4836685"/>
            <a:ext cx="3030392" cy="488102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98E695-3476-413D-BCA6-4F938C731232}"/>
              </a:ext>
            </a:extLst>
          </p:cNvPr>
          <p:cNvSpPr/>
          <p:nvPr/>
        </p:nvSpPr>
        <p:spPr>
          <a:xfrm>
            <a:off x="549420" y="5645585"/>
            <a:ext cx="3030392" cy="488102"/>
          </a:xfrm>
          <a:prstGeom prst="round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439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номер на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Методът POST прехвърля данни в HTTP тялото</a:t>
            </a:r>
            <a:endParaRPr lang="en-US" dirty="0"/>
          </a:p>
          <a:p>
            <a:r>
              <a:rPr lang="bg-BG" dirty="0"/>
              <a:t>POST може да изпраща текстови и двоични данни, напр. качване на файлове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</a:t>
            </a:r>
            <a:r>
              <a:rPr lang="bg-BG" dirty="0"/>
              <a:t>метод за заявка - Пример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C7F5DFB-DCF9-4C9A-AE1A-DEEB81CFC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813" y="3179583"/>
            <a:ext cx="10363200" cy="230832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POST /login HTTP/1.1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Host: localhost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Content-Length: 59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username=mente&amp;password=top*secret!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&lt;CRLF&gt;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C46D1D39-DF59-4081-BF80-BE3410E83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001" y="2941807"/>
            <a:ext cx="3282421" cy="555746"/>
          </a:xfrm>
          <a:prstGeom prst="wedgeRoundRectCallout">
            <a:avLst>
              <a:gd name="adj1" fmla="val -60807"/>
              <a:gd name="adj2" fmla="val -12442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/>
              <a:t>HTTP</a:t>
            </a:r>
            <a:r>
              <a:rPr lang="bg-BG" b="1" dirty="0"/>
              <a:t> ред</a:t>
            </a:r>
            <a:r>
              <a:rPr lang="en-US" b="1" dirty="0"/>
              <a:t> </a:t>
            </a:r>
            <a:r>
              <a:rPr lang="bg-BG" b="1" dirty="0"/>
              <a:t>за заявка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2E561D18-0734-4681-9FA9-671208E7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969" y="3857798"/>
            <a:ext cx="3562973" cy="555746"/>
          </a:xfrm>
          <a:prstGeom prst="wedgeRoundRectCallout">
            <a:avLst>
              <a:gd name="adj1" fmla="val -59296"/>
              <a:gd name="adj2" fmla="val -17206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Хедър на </a:t>
            </a:r>
            <a:r>
              <a:rPr lang="bg-BG" b="1" dirty="0"/>
              <a:t>HTTP заявка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8579E150-6318-47B1-9329-A47CA0314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602" y="4855011"/>
            <a:ext cx="4137410" cy="1338626"/>
          </a:xfrm>
          <a:prstGeom prst="wedgeRoundRectCallout">
            <a:avLst>
              <a:gd name="adj1" fmla="val -60191"/>
              <a:gd name="adj2" fmla="val -41505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dirty="0"/>
              <a:t>Тялото на заявката съхранява предоставените данни от формуляра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31379D-80AF-4CE6-ADB4-B3A5E398D660}"/>
              </a:ext>
            </a:extLst>
          </p:cNvPr>
          <p:cNvSpPr/>
          <p:nvPr/>
        </p:nvSpPr>
        <p:spPr>
          <a:xfrm>
            <a:off x="696813" y="3176379"/>
            <a:ext cx="4268788" cy="446062"/>
          </a:xfrm>
          <a:prstGeom prst="roundRect">
            <a:avLst/>
          </a:prstGeom>
          <a:noFill/>
          <a:ln w="28575">
            <a:solidFill>
              <a:srgbClr val="FFA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3D49828-5D7A-439A-A051-768162CBA69C}"/>
              </a:ext>
            </a:extLst>
          </p:cNvPr>
          <p:cNvSpPr/>
          <p:nvPr/>
        </p:nvSpPr>
        <p:spPr>
          <a:xfrm>
            <a:off x="696813" y="3618117"/>
            <a:ext cx="4268788" cy="715627"/>
          </a:xfrm>
          <a:prstGeom prst="roundRect">
            <a:avLst/>
          </a:prstGeom>
          <a:noFill/>
          <a:ln w="28575">
            <a:solidFill>
              <a:srgbClr val="FFA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9C0FFA4-1A5D-4C16-BDDE-6D73E6BC996D}"/>
              </a:ext>
            </a:extLst>
          </p:cNvPr>
          <p:cNvSpPr/>
          <p:nvPr/>
        </p:nvSpPr>
        <p:spPr>
          <a:xfrm>
            <a:off x="696813" y="4648900"/>
            <a:ext cx="6097588" cy="446062"/>
          </a:xfrm>
          <a:prstGeom prst="roundRect">
            <a:avLst/>
          </a:prstGeom>
          <a:noFill/>
          <a:ln w="28575">
            <a:solidFill>
              <a:srgbClr val="FFA7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7181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300" y="4956293"/>
            <a:ext cx="9832319" cy="77488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en-US" dirty="0"/>
              <a:t>HTTP </a:t>
            </a:r>
            <a:r>
              <a:rPr lang="bg-BG" dirty="0"/>
              <a:t>отговори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173300" y="5712544"/>
            <a:ext cx="9832319" cy="688256"/>
          </a:xfrm>
        </p:spPr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HTTP </a:t>
            </a:r>
            <a:r>
              <a:rPr lang="bg-BG" dirty="0"/>
              <a:t>отговор</a:t>
            </a:r>
            <a:r>
              <a:rPr lang="en-US" dirty="0"/>
              <a:t>?</a:t>
            </a:r>
          </a:p>
        </p:txBody>
      </p:sp>
      <p:pic>
        <p:nvPicPr>
          <p:cNvPr id="8194" name="Picture 2" descr="&amp;Rcy;&amp;iecy;&amp;zcy;&amp;ucy;&amp;lcy;&amp;tcy;&amp;acy;&amp;tcy; &amp;scy; &amp;icy;&amp;zcy;&amp;ocy;&amp;bcy;&amp;rcy;&amp;acy;&amp;zhcy;&amp;iecy;&amp;ncy;&amp;icy;&amp;iecy; &amp;zcy;&amp;acy; response 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82" y="1372814"/>
            <a:ext cx="3205353" cy="320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7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Съобщението за отговор, изпратено от HTTP сървъра, се състои от:</a:t>
            </a:r>
            <a:endParaRPr lang="en-US" dirty="0"/>
          </a:p>
          <a:p>
            <a:pPr lvl="1"/>
            <a:r>
              <a:rPr lang="bg-BG" dirty="0"/>
              <a:t>HTTP ред на състоянието на отговора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bg-BG" dirty="0"/>
              <a:t>Версия на протокола</a:t>
            </a:r>
            <a:endParaRPr lang="en-US" dirty="0"/>
          </a:p>
          <a:p>
            <a:pPr lvl="2"/>
            <a:r>
              <a:rPr lang="bg-BG" dirty="0"/>
              <a:t>Код на състоянието</a:t>
            </a:r>
            <a:endParaRPr lang="en-US" dirty="0"/>
          </a:p>
          <a:p>
            <a:pPr lvl="2"/>
            <a:r>
              <a:rPr lang="bg-BG" dirty="0"/>
              <a:t>Текст на състоянието</a:t>
            </a:r>
            <a:endParaRPr lang="en-US" dirty="0"/>
          </a:p>
          <a:p>
            <a:pPr lvl="1"/>
            <a:r>
              <a:rPr lang="bg-BG" dirty="0"/>
              <a:t>Хедър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bg-BG" dirty="0"/>
              <a:t>Предоставя метаданни за върнатия ресурс</a:t>
            </a:r>
            <a:endParaRPr lang="en-US" dirty="0"/>
          </a:p>
          <a:p>
            <a:pPr lvl="1"/>
            <a:r>
              <a:rPr lang="bg-BG" dirty="0"/>
              <a:t>Тяло на отговора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3"/>
            <a:r>
              <a:rPr lang="bg-BG" dirty="0"/>
              <a:t>Съдържанието на HTTP отговора (данни)</a:t>
            </a:r>
            <a:endParaRPr lang="en-US" dirty="0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HTTP съобщение за отговор</a:t>
            </a:r>
            <a:endParaRPr 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4799013" y="2722652"/>
            <a:ext cx="2438400" cy="380997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7237412" y="2722649"/>
            <a:ext cx="2438400" cy="380997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9661381" y="2722646"/>
            <a:ext cx="2362231" cy="380997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4799013" y="3144321"/>
            <a:ext cx="1600199" cy="380997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4758040" y="3926024"/>
            <a:ext cx="6898972" cy="380997"/>
          </a:xfrm>
          <a:prstGeom prst="roundRect">
            <a:avLst/>
          </a:prstGeom>
          <a:solidFill>
            <a:srgbClr val="643F07">
              <a:alpha val="95000"/>
            </a:srgb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sz="2800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4722812" y="2648384"/>
            <a:ext cx="7391400" cy="16950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HTTP/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&lt;version&gt;</a:t>
            </a: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&lt;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status code</a:t>
            </a: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 &lt;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status text</a:t>
            </a: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&lt;header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</a:t>
            </a: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ru-RU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CRLF</a:t>
            </a:r>
            <a:r>
              <a:rPr lang="ru-RU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response body – the requested resource</a:t>
            </a:r>
            <a:r>
              <a:rPr lang="ru-RU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8153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uiExpand="1" build="p"/>
      <p:bldP spid="6" grpId="0" animBg="1"/>
      <p:bldP spid="6" grpId="1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10" grpId="0" animBg="1"/>
      <p:bldP spid="48230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413" y="990600"/>
            <a:ext cx="11804822" cy="5570355"/>
          </a:xfrm>
        </p:spPr>
        <p:txBody>
          <a:bodyPr/>
          <a:lstStyle/>
          <a:p>
            <a:r>
              <a:rPr lang="bg-BG" dirty="0"/>
              <a:t>Пример за HTTP отговор от уеб сървъра</a:t>
            </a:r>
            <a:r>
              <a:rPr lang="en-GB" dirty="0"/>
              <a:t>:</a:t>
            </a:r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</a:t>
            </a:r>
            <a:r>
              <a:rPr lang="bg-BG" dirty="0"/>
              <a:t>отговор - Пример</a:t>
            </a:r>
            <a:endParaRPr lang="en-US" dirty="0"/>
          </a:p>
        </p:txBody>
      </p:sp>
      <p:sp>
        <p:nvSpPr>
          <p:cNvPr id="483331" name="Rectangle 3"/>
          <p:cNvSpPr>
            <a:spLocks noChangeArrowheads="1"/>
          </p:cNvSpPr>
          <p:nvPr/>
        </p:nvSpPr>
        <p:spPr bwMode="auto">
          <a:xfrm>
            <a:off x="946148" y="1828800"/>
            <a:ext cx="10253664" cy="46474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HTTP/1.1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200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OK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Date: Fri, 17 Jul 2010 16:09:18 GMT+2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Server: Apache/2.2.14 (Linux)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Accept-Ranges: bytes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Content-Length: 84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Content-Type: text/html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&lt;CRLF&gt;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&lt;head&gt;&lt;title&gt;Test&lt;/title&gt;&lt;/head&gt;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&lt;body&gt;Test HTML page.&lt;/body&gt;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&lt;/html&gt;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640347" y="1577475"/>
            <a:ext cx="6407065" cy="634078"/>
          </a:xfrm>
          <a:prstGeom prst="wedgeRoundRectCallout">
            <a:avLst>
              <a:gd name="adj1" fmla="val -67127"/>
              <a:gd name="adj2" fmla="val 27601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dirty="0"/>
              <a:t>HTTP ред на състоянието на отговора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8554207" y="3503322"/>
            <a:ext cx="2647646" cy="1040915"/>
          </a:xfrm>
          <a:prstGeom prst="wedgeRoundRectCallout">
            <a:avLst>
              <a:gd name="adj1" fmla="val -70858"/>
              <a:gd name="adj2" fmla="val -32568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Хедър на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HTTP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отговора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999412" y="5240096"/>
            <a:ext cx="2667000" cy="1036836"/>
          </a:xfrm>
          <a:prstGeom prst="wedgeRoundRectCallout">
            <a:avLst>
              <a:gd name="adj1" fmla="val -78452"/>
              <a:gd name="adj2" fmla="val 8914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Тяло на </a:t>
            </a:r>
            <a:r>
              <a:rPr lang="en-US" sz="28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HTTP</a:t>
            </a:r>
            <a:r>
              <a:rPr lang="bg-BG" sz="28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отговора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AA3B392-1E74-4B3A-A92F-75E78F2C5E63}"/>
              </a:ext>
            </a:extLst>
          </p:cNvPr>
          <p:cNvSpPr/>
          <p:nvPr/>
        </p:nvSpPr>
        <p:spPr>
          <a:xfrm>
            <a:off x="946148" y="1828800"/>
            <a:ext cx="2938464" cy="457200"/>
          </a:xfrm>
          <a:prstGeom prst="round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DFC9A8-1820-4634-9DBD-AB436A7EF61F}"/>
              </a:ext>
            </a:extLst>
          </p:cNvPr>
          <p:cNvSpPr/>
          <p:nvPr/>
        </p:nvSpPr>
        <p:spPr>
          <a:xfrm>
            <a:off x="946148" y="2286864"/>
            <a:ext cx="7053264" cy="2103708"/>
          </a:xfrm>
          <a:prstGeom prst="roundRect">
            <a:avLst>
              <a:gd name="adj" fmla="val 8562"/>
            </a:avLst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7AB40AA-E746-4B91-9B78-78034EE394E8}"/>
              </a:ext>
            </a:extLst>
          </p:cNvPr>
          <p:cNvSpPr/>
          <p:nvPr/>
        </p:nvSpPr>
        <p:spPr>
          <a:xfrm>
            <a:off x="944107" y="4754292"/>
            <a:ext cx="6293305" cy="1646508"/>
          </a:xfrm>
          <a:prstGeom prst="roundRect">
            <a:avLst>
              <a:gd name="adj" fmla="val 8562"/>
            </a:avLst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9807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" grpId="0" animBg="1"/>
      <p:bldP spid="10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HTTP класове кодове за отговор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1xx</a:t>
            </a:r>
            <a:r>
              <a:rPr lang="en-US" dirty="0"/>
              <a:t>: </a:t>
            </a:r>
            <a:r>
              <a:rPr lang="bg-BG" dirty="0"/>
              <a:t>информационен</a:t>
            </a:r>
            <a:r>
              <a:rPr lang="en-US" dirty="0"/>
              <a:t> (e.g., 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100 Continue</a:t>
            </a:r>
            <a:r>
              <a:rPr lang="en-US" dirty="0"/>
              <a:t>")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2xx</a:t>
            </a:r>
            <a:r>
              <a:rPr lang="en-US" dirty="0"/>
              <a:t>: </a:t>
            </a:r>
            <a:r>
              <a:rPr lang="bg-BG" dirty="0"/>
              <a:t>успешен</a:t>
            </a:r>
            <a:r>
              <a:rPr lang="en-US" dirty="0"/>
              <a:t> (e.g., 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200 OK</a:t>
            </a:r>
            <a:r>
              <a:rPr lang="en-US" dirty="0"/>
              <a:t>", 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201 Created</a:t>
            </a:r>
            <a:r>
              <a:rPr lang="en-US" dirty="0"/>
              <a:t>")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3xx</a:t>
            </a:r>
            <a:r>
              <a:rPr lang="en-US" dirty="0"/>
              <a:t>: </a:t>
            </a:r>
            <a:r>
              <a:rPr lang="bg-BG" dirty="0"/>
              <a:t>пренасочване</a:t>
            </a:r>
            <a:r>
              <a:rPr lang="en-US" dirty="0"/>
              <a:t> (e.g., 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304 Not Modified</a:t>
            </a:r>
            <a:r>
              <a:rPr lang="en-US" dirty="0"/>
              <a:t>", 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301 Moved Permanently</a:t>
            </a:r>
            <a:r>
              <a:rPr lang="en-US" dirty="0"/>
              <a:t>", 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302 Found</a:t>
            </a:r>
            <a:r>
              <a:rPr lang="en-US" dirty="0"/>
              <a:t>")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4xx</a:t>
            </a:r>
            <a:r>
              <a:rPr lang="en-US" dirty="0"/>
              <a:t>: </a:t>
            </a:r>
            <a:r>
              <a:rPr lang="bg-BG" dirty="0"/>
              <a:t>клиентска грешка</a:t>
            </a:r>
            <a:r>
              <a:rPr lang="en-US" dirty="0"/>
              <a:t> (e.g., 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400 Bad Request</a:t>
            </a:r>
            <a:r>
              <a:rPr lang="en-US" dirty="0"/>
              <a:t>", 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404 Not Found</a:t>
            </a:r>
            <a:r>
              <a:rPr lang="en-US" dirty="0"/>
              <a:t>",</a:t>
            </a:r>
            <a:r>
              <a:rPr lang="bg-BG" dirty="0"/>
              <a:t> </a:t>
            </a:r>
            <a:r>
              <a:rPr lang="en-US" dirty="0"/>
              <a:t>"401 Unauthorized", 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409 Conflict</a:t>
            </a:r>
            <a:r>
              <a:rPr lang="en-US" dirty="0"/>
              <a:t>")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5xx</a:t>
            </a:r>
            <a:r>
              <a:rPr lang="en-US" dirty="0"/>
              <a:t>: </a:t>
            </a:r>
            <a:r>
              <a:rPr lang="bg-BG" dirty="0"/>
              <a:t>грешка в сървъра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 (e.g., 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500 Internal Server Error</a:t>
            </a:r>
            <a:r>
              <a:rPr lang="en-US" dirty="0"/>
              <a:t>",</a:t>
            </a:r>
            <a:r>
              <a:rPr lang="bg-BG" dirty="0"/>
              <a:t> </a:t>
            </a:r>
            <a:r>
              <a:rPr lang="en-US" dirty="0"/>
              <a:t>"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503 Service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Unavailable</a:t>
            </a:r>
            <a:r>
              <a:rPr lang="en-US" dirty="0"/>
              <a:t>")</a:t>
            </a: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HTTP кодове за отговор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413" y="982845"/>
            <a:ext cx="11804822" cy="5570355"/>
          </a:xfrm>
        </p:spPr>
        <p:txBody>
          <a:bodyPr/>
          <a:lstStyle/>
          <a:p>
            <a:r>
              <a:rPr lang="bg-BG" dirty="0"/>
              <a:t>Пример за HTTP отговор с резултат от грешка:</a:t>
            </a:r>
            <a:endParaRPr lang="en-US" dirty="0"/>
          </a:p>
          <a:p>
            <a:endParaRPr lang="en-GB" dirty="0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HTTP отговор - Пример</a:t>
            </a:r>
            <a:endParaRPr lang="en-US" dirty="0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531812" y="1676400"/>
            <a:ext cx="11037775" cy="483209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HTTP/1.1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404</a:t>
            </a: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Not Found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Date: Fri, 17 Nov 2014 16:09:18 GMT+2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Server: Apache/2.2.14 (Linux)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Connection: close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Content-Type: text/html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&lt;CRLF&gt;</a:t>
            </a: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&lt;HTML&gt;&lt;HEAD&gt;&lt;TITLE&gt;404 Not Found&lt;/TITLE&gt;&lt;/HEAD&gt;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&lt;BODY&gt;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&lt;H1&gt;Not Found&lt;/H1&gt;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The requested URL /img/logo.gif was not found on this server.&lt;P&gt; &lt;HR&gt;&lt;ADDRESS&gt;Apache/2.2.14 Server at Port 80&lt;/ADDRESS&gt;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&lt;/BODY&gt;&lt;/HTML&gt;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085012" y="1593548"/>
            <a:ext cx="3657600" cy="804222"/>
          </a:xfrm>
          <a:prstGeom prst="wedgeRoundRectCallout">
            <a:avLst>
              <a:gd name="adj1" fmla="val -59987"/>
              <a:gd name="adj2" fmla="val -14121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dirty="0"/>
              <a:t>HTTP ред на състоянието на отговора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4FA1B1-6FFC-4920-B4F5-413ECAD35D56}"/>
              </a:ext>
            </a:extLst>
          </p:cNvPr>
          <p:cNvSpPr/>
          <p:nvPr/>
        </p:nvSpPr>
        <p:spPr>
          <a:xfrm>
            <a:off x="531812" y="1676400"/>
            <a:ext cx="3962400" cy="497682"/>
          </a:xfrm>
          <a:prstGeom prst="round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490E73-7885-4BDB-BAA3-955A49F73A75}"/>
              </a:ext>
            </a:extLst>
          </p:cNvPr>
          <p:cNvSpPr/>
          <p:nvPr/>
        </p:nvSpPr>
        <p:spPr>
          <a:xfrm>
            <a:off x="531812" y="2218790"/>
            <a:ext cx="6387640" cy="1515010"/>
          </a:xfrm>
          <a:prstGeom prst="roundRect">
            <a:avLst>
              <a:gd name="adj" fmla="val 11637"/>
            </a:avLst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7D07CD6-8C72-4364-8E39-E96D731B72A4}"/>
              </a:ext>
            </a:extLst>
          </p:cNvPr>
          <p:cNvSpPr/>
          <p:nvPr/>
        </p:nvSpPr>
        <p:spPr>
          <a:xfrm>
            <a:off x="470876" y="4099289"/>
            <a:ext cx="11034600" cy="2330415"/>
          </a:xfrm>
          <a:prstGeom prst="roundRect">
            <a:avLst>
              <a:gd name="adj" fmla="val 11637"/>
            </a:avLst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9690553" y="3452710"/>
            <a:ext cx="1585459" cy="1279472"/>
          </a:xfrm>
          <a:prstGeom prst="wedgeRoundRectCallout">
            <a:avLst>
              <a:gd name="adj1" fmla="val -94175"/>
              <a:gd name="adj2" fmla="val 57241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dirty="0"/>
              <a:t>HTTP</a:t>
            </a:r>
            <a:br>
              <a:rPr lang="bg-BG" b="1" dirty="0"/>
            </a:br>
            <a:r>
              <a:rPr lang="bg-BG" b="1" dirty="0"/>
              <a:t>тяло на отговора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780943" y="2521266"/>
            <a:ext cx="3352800" cy="650304"/>
          </a:xfrm>
          <a:prstGeom prst="wedgeRoundRectCallout">
            <a:avLst>
              <a:gd name="adj1" fmla="val -75128"/>
              <a:gd name="adj2" fmla="val 14113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Хедър на </a:t>
            </a:r>
            <a:r>
              <a:rPr lang="en-US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HTTP </a:t>
            </a:r>
            <a:r>
              <a:rPr lang="bg-BG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отговора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3" grpId="0" animBg="1"/>
      <p:bldP spid="14" grpId="0" animBg="1"/>
      <p:bldP spid="12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HTTP GET заявява преместване на URL адрес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Следният HTTP отговор (301 Moved Permanently) казва на браузъра да поиска друг URL адрес: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Пренасочване на браузъра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5836" y="1981200"/>
            <a:ext cx="10213976" cy="149579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GET / HTTP/1.1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Host: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http://mon.org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User-Agent: Gecko/20100115 Firefox/3.6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&lt;CRLF&gt;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85836" y="5114988"/>
            <a:ext cx="10213976" cy="11449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HTTP/1.1 301 Moved Permanently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Location: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http://mon.bg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345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 хедъра Content-Type в отговора сървърът посочва как трябва да се обработва изхода</a:t>
            </a:r>
          </a:p>
          <a:p>
            <a:r>
              <a:rPr lang="bg-BG" dirty="0"/>
              <a:t>Примери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Content-Type </a:t>
            </a:r>
            <a:r>
              <a:rPr lang="bg-BG" dirty="0"/>
              <a:t>и</a:t>
            </a:r>
            <a:r>
              <a:rPr lang="en-US" dirty="0"/>
              <a:t> Disposition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2649" y="3453363"/>
            <a:ext cx="10773992" cy="50167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Content-Type: text/html; charset=utf-8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4421" y="4248321"/>
            <a:ext cx="10773992" cy="76482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Content-Type: application/pdf</a:t>
            </a:r>
          </a:p>
          <a:p>
            <a:pPr eaLnBrk="0" hangingPunct="0">
              <a:lnSpc>
                <a:spcPct val="9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Content-Disposition: attachment; filename="Report-April-2016.pdf"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392300" y="2175426"/>
            <a:ext cx="5417112" cy="1029473"/>
          </a:xfrm>
          <a:prstGeom prst="wedgeRoundRectCallout">
            <a:avLst>
              <a:gd name="adj1" fmla="val -63103"/>
              <a:gd name="adj2" fmla="val 58117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dirty="0"/>
              <a:t>UTF-8 кодирана HTML страница. Ще се покаже в браузъра.</a:t>
            </a:r>
            <a:endParaRPr lang="en-US" sz="2800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275012" y="5257800"/>
            <a:ext cx="5562600" cy="1066800"/>
          </a:xfrm>
          <a:prstGeom prst="wedgeRoundRectCallout">
            <a:avLst>
              <a:gd name="adj1" fmla="val -58355"/>
              <a:gd name="adj2" fmla="val -58212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dirty="0"/>
              <a:t>Това ще изтегли PDF файл с името</a:t>
            </a:r>
            <a:b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Report-April-2016.pdf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Down 10"/>
          <p:cNvSpPr/>
          <p:nvPr/>
        </p:nvSpPr>
        <p:spPr>
          <a:xfrm>
            <a:off x="5873054" y="3360806"/>
            <a:ext cx="376170" cy="457200"/>
          </a:xfrm>
          <a:prstGeom prst="downArrow">
            <a:avLst>
              <a:gd name="adj1" fmla="val 50000"/>
              <a:gd name="adj2" fmla="val 38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Content-Disposition – </a:t>
            </a:r>
            <a:r>
              <a:rPr lang="bg-BG" dirty="0"/>
              <a:t>Пример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215814" y="1580031"/>
            <a:ext cx="9690652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800" b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noProof="1"/>
              <a:t>Content-Type: text/plain</a:t>
            </a:r>
          </a:p>
          <a:p>
            <a:pPr>
              <a:lnSpc>
                <a:spcPct val="100000"/>
              </a:lnSpc>
            </a:pPr>
            <a:r>
              <a:rPr lang="en-US" noProof="1"/>
              <a:t>Content-Length: 19</a:t>
            </a:r>
          </a:p>
          <a:p>
            <a:pPr>
              <a:lnSpc>
                <a:spcPct val="100000"/>
              </a:lnSpc>
            </a:pPr>
            <a:r>
              <a:rPr lang="en-US" noProof="1"/>
              <a:t>Content-Disposition: inline</a:t>
            </a:r>
            <a:r>
              <a:rPr lang="bg-BG" noProof="1"/>
              <a:t> </a:t>
            </a:r>
            <a:r>
              <a:rPr lang="en-US" noProof="1"/>
              <a:t>filename=example.txt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0AB32-DCAF-4DB5-9684-EC2B31EA2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502" y="4223725"/>
            <a:ext cx="6611273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0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Работен </a:t>
            </a:r>
            <a:r>
              <a:rPr lang="bg-BG" dirty="0"/>
              <a:t>м</a:t>
            </a:r>
            <a:r>
              <a:rPr lang="ru-RU" dirty="0"/>
              <a:t>одел на уеб сървър</a:t>
            </a:r>
            <a:endParaRPr lang="en-US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3197079" y="2855737"/>
            <a:ext cx="16764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89154" y="1916190"/>
            <a:ext cx="1484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Заявка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13899" y="2942869"/>
            <a:ext cx="163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Отговор</a:t>
            </a:r>
            <a:endParaRPr lang="en-US" sz="2800" dirty="0"/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3197079" y="2516179"/>
            <a:ext cx="16764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50" y="1778189"/>
            <a:ext cx="1638463" cy="196321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03812" y="111685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Уеб сървър</a:t>
            </a:r>
            <a:endParaRPr lang="en-US" sz="28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FB8100-7456-4FFD-9A18-B473364EE6ED}"/>
              </a:ext>
            </a:extLst>
          </p:cNvPr>
          <p:cNvGrpSpPr/>
          <p:nvPr/>
        </p:nvGrpSpPr>
        <p:grpSpPr>
          <a:xfrm>
            <a:off x="5955087" y="4355956"/>
            <a:ext cx="2729038" cy="2168879"/>
            <a:chOff x="4451000" y="4330968"/>
            <a:chExt cx="2729038" cy="2168879"/>
          </a:xfrm>
        </p:grpSpPr>
        <p:sp>
          <p:nvSpPr>
            <p:cNvPr id="34" name="TextBox 33"/>
            <p:cNvSpPr txBox="1"/>
            <p:nvPr/>
          </p:nvSpPr>
          <p:spPr>
            <a:xfrm>
              <a:off x="4516679" y="4330968"/>
              <a:ext cx="24243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dirty="0"/>
                <a:t>Уеб ресурси</a:t>
              </a:r>
              <a:endParaRPr lang="en-US" sz="28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845" y="4819918"/>
              <a:ext cx="1201332" cy="120133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451000" y="5976627"/>
              <a:ext cx="2729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HTML, PDF, JPG…</a:t>
              </a:r>
              <a:endParaRPr lang="en-US" sz="2800" dirty="0">
                <a:solidFill>
                  <a:srgbClr val="92D05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60264" y="111317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Уеб клиент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9" y="1997870"/>
            <a:ext cx="2020543" cy="1660031"/>
          </a:xfrm>
          <a:prstGeom prst="rect">
            <a:avLst/>
          </a:prstGeom>
        </p:spPr>
      </p:pic>
      <p:pic>
        <p:nvPicPr>
          <p:cNvPr id="2069" name="Picture 20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88" y="3739112"/>
            <a:ext cx="709891" cy="709891"/>
          </a:xfrm>
          <a:prstGeom prst="rect">
            <a:avLst/>
          </a:prstGeom>
        </p:spPr>
      </p:pic>
      <p:pic>
        <p:nvPicPr>
          <p:cNvPr id="2071" name="Picture 20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739112"/>
            <a:ext cx="716501" cy="716501"/>
          </a:xfrm>
          <a:prstGeom prst="rect">
            <a:avLst/>
          </a:prstGeom>
        </p:spPr>
      </p:pic>
      <p:pic>
        <p:nvPicPr>
          <p:cNvPr id="2072" name="Picture 20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27" y="3697762"/>
            <a:ext cx="771119" cy="771119"/>
          </a:xfrm>
          <a:prstGeom prst="rect">
            <a:avLst/>
          </a:prstGeom>
        </p:spPr>
      </p:pic>
      <p:pic>
        <p:nvPicPr>
          <p:cNvPr id="2075" name="Picture 20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9" y="2089735"/>
            <a:ext cx="1870776" cy="112084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428199" y="1121373"/>
            <a:ext cx="19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Технология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57448" y="2514600"/>
            <a:ext cx="854053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 flipV="1">
            <a:off x="9766412" y="3411337"/>
            <a:ext cx="531398" cy="130323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D1BEA1-1540-43B0-BA39-2AE40F890ACF}"/>
              </a:ext>
            </a:extLst>
          </p:cNvPr>
          <p:cNvGrpSpPr/>
          <p:nvPr/>
        </p:nvGrpSpPr>
        <p:grpSpPr>
          <a:xfrm>
            <a:off x="10149572" y="4748845"/>
            <a:ext cx="1659840" cy="1821243"/>
            <a:chOff x="9997101" y="4430907"/>
            <a:chExt cx="1659840" cy="18212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372" y="4978852"/>
              <a:ext cx="1273298" cy="127329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997101" y="4430907"/>
              <a:ext cx="1659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dirty="0"/>
                <a:t>БД</a:t>
              </a:r>
              <a:endParaRPr lang="en-US" sz="2800" dirty="0"/>
            </a:p>
          </p:txBody>
        </p:sp>
      </p:grp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7753669" y="3411337"/>
            <a:ext cx="626714" cy="904141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CFA6880E-A284-4520-BAFF-4F464A6813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3142">
            <a:off x="7914185" y="1518495"/>
            <a:ext cx="2263324" cy="226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1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3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Content-Disposition – </a:t>
            </a:r>
            <a:r>
              <a:rPr lang="bg-BG" dirty="0"/>
              <a:t>Пример</a:t>
            </a:r>
            <a:r>
              <a:rPr lang="en-US" dirty="0"/>
              <a:t>(</a:t>
            </a:r>
            <a:r>
              <a:rPr lang="bg-BG" dirty="0"/>
              <a:t>2) </a:t>
            </a:r>
          </a:p>
        </p:txBody>
      </p:sp>
      <p:pic>
        <p:nvPicPr>
          <p:cNvPr id="4100" name="Picture 4" descr="https://puu.sh/txSO8/1fca5a643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49" y="4054719"/>
            <a:ext cx="462358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/>
          <p:cNvSpPr/>
          <p:nvPr/>
        </p:nvSpPr>
        <p:spPr>
          <a:xfrm>
            <a:off x="5873055" y="3429000"/>
            <a:ext cx="376170" cy="457200"/>
          </a:xfrm>
          <a:prstGeom prst="downArrow">
            <a:avLst>
              <a:gd name="adj1" fmla="val 50000"/>
              <a:gd name="adj2" fmla="val 38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792571" y="1791153"/>
            <a:ext cx="10603683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2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800" b="1">
                <a:solidFill>
                  <a:srgbClr val="FBEE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noProof="1"/>
              <a:t>Content-Type: text/plain</a:t>
            </a:r>
          </a:p>
          <a:p>
            <a:pPr>
              <a:lnSpc>
                <a:spcPct val="100000"/>
              </a:lnSpc>
            </a:pPr>
            <a:r>
              <a:rPr lang="en-US" noProof="1"/>
              <a:t>Content-Length: 19</a:t>
            </a:r>
          </a:p>
          <a:p>
            <a:pPr>
              <a:lnSpc>
                <a:spcPct val="100000"/>
              </a:lnSpc>
            </a:pPr>
            <a:r>
              <a:rPr lang="en-US" noProof="1"/>
              <a:t>Content-Disposition: attachment;</a:t>
            </a:r>
            <a:r>
              <a:rPr lang="bg-BG" noProof="1"/>
              <a:t> </a:t>
            </a:r>
            <a:r>
              <a:rPr lang="en-US" noProof="1"/>
              <a:t>filename=example.txt</a:t>
            </a:r>
          </a:p>
        </p:txBody>
      </p:sp>
    </p:spTree>
    <p:extLst>
      <p:ext uri="{BB962C8B-B14F-4D97-AF65-F5344CB8AC3E}">
        <p14:creationId xmlns:p14="http://schemas.microsoft.com/office/powerpoint/2010/main" val="20779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65C9BA-EFF0-4B6E-BFCF-B0A0293B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15" y="40341"/>
            <a:ext cx="9577597" cy="1110780"/>
          </a:xfrm>
        </p:spPr>
        <p:txBody>
          <a:bodyPr/>
          <a:lstStyle/>
          <a:p>
            <a:r>
              <a:rPr lang="en-US" dirty="0"/>
              <a:t>HTTP </a:t>
            </a:r>
            <a:r>
              <a:rPr lang="bg-BG" dirty="0"/>
              <a:t>Протокол</a:t>
            </a:r>
          </a:p>
        </p:txBody>
      </p:sp>
    </p:spTree>
    <p:extLst>
      <p:ext uri="{BB962C8B-B14F-4D97-AF65-F5344CB8AC3E}">
        <p14:creationId xmlns:p14="http://schemas.microsoft.com/office/powerpoint/2010/main" val="628631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1796243"/>
          </a:xfrm>
        </p:spPr>
        <p:txBody>
          <a:bodyPr>
            <a:normAutofit/>
          </a:bodyPr>
          <a:lstStyle/>
          <a:p>
            <a:r>
              <a:rPr lang="en-US" dirty="0"/>
              <a:t>This course (slides, examples, demos, videos, homework, etc.)</a:t>
            </a:r>
            <a:br>
              <a:rPr lang="en-US" dirty="0"/>
            </a:br>
            <a:r>
              <a:rPr lang="en-US" dirty="0"/>
              <a:t>is licensed under the 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 license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License</a:t>
            </a:r>
          </a:p>
        </p:txBody>
      </p:sp>
      <p:pic>
        <p:nvPicPr>
          <p:cNvPr id="8" name="Picture 4" title="CC-BY-NC-SA License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45" y="5175404"/>
            <a:ext cx="4642333" cy="1624244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6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Работен </a:t>
            </a:r>
            <a:r>
              <a:rPr lang="bg-BG" dirty="0"/>
              <a:t>м</a:t>
            </a:r>
            <a:r>
              <a:rPr lang="ru-RU" dirty="0"/>
              <a:t>одел на уеб сървър</a:t>
            </a:r>
            <a:endParaRPr lang="en-US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3197079" y="2855737"/>
            <a:ext cx="16764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89154" y="1916190"/>
            <a:ext cx="1484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Заявка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13899" y="2942869"/>
            <a:ext cx="163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Отговор</a:t>
            </a:r>
            <a:endParaRPr lang="en-US" sz="2800" dirty="0"/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3197079" y="2516179"/>
            <a:ext cx="16764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50" y="1778189"/>
            <a:ext cx="1638463" cy="196321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03812" y="111685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Уеб сървър</a:t>
            </a:r>
            <a:endParaRPr lang="en-US" sz="28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FB8100-7456-4FFD-9A18-B473364EE6ED}"/>
              </a:ext>
            </a:extLst>
          </p:cNvPr>
          <p:cNvGrpSpPr/>
          <p:nvPr/>
        </p:nvGrpSpPr>
        <p:grpSpPr>
          <a:xfrm>
            <a:off x="5955087" y="4355956"/>
            <a:ext cx="2729038" cy="2168879"/>
            <a:chOff x="4451000" y="4330968"/>
            <a:chExt cx="2729038" cy="2168879"/>
          </a:xfrm>
        </p:grpSpPr>
        <p:sp>
          <p:nvSpPr>
            <p:cNvPr id="34" name="TextBox 33"/>
            <p:cNvSpPr txBox="1"/>
            <p:nvPr/>
          </p:nvSpPr>
          <p:spPr>
            <a:xfrm>
              <a:off x="4516679" y="4330968"/>
              <a:ext cx="24243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dirty="0"/>
                <a:t>Уеб ресурси</a:t>
              </a:r>
              <a:endParaRPr lang="en-US" sz="28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845" y="4819918"/>
              <a:ext cx="1201332" cy="120133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451000" y="5976627"/>
              <a:ext cx="2729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HTML, PDF, JPG…</a:t>
              </a:r>
              <a:endParaRPr lang="en-US" sz="2800" dirty="0">
                <a:solidFill>
                  <a:srgbClr val="92D05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60264" y="111317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Уеб клиент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9" y="1997870"/>
            <a:ext cx="2020543" cy="1660031"/>
          </a:xfrm>
          <a:prstGeom prst="rect">
            <a:avLst/>
          </a:prstGeom>
        </p:spPr>
      </p:pic>
      <p:pic>
        <p:nvPicPr>
          <p:cNvPr id="2069" name="Picture 20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88" y="3739112"/>
            <a:ext cx="709891" cy="709891"/>
          </a:xfrm>
          <a:prstGeom prst="rect">
            <a:avLst/>
          </a:prstGeom>
        </p:spPr>
      </p:pic>
      <p:pic>
        <p:nvPicPr>
          <p:cNvPr id="2071" name="Picture 20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739112"/>
            <a:ext cx="716501" cy="716501"/>
          </a:xfrm>
          <a:prstGeom prst="rect">
            <a:avLst/>
          </a:prstGeom>
        </p:spPr>
      </p:pic>
      <p:pic>
        <p:nvPicPr>
          <p:cNvPr id="2072" name="Picture 20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327" y="3697762"/>
            <a:ext cx="771119" cy="771119"/>
          </a:xfrm>
          <a:prstGeom prst="rect">
            <a:avLst/>
          </a:prstGeom>
        </p:spPr>
      </p:pic>
      <p:pic>
        <p:nvPicPr>
          <p:cNvPr id="2075" name="Picture 20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9" y="2089735"/>
            <a:ext cx="1870776" cy="112084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428199" y="1121373"/>
            <a:ext cx="19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Технология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57448" y="2514600"/>
            <a:ext cx="854053" cy="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 flipV="1">
            <a:off x="9766412" y="3411337"/>
            <a:ext cx="531398" cy="1303238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D1BEA1-1540-43B0-BA39-2AE40F890ACF}"/>
              </a:ext>
            </a:extLst>
          </p:cNvPr>
          <p:cNvGrpSpPr/>
          <p:nvPr/>
        </p:nvGrpSpPr>
        <p:grpSpPr>
          <a:xfrm>
            <a:off x="10149572" y="4748845"/>
            <a:ext cx="1659840" cy="1821243"/>
            <a:chOff x="9997101" y="4430907"/>
            <a:chExt cx="1659840" cy="18212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372" y="4978852"/>
              <a:ext cx="1273298" cy="127329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997101" y="4430907"/>
              <a:ext cx="1659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800" dirty="0"/>
                <a:t>БД</a:t>
              </a:r>
              <a:endParaRPr lang="en-US" sz="2800" dirty="0"/>
            </a:p>
          </p:txBody>
        </p:sp>
      </p:grp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7753669" y="3411337"/>
            <a:ext cx="626714" cy="904141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3DDEAC-6FAB-486D-91BB-1997140470F3}"/>
              </a:ext>
            </a:extLst>
          </p:cNvPr>
          <p:cNvGrpSpPr/>
          <p:nvPr/>
        </p:nvGrpSpPr>
        <p:grpSpPr>
          <a:xfrm>
            <a:off x="8242372" y="1600200"/>
            <a:ext cx="2881239" cy="2059408"/>
            <a:chOff x="10414397" y="1338745"/>
            <a:chExt cx="1787938" cy="118234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CF746D9-8424-4AFF-BE1B-A746791A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6696" y="1338745"/>
              <a:ext cx="1502863" cy="71472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CA41209-DE5B-47FF-93BD-F417D90FAF81}"/>
                </a:ext>
              </a:extLst>
            </p:cNvPr>
            <p:cNvSpPr txBox="1"/>
            <p:nvPr/>
          </p:nvSpPr>
          <p:spPr>
            <a:xfrm>
              <a:off x="10414397" y="1997870"/>
              <a:ext cx="1787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.NET 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349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 (</a:t>
            </a:r>
            <a:r>
              <a:rPr lang="en-US" dirty="0"/>
              <a:t>Hyper Text Transfer Protocol)</a:t>
            </a:r>
            <a:endParaRPr lang="bg-BG" dirty="0"/>
          </a:p>
        </p:txBody>
      </p:sp>
      <p:pic>
        <p:nvPicPr>
          <p:cNvPr id="14" name="Picture 2" descr="http://www.imid.adalet.gov.tr/baskanligimiz/subeler/subeler/kurum_arsiv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1285350"/>
            <a:ext cx="1907248" cy="19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freevectors.net/files/large/Laptop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180482"/>
            <a:ext cx="2116982" cy="21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 12"/>
          <p:cNvSpPr/>
          <p:nvPr/>
        </p:nvSpPr>
        <p:spPr>
          <a:xfrm rot="5400000">
            <a:off x="3810111" y="74501"/>
            <a:ext cx="4187602" cy="6934200"/>
          </a:xfrm>
          <a:custGeom>
            <a:avLst/>
            <a:gdLst>
              <a:gd name="connsiteX0" fmla="*/ 1942454 w 3505200"/>
              <a:gd name="connsiteY0" fmla="*/ 17368 h 5902912"/>
              <a:gd name="connsiteX1" fmla="*/ 3505132 w 3505200"/>
              <a:gd name="connsiteY1" fmla="*/ 2977445 h 5902912"/>
              <a:gd name="connsiteX2" fmla="*/ 1855643 w 3505200"/>
              <a:gd name="connsiteY2" fmla="*/ 5897806 h 5902912"/>
              <a:gd name="connsiteX3" fmla="*/ 1752600 w 3505200"/>
              <a:gd name="connsiteY3" fmla="*/ 2951456 h 5902912"/>
              <a:gd name="connsiteX4" fmla="*/ 1942454 w 3505200"/>
              <a:gd name="connsiteY4" fmla="*/ 17368 h 5902912"/>
              <a:gd name="connsiteX0" fmla="*/ 1942454 w 3505200"/>
              <a:gd name="connsiteY0" fmla="*/ 17368 h 5902912"/>
              <a:gd name="connsiteX1" fmla="*/ 3505132 w 3505200"/>
              <a:gd name="connsiteY1" fmla="*/ 2977445 h 5902912"/>
              <a:gd name="connsiteX2" fmla="*/ 1855643 w 3505200"/>
              <a:gd name="connsiteY2" fmla="*/ 5897806 h 5902912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3" fmla="*/ 0 w 2882154"/>
              <a:gd name="connsiteY3" fmla="*/ 2998634 h 5880438"/>
              <a:gd name="connsiteX4" fmla="*/ 1319407 w 2882154"/>
              <a:gd name="connsiteY4" fmla="*/ 0 h 5880438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3" fmla="*/ 0 w 2882154"/>
              <a:gd name="connsiteY3" fmla="*/ 2998634 h 5880438"/>
              <a:gd name="connsiteX4" fmla="*/ 1319407 w 2882154"/>
              <a:gd name="connsiteY4" fmla="*/ 0 h 5880438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3" fmla="*/ 0 w 2882154"/>
              <a:gd name="connsiteY3" fmla="*/ 2998634 h 5880438"/>
              <a:gd name="connsiteX4" fmla="*/ 1319407 w 2882154"/>
              <a:gd name="connsiteY4" fmla="*/ 0 h 5880438"/>
              <a:gd name="connsiteX0" fmla="*/ 1319407 w 2882154"/>
              <a:gd name="connsiteY0" fmla="*/ 0 h 5880438"/>
              <a:gd name="connsiteX1" fmla="*/ 2053746 w 2882154"/>
              <a:gd name="connsiteY1" fmla="*/ 2960077 h 5880438"/>
              <a:gd name="connsiteX2" fmla="*/ 1232596 w 2882154"/>
              <a:gd name="connsiteY2" fmla="*/ 5880438 h 5880438"/>
              <a:gd name="connsiteX0" fmla="*/ 1319407 w 3140318"/>
              <a:gd name="connsiteY0" fmla="*/ 0 h 5880438"/>
              <a:gd name="connsiteX1" fmla="*/ 2882085 w 3140318"/>
              <a:gd name="connsiteY1" fmla="*/ 2960077 h 5880438"/>
              <a:gd name="connsiteX2" fmla="*/ 1232596 w 3140318"/>
              <a:gd name="connsiteY2" fmla="*/ 5880438 h 5880438"/>
              <a:gd name="connsiteX3" fmla="*/ 0 w 3140318"/>
              <a:gd name="connsiteY3" fmla="*/ 2998634 h 5880438"/>
              <a:gd name="connsiteX4" fmla="*/ 1319407 w 3140318"/>
              <a:gd name="connsiteY4" fmla="*/ 0 h 5880438"/>
              <a:gd name="connsiteX0" fmla="*/ 1319407 w 3140318"/>
              <a:gd name="connsiteY0" fmla="*/ 0 h 5880438"/>
              <a:gd name="connsiteX1" fmla="*/ 3140268 w 3140318"/>
              <a:gd name="connsiteY1" fmla="*/ 2970834 h 5880438"/>
              <a:gd name="connsiteX2" fmla="*/ 1232596 w 3140318"/>
              <a:gd name="connsiteY2" fmla="*/ 5880438 h 5880438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3" fmla="*/ 0 w 2882154"/>
              <a:gd name="connsiteY3" fmla="*/ 2998634 h 5880438"/>
              <a:gd name="connsiteX4" fmla="*/ 1319407 w 2882154"/>
              <a:gd name="connsiteY4" fmla="*/ 0 h 5880438"/>
              <a:gd name="connsiteX0" fmla="*/ 1319407 w 2882154"/>
              <a:gd name="connsiteY0" fmla="*/ 0 h 5880438"/>
              <a:gd name="connsiteX1" fmla="*/ 2677689 w 2882154"/>
              <a:gd name="connsiteY1" fmla="*/ 2841742 h 5880438"/>
              <a:gd name="connsiteX2" fmla="*/ 1232596 w 2882154"/>
              <a:gd name="connsiteY2" fmla="*/ 5880438 h 5880438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3" fmla="*/ 0 w 2882154"/>
              <a:gd name="connsiteY3" fmla="*/ 2998634 h 5880438"/>
              <a:gd name="connsiteX4" fmla="*/ 1319407 w 2882154"/>
              <a:gd name="connsiteY4" fmla="*/ 0 h 5880438"/>
              <a:gd name="connsiteX0" fmla="*/ 1319407 w 2882154"/>
              <a:gd name="connsiteY0" fmla="*/ 0 h 5880438"/>
              <a:gd name="connsiteX1" fmla="*/ 2677689 w 2882154"/>
              <a:gd name="connsiteY1" fmla="*/ 2841742 h 5880438"/>
              <a:gd name="connsiteX2" fmla="*/ 1232596 w 2882154"/>
              <a:gd name="connsiteY2" fmla="*/ 5880438 h 5880438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3" fmla="*/ 0 w 2882154"/>
              <a:gd name="connsiteY3" fmla="*/ 2998634 h 5880438"/>
              <a:gd name="connsiteX4" fmla="*/ 1319407 w 2882154"/>
              <a:gd name="connsiteY4" fmla="*/ 0 h 5880438"/>
              <a:gd name="connsiteX0" fmla="*/ 1319407 w 2882154"/>
              <a:gd name="connsiteY0" fmla="*/ 0 h 5880438"/>
              <a:gd name="connsiteX1" fmla="*/ 2677689 w 2882154"/>
              <a:gd name="connsiteY1" fmla="*/ 2841742 h 5880438"/>
              <a:gd name="connsiteX2" fmla="*/ 1232596 w 2882154"/>
              <a:gd name="connsiteY2" fmla="*/ 5880438 h 588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2154" h="5880438" stroke="0" extrusionOk="0">
                <a:moveTo>
                  <a:pt x="1319407" y="0"/>
                </a:moveTo>
                <a:cubicBezTo>
                  <a:pt x="2214466" y="164250"/>
                  <a:pt x="2890014" y="1443895"/>
                  <a:pt x="2882085" y="2960077"/>
                </a:cubicBezTo>
                <a:cubicBezTo>
                  <a:pt x="2873967" y="4512640"/>
                  <a:pt x="2152962" y="5789152"/>
                  <a:pt x="1232596" y="5880438"/>
                </a:cubicBezTo>
                <a:cubicBezTo>
                  <a:pt x="821731" y="4919837"/>
                  <a:pt x="1024051" y="4561663"/>
                  <a:pt x="0" y="2998634"/>
                </a:cubicBezTo>
                <a:cubicBezTo>
                  <a:pt x="63285" y="2020605"/>
                  <a:pt x="1256122" y="978029"/>
                  <a:pt x="1319407" y="0"/>
                </a:cubicBezTo>
                <a:close/>
              </a:path>
              <a:path w="2882154" h="5880438" fill="none">
                <a:moveTo>
                  <a:pt x="1319407" y="0"/>
                </a:moveTo>
                <a:cubicBezTo>
                  <a:pt x="2214466" y="164250"/>
                  <a:pt x="1308640" y="13127"/>
                  <a:pt x="2677689" y="2841742"/>
                </a:cubicBezTo>
                <a:cubicBezTo>
                  <a:pt x="1238804" y="5878860"/>
                  <a:pt x="2152962" y="5789152"/>
                  <a:pt x="1232596" y="5880438"/>
                </a:cubicBezTo>
              </a:path>
            </a:pathLst>
          </a:custGeom>
          <a:ln w="28575"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5" name="Callout: Line 14"/>
          <p:cNvSpPr/>
          <p:nvPr/>
        </p:nvSpPr>
        <p:spPr>
          <a:xfrm>
            <a:off x="1217612" y="4314033"/>
            <a:ext cx="1752600" cy="304800"/>
          </a:xfrm>
          <a:prstGeom prst="borderCallout1">
            <a:avLst>
              <a:gd name="adj1" fmla="val 3749"/>
              <a:gd name="adj2" fmla="val 100054"/>
              <a:gd name="adj3" fmla="val -67501"/>
              <a:gd name="adj4" fmla="val 118188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bg-BG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llout: Line 16"/>
          <p:cNvSpPr/>
          <p:nvPr/>
        </p:nvSpPr>
        <p:spPr>
          <a:xfrm>
            <a:off x="1560512" y="4733751"/>
            <a:ext cx="1752600" cy="304800"/>
          </a:xfrm>
          <a:prstGeom prst="borderCallout1">
            <a:avLst>
              <a:gd name="adj1" fmla="val 3749"/>
              <a:gd name="adj2" fmla="val 100054"/>
              <a:gd name="adj3" fmla="val -140001"/>
              <a:gd name="adj4" fmla="val 136014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TCP</a:t>
            </a:r>
            <a:endParaRPr lang="bg-BG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llout: Line 17"/>
          <p:cNvSpPr/>
          <p:nvPr/>
        </p:nvSpPr>
        <p:spPr>
          <a:xfrm>
            <a:off x="1886794" y="5153469"/>
            <a:ext cx="1752600" cy="304800"/>
          </a:xfrm>
          <a:prstGeom prst="borderCallout1">
            <a:avLst>
              <a:gd name="adj1" fmla="val 3749"/>
              <a:gd name="adj2" fmla="val 100054"/>
              <a:gd name="adj3" fmla="val -192501"/>
              <a:gd name="adj4" fmla="val 152971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</a:t>
            </a:r>
            <a:endParaRPr lang="bg-BG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llout: Line 18"/>
          <p:cNvSpPr/>
          <p:nvPr/>
        </p:nvSpPr>
        <p:spPr>
          <a:xfrm>
            <a:off x="2284412" y="5571569"/>
            <a:ext cx="1752600" cy="304800"/>
          </a:xfrm>
          <a:prstGeom prst="borderCallout1">
            <a:avLst>
              <a:gd name="adj1" fmla="val 3749"/>
              <a:gd name="adj2" fmla="val 100054"/>
              <a:gd name="adj3" fmla="val -247501"/>
              <a:gd name="adj4" fmla="val 159058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</a:t>
            </a:r>
            <a:endParaRPr lang="bg-BG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llout: Line 23"/>
          <p:cNvSpPr/>
          <p:nvPr/>
        </p:nvSpPr>
        <p:spPr>
          <a:xfrm flipH="1">
            <a:off x="9066212" y="4314033"/>
            <a:ext cx="1752600" cy="304800"/>
          </a:xfrm>
          <a:prstGeom prst="borderCallout1">
            <a:avLst>
              <a:gd name="adj1" fmla="val 3749"/>
              <a:gd name="adj2" fmla="val 100054"/>
              <a:gd name="adj3" fmla="val -67501"/>
              <a:gd name="adj4" fmla="val 118188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endParaRPr lang="bg-BG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llout: Line 24"/>
          <p:cNvSpPr/>
          <p:nvPr/>
        </p:nvSpPr>
        <p:spPr>
          <a:xfrm flipH="1">
            <a:off x="8761412" y="4733751"/>
            <a:ext cx="1752600" cy="304800"/>
          </a:xfrm>
          <a:prstGeom prst="borderCallout1">
            <a:avLst>
              <a:gd name="adj1" fmla="val 3749"/>
              <a:gd name="adj2" fmla="val 100054"/>
              <a:gd name="adj3" fmla="val -140001"/>
              <a:gd name="adj4" fmla="val 136014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TCP</a:t>
            </a:r>
            <a:endParaRPr lang="bg-BG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allout: Line 25"/>
          <p:cNvSpPr/>
          <p:nvPr/>
        </p:nvSpPr>
        <p:spPr>
          <a:xfrm flipH="1">
            <a:off x="8456612" y="5153469"/>
            <a:ext cx="1752600" cy="304800"/>
          </a:xfrm>
          <a:prstGeom prst="borderCallout1">
            <a:avLst>
              <a:gd name="adj1" fmla="val 3749"/>
              <a:gd name="adj2" fmla="val 100054"/>
              <a:gd name="adj3" fmla="val -192501"/>
              <a:gd name="adj4" fmla="val 152971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</a:t>
            </a:r>
            <a:endParaRPr lang="bg-BG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Callout: Line 26"/>
          <p:cNvSpPr/>
          <p:nvPr/>
        </p:nvSpPr>
        <p:spPr>
          <a:xfrm flipH="1">
            <a:off x="7999412" y="5571569"/>
            <a:ext cx="1752600" cy="304800"/>
          </a:xfrm>
          <a:prstGeom prst="borderCallout1">
            <a:avLst>
              <a:gd name="adj1" fmla="val 3749"/>
              <a:gd name="adj2" fmla="val 100054"/>
              <a:gd name="adj3" fmla="val -247501"/>
              <a:gd name="adj4" fmla="val 159058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</a:t>
            </a:r>
            <a:endParaRPr lang="bg-BG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875212" y="5504336"/>
            <a:ext cx="2286000" cy="896464"/>
          </a:xfrm>
          <a:prstGeom prst="flowChartAlternateProcess">
            <a:avLst/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(wires / air / fiber)</a:t>
            </a:r>
            <a:endParaRPr lang="bg-BG" b="1" dirty="0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Arc 12"/>
          <p:cNvSpPr/>
          <p:nvPr/>
        </p:nvSpPr>
        <p:spPr>
          <a:xfrm rot="5400000">
            <a:off x="4292044" y="607052"/>
            <a:ext cx="3223736" cy="5715000"/>
          </a:xfrm>
          <a:custGeom>
            <a:avLst/>
            <a:gdLst>
              <a:gd name="connsiteX0" fmla="*/ 1942454 w 3505200"/>
              <a:gd name="connsiteY0" fmla="*/ 17368 h 5902912"/>
              <a:gd name="connsiteX1" fmla="*/ 3505132 w 3505200"/>
              <a:gd name="connsiteY1" fmla="*/ 2977445 h 5902912"/>
              <a:gd name="connsiteX2" fmla="*/ 1855643 w 3505200"/>
              <a:gd name="connsiteY2" fmla="*/ 5897806 h 5902912"/>
              <a:gd name="connsiteX3" fmla="*/ 1752600 w 3505200"/>
              <a:gd name="connsiteY3" fmla="*/ 2951456 h 5902912"/>
              <a:gd name="connsiteX4" fmla="*/ 1942454 w 3505200"/>
              <a:gd name="connsiteY4" fmla="*/ 17368 h 5902912"/>
              <a:gd name="connsiteX0" fmla="*/ 1942454 w 3505200"/>
              <a:gd name="connsiteY0" fmla="*/ 17368 h 5902912"/>
              <a:gd name="connsiteX1" fmla="*/ 3505132 w 3505200"/>
              <a:gd name="connsiteY1" fmla="*/ 2977445 h 5902912"/>
              <a:gd name="connsiteX2" fmla="*/ 1855643 w 3505200"/>
              <a:gd name="connsiteY2" fmla="*/ 5897806 h 5902912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3" fmla="*/ 0 w 2882154"/>
              <a:gd name="connsiteY3" fmla="*/ 2998634 h 5880438"/>
              <a:gd name="connsiteX4" fmla="*/ 1319407 w 2882154"/>
              <a:gd name="connsiteY4" fmla="*/ 0 h 5880438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3" fmla="*/ 0 w 2882154"/>
              <a:gd name="connsiteY3" fmla="*/ 2998634 h 5880438"/>
              <a:gd name="connsiteX4" fmla="*/ 1319407 w 2882154"/>
              <a:gd name="connsiteY4" fmla="*/ 0 h 5880438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3" fmla="*/ 0 w 2882154"/>
              <a:gd name="connsiteY3" fmla="*/ 2998634 h 5880438"/>
              <a:gd name="connsiteX4" fmla="*/ 1319407 w 2882154"/>
              <a:gd name="connsiteY4" fmla="*/ 0 h 5880438"/>
              <a:gd name="connsiteX0" fmla="*/ 1319407 w 2882154"/>
              <a:gd name="connsiteY0" fmla="*/ 0 h 5880438"/>
              <a:gd name="connsiteX1" fmla="*/ 2053746 w 2882154"/>
              <a:gd name="connsiteY1" fmla="*/ 2960077 h 5880438"/>
              <a:gd name="connsiteX2" fmla="*/ 1232596 w 2882154"/>
              <a:gd name="connsiteY2" fmla="*/ 5880438 h 5880438"/>
              <a:gd name="connsiteX0" fmla="*/ 1319407 w 3140318"/>
              <a:gd name="connsiteY0" fmla="*/ 0 h 5880438"/>
              <a:gd name="connsiteX1" fmla="*/ 2882085 w 3140318"/>
              <a:gd name="connsiteY1" fmla="*/ 2960077 h 5880438"/>
              <a:gd name="connsiteX2" fmla="*/ 1232596 w 3140318"/>
              <a:gd name="connsiteY2" fmla="*/ 5880438 h 5880438"/>
              <a:gd name="connsiteX3" fmla="*/ 0 w 3140318"/>
              <a:gd name="connsiteY3" fmla="*/ 2998634 h 5880438"/>
              <a:gd name="connsiteX4" fmla="*/ 1319407 w 3140318"/>
              <a:gd name="connsiteY4" fmla="*/ 0 h 5880438"/>
              <a:gd name="connsiteX0" fmla="*/ 1319407 w 3140318"/>
              <a:gd name="connsiteY0" fmla="*/ 0 h 5880438"/>
              <a:gd name="connsiteX1" fmla="*/ 3140268 w 3140318"/>
              <a:gd name="connsiteY1" fmla="*/ 2970834 h 5880438"/>
              <a:gd name="connsiteX2" fmla="*/ 1232596 w 3140318"/>
              <a:gd name="connsiteY2" fmla="*/ 5880438 h 5880438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3" fmla="*/ 0 w 2882154"/>
              <a:gd name="connsiteY3" fmla="*/ 2998634 h 5880438"/>
              <a:gd name="connsiteX4" fmla="*/ 1319407 w 2882154"/>
              <a:gd name="connsiteY4" fmla="*/ 0 h 5880438"/>
              <a:gd name="connsiteX0" fmla="*/ 1319407 w 2882154"/>
              <a:gd name="connsiteY0" fmla="*/ 0 h 5880438"/>
              <a:gd name="connsiteX1" fmla="*/ 2677689 w 2882154"/>
              <a:gd name="connsiteY1" fmla="*/ 2841742 h 5880438"/>
              <a:gd name="connsiteX2" fmla="*/ 1232596 w 2882154"/>
              <a:gd name="connsiteY2" fmla="*/ 5880438 h 5880438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3" fmla="*/ 0 w 2882154"/>
              <a:gd name="connsiteY3" fmla="*/ 2998634 h 5880438"/>
              <a:gd name="connsiteX4" fmla="*/ 1319407 w 2882154"/>
              <a:gd name="connsiteY4" fmla="*/ 0 h 5880438"/>
              <a:gd name="connsiteX0" fmla="*/ 1319407 w 2882154"/>
              <a:gd name="connsiteY0" fmla="*/ 0 h 5880438"/>
              <a:gd name="connsiteX1" fmla="*/ 2677689 w 2882154"/>
              <a:gd name="connsiteY1" fmla="*/ 2841742 h 5880438"/>
              <a:gd name="connsiteX2" fmla="*/ 1232596 w 2882154"/>
              <a:gd name="connsiteY2" fmla="*/ 5880438 h 5880438"/>
              <a:gd name="connsiteX0" fmla="*/ 1319407 w 2882154"/>
              <a:gd name="connsiteY0" fmla="*/ 0 h 5880438"/>
              <a:gd name="connsiteX1" fmla="*/ 2882085 w 2882154"/>
              <a:gd name="connsiteY1" fmla="*/ 2960077 h 5880438"/>
              <a:gd name="connsiteX2" fmla="*/ 1232596 w 2882154"/>
              <a:gd name="connsiteY2" fmla="*/ 5880438 h 5880438"/>
              <a:gd name="connsiteX3" fmla="*/ 0 w 2882154"/>
              <a:gd name="connsiteY3" fmla="*/ 2998634 h 5880438"/>
              <a:gd name="connsiteX4" fmla="*/ 1319407 w 2882154"/>
              <a:gd name="connsiteY4" fmla="*/ 0 h 5880438"/>
              <a:gd name="connsiteX0" fmla="*/ 1319407 w 2882154"/>
              <a:gd name="connsiteY0" fmla="*/ 0 h 5880438"/>
              <a:gd name="connsiteX1" fmla="*/ 2677689 w 2882154"/>
              <a:gd name="connsiteY1" fmla="*/ 2841742 h 5880438"/>
              <a:gd name="connsiteX2" fmla="*/ 1232596 w 2882154"/>
              <a:gd name="connsiteY2" fmla="*/ 5880438 h 588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2154" h="5880438" stroke="0" extrusionOk="0">
                <a:moveTo>
                  <a:pt x="1319407" y="0"/>
                </a:moveTo>
                <a:cubicBezTo>
                  <a:pt x="2214466" y="164250"/>
                  <a:pt x="2890014" y="1443895"/>
                  <a:pt x="2882085" y="2960077"/>
                </a:cubicBezTo>
                <a:cubicBezTo>
                  <a:pt x="2873967" y="4512640"/>
                  <a:pt x="2152962" y="5789152"/>
                  <a:pt x="1232596" y="5880438"/>
                </a:cubicBezTo>
                <a:cubicBezTo>
                  <a:pt x="821731" y="4919837"/>
                  <a:pt x="1024051" y="4561663"/>
                  <a:pt x="0" y="2998634"/>
                </a:cubicBezTo>
                <a:cubicBezTo>
                  <a:pt x="63285" y="2020605"/>
                  <a:pt x="1256122" y="978029"/>
                  <a:pt x="1319407" y="0"/>
                </a:cubicBezTo>
                <a:close/>
              </a:path>
              <a:path w="2882154" h="5880438" fill="none">
                <a:moveTo>
                  <a:pt x="1319407" y="0"/>
                </a:moveTo>
                <a:cubicBezTo>
                  <a:pt x="2214466" y="164250"/>
                  <a:pt x="1308640" y="13127"/>
                  <a:pt x="2677689" y="2841742"/>
                </a:cubicBezTo>
                <a:cubicBezTo>
                  <a:pt x="1238804" y="5878860"/>
                  <a:pt x="2152962" y="5789152"/>
                  <a:pt x="1232596" y="5880438"/>
                </a:cubicBezTo>
              </a:path>
            </a:pathLst>
          </a:custGeom>
          <a:ln w="28575"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0" name="Flowchart: Alternate Process 29"/>
          <p:cNvSpPr/>
          <p:nvPr/>
        </p:nvSpPr>
        <p:spPr>
          <a:xfrm>
            <a:off x="3662635" y="1942445"/>
            <a:ext cx="2133600" cy="790131"/>
          </a:xfrm>
          <a:prstGeom prst="flowChartAlternateProcess">
            <a:avLst/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</a:t>
            </a:r>
          </a:p>
        </p:txBody>
      </p:sp>
      <p:sp>
        <p:nvSpPr>
          <p:cNvPr id="31" name="Flowchart: Alternate Process 30"/>
          <p:cNvSpPr/>
          <p:nvPr/>
        </p:nvSpPr>
        <p:spPr>
          <a:xfrm>
            <a:off x="6132512" y="1942444"/>
            <a:ext cx="2133600" cy="790131"/>
          </a:xfrm>
          <a:prstGeom prst="flowChartAlternateProcess">
            <a:avLst/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dirty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Отговор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84612" y="1752600"/>
            <a:ext cx="1752600" cy="0"/>
          </a:xfrm>
          <a:prstGeom prst="straightConnector1">
            <a:avLst/>
          </a:prstGeom>
          <a:ln w="28575"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246812" y="1752600"/>
            <a:ext cx="1828800" cy="0"/>
          </a:xfrm>
          <a:prstGeom prst="straightConnector1">
            <a:avLst/>
          </a:prstGeom>
          <a:ln w="28575">
            <a:headEnd type="oval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4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16" grpId="0" animBg="1"/>
      <p:bldP spid="29" grpId="0" animBg="1"/>
      <p:bldP spid="30" grpId="0" animBg="1"/>
      <p:bldP spid="30" grpId="1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HTTP</a:t>
            </a:r>
            <a:r>
              <a:rPr lang="en-GB" dirty="0"/>
              <a:t> </a:t>
            </a:r>
            <a:r>
              <a:rPr lang="bg-BG" dirty="0"/>
              <a:t> дефинира методи за посочване на желаното действие, което трябва да се извърши върху идентифицирания ресурс</a:t>
            </a:r>
            <a:endParaRPr lang="en-GB" dirty="0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HTTP методи за заявка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133773"/>
              </p:ext>
            </p:extLst>
          </p:nvPr>
        </p:nvGraphicFramePr>
        <p:xfrm>
          <a:off x="1901824" y="2971800"/>
          <a:ext cx="8382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Метод</a:t>
                      </a:r>
                      <a:endParaRPr lang="en-GB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Описание</a:t>
                      </a:r>
                      <a:endParaRPr lang="en-GB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800" dirty="0"/>
                        <a:t>Извличане / зареждане на ресурс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GB" sz="2800" dirty="0"/>
                        <a:t>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800" dirty="0"/>
                        <a:t>Създаване / съхраняване на ресурс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GB" sz="2800" dirty="0"/>
                        <a:t>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800" dirty="0"/>
                        <a:t>Актуализиране на ресурс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5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DELETE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800" dirty="0"/>
                        <a:t>Премахване на ресурс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: Rounded Corners 4"/>
          <p:cNvSpPr/>
          <p:nvPr/>
        </p:nvSpPr>
        <p:spPr>
          <a:xfrm>
            <a:off x="1934098" y="3590364"/>
            <a:ext cx="763588" cy="457200"/>
          </a:xfrm>
          <a:prstGeom prst="roundRect">
            <a:avLst/>
          </a:prstGeom>
          <a:solidFill>
            <a:srgbClr val="643F07">
              <a:alpha val="50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934098" y="4101354"/>
            <a:ext cx="992188" cy="457200"/>
          </a:xfrm>
          <a:prstGeom prst="roundRect">
            <a:avLst/>
          </a:prstGeom>
          <a:solidFill>
            <a:srgbClr val="643F07">
              <a:alpha val="50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b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3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413" y="1796840"/>
            <a:ext cx="11804822" cy="48325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HTTP </a:t>
            </a:r>
            <a:r>
              <a:rPr lang="bg-BG" dirty="0"/>
              <a:t>заявка</a:t>
            </a:r>
            <a:r>
              <a:rPr lang="en-GB" dirty="0"/>
              <a:t>: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HTTP </a:t>
            </a:r>
            <a:r>
              <a:rPr lang="bg-BG" dirty="0"/>
              <a:t>отговор</a:t>
            </a:r>
            <a:r>
              <a:rPr lang="en-GB" dirty="0"/>
              <a:t>: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</a:t>
            </a:r>
            <a:r>
              <a:rPr lang="bg-BG" dirty="0"/>
              <a:t>общуване</a:t>
            </a:r>
            <a:r>
              <a:rPr lang="en-US" dirty="0"/>
              <a:t>: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3503612" y="3413656"/>
            <a:ext cx="7696200" cy="280692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HTTP/1.1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200 OK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Date: Mon, 5 Jul 2010 13:09:03 GMT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Server: Microsoft-HTTPAPI/2.0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Last-Modified: </a:t>
            </a:r>
            <a:r>
              <a:rPr lang="sv-SE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Mon, 12 Jul 2014 15:33:23 GMT</a:t>
            </a: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Content-Length: 54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&lt;html&gt;&lt;title&gt;Hello&lt;/title&gt;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Welcome to our site&lt;/html&gt;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770812" y="4953000"/>
            <a:ext cx="4032931" cy="998230"/>
          </a:xfrm>
          <a:prstGeom prst="wedgeRoundRectCallout">
            <a:avLst>
              <a:gd name="adj1" fmla="val -121106"/>
              <a:gd name="adj2" fmla="val -12776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dirty="0"/>
              <a:t>Правият ред обозначава края на хедъра на отговора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503612" y="1392040"/>
            <a:ext cx="70866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GET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/</a:t>
            </a:r>
            <a:r>
              <a:rPr lang="en-GB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courses</a:t>
            </a: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/javascript </a:t>
            </a:r>
            <a:r>
              <a:rPr lang="en-US" sz="22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HTTP/1.1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Host: www.mon.bg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User-Agent: Mozilla/5.0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&lt;CRLF&gt;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681231" y="2057153"/>
            <a:ext cx="3901736" cy="990847"/>
          </a:xfrm>
          <a:prstGeom prst="wedgeRoundRectCallout">
            <a:avLst>
              <a:gd name="adj1" fmla="val -125671"/>
              <a:gd name="adj2" fmla="val 9481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dirty="0"/>
              <a:t>Празният ред обозначава края на хедъра на заявката</a:t>
            </a:r>
            <a:endParaRPr lang="en-US" b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77188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300" y="4910576"/>
            <a:ext cx="9832319" cy="820600"/>
          </a:xfrm>
        </p:spPr>
        <p:txBody>
          <a:bodyPr/>
          <a:lstStyle/>
          <a:p>
            <a:r>
              <a:rPr lang="bg-BG" dirty="0"/>
              <a:t>Инструменти за разработчици</a:t>
            </a:r>
            <a:endParaRPr lang="en-US" dirty="0"/>
          </a:p>
        </p:txBody>
      </p:sp>
      <p:pic>
        <p:nvPicPr>
          <p:cNvPr id="4098" name="Picture 2" descr="Tools PNG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59" y="1072968"/>
            <a:ext cx="3505199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190991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02.HTTP протокол</Template>
  <TotalTime>16809</TotalTime>
  <Words>2388</Words>
  <Application>Microsoft Office PowerPoint</Application>
  <PresentationFormat>По избор</PresentationFormat>
  <Paragraphs>439</Paragraphs>
  <Slides>42</Slides>
  <Notes>15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42</vt:i4>
      </vt:variant>
    </vt:vector>
  </HeadingPairs>
  <TitlesOfParts>
    <vt:vector size="48" baseType="lpstr">
      <vt:lpstr>Arial</vt:lpstr>
      <vt:lpstr>Calibri</vt:lpstr>
      <vt:lpstr>Consolas</vt:lpstr>
      <vt:lpstr>Wingdings</vt:lpstr>
      <vt:lpstr>Wingdings 2</vt:lpstr>
      <vt:lpstr>SoftUni 16x9</vt:lpstr>
      <vt:lpstr>HTTP Протокол</vt:lpstr>
      <vt:lpstr>Съдържание</vt:lpstr>
      <vt:lpstr>Основи на HTTP</vt:lpstr>
      <vt:lpstr>Работен модел на уеб сървър</vt:lpstr>
      <vt:lpstr>Работен модел на уеб сървър</vt:lpstr>
      <vt:lpstr>HTTP (Hyper Text Transfer Protocol)</vt:lpstr>
      <vt:lpstr>HTTP методи за заявка</vt:lpstr>
      <vt:lpstr>HTTP общуване: Пример</vt:lpstr>
      <vt:lpstr>Инструменти за разработчици</vt:lpstr>
      <vt:lpstr>Browser Dev Tools </vt:lpstr>
      <vt:lpstr>Добавки към браузъра</vt:lpstr>
      <vt:lpstr>Desktop инструменти</vt:lpstr>
      <vt:lpstr>HTML формуляри</vt:lpstr>
      <vt:lpstr>HTML формуляри - атрибутът "Action"</vt:lpstr>
      <vt:lpstr>HTML формуляри – атрибутът "Method"</vt:lpstr>
      <vt:lpstr>HTML формуляри – атрибутът "Method"  (2)</vt:lpstr>
      <vt:lpstr>Данни за формуляр, кодирани в URL адрес</vt:lpstr>
      <vt:lpstr>URL</vt:lpstr>
      <vt:lpstr>Uniform Resource Locator (URL)</vt:lpstr>
      <vt:lpstr>Низове за заявки в C# </vt:lpstr>
      <vt:lpstr>Кодиране на URL</vt:lpstr>
      <vt:lpstr>Кодиране на URL - Примери</vt:lpstr>
      <vt:lpstr>Валидни и Невалидни URL Адреси - Примери</vt:lpstr>
      <vt:lpstr>MIME и типове медии</vt:lpstr>
      <vt:lpstr>Какво е MIME?</vt:lpstr>
      <vt:lpstr>Концепции на MIME</vt:lpstr>
      <vt:lpstr>Общи MIME типове медии</vt:lpstr>
      <vt:lpstr>HTTP заявки</vt:lpstr>
      <vt:lpstr>HTTP съобщение за заявка</vt:lpstr>
      <vt:lpstr>GET метод за заявка - Пример</vt:lpstr>
      <vt:lpstr>POST метод за заявка - Пример</vt:lpstr>
      <vt:lpstr>HTTP отговори</vt:lpstr>
      <vt:lpstr>HTTP съобщение за отговор</vt:lpstr>
      <vt:lpstr>HTTP отговор - Пример</vt:lpstr>
      <vt:lpstr>HTTP кодове за отговор</vt:lpstr>
      <vt:lpstr>HTTP отговор - Пример</vt:lpstr>
      <vt:lpstr>Пренасочване на браузъра</vt:lpstr>
      <vt:lpstr>Content-Type и Disposition</vt:lpstr>
      <vt:lpstr>Content-Disposition – Пример</vt:lpstr>
      <vt:lpstr>Content-Disposition – Пример(2) </vt:lpstr>
      <vt:lpstr>HTTP Протокол</vt:lpstr>
      <vt:lpstr>License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Server - HTTP Protocol</dc:title>
  <dc:subject>Software Development Course</dc:subject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>Course Page - https://softuni.bg/courses/csharp-web-development-basics</dc:description>
  <cp:lastModifiedBy>Danail Iliew</cp:lastModifiedBy>
  <cp:revision>639</cp:revision>
  <dcterms:created xsi:type="dcterms:W3CDTF">2014-01-02T17:00:34Z</dcterms:created>
  <dcterms:modified xsi:type="dcterms:W3CDTF">2019-11-22T09:00:08Z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