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616" r:id="rId3"/>
    <p:sldId id="611" r:id="rId4"/>
    <p:sldId id="617" r:id="rId5"/>
    <p:sldId id="606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12" r:id="rId14"/>
    <p:sldId id="615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17"/>
            <p14:sldId id="606"/>
            <p14:sldId id="618"/>
            <p14:sldId id="619"/>
            <p14:sldId id="620"/>
            <p14:sldId id="621"/>
            <p14:sldId id="622"/>
            <p14:sldId id="623"/>
            <p14:sldId id="624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il Iliew" initials="DI" lastIdx="4" clrIdx="0">
    <p:extLst>
      <p:ext uri="{19B8F6BF-5375-455C-9EA6-DF929625EA0E}">
        <p15:presenceInfo xmlns:p15="http://schemas.microsoft.com/office/powerpoint/2012/main" userId="41d542fc64a7dc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 autoAdjust="0"/>
    <p:restoredTop sz="83842" autoAdjust="0"/>
  </p:normalViewPr>
  <p:slideViewPr>
    <p:cSldViewPr>
      <p:cViewPr varScale="1">
        <p:scale>
          <a:sx n="111" d="100"/>
          <a:sy n="111" d="100"/>
        </p:scale>
        <p:origin x="516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8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javascriptmvc.com/" TargetMode="External"/><Relationship Id="rId3" Type="http://schemas.openxmlformats.org/officeDocument/2006/relationships/hyperlink" Target="http://ellislab.com/codeigniter" TargetMode="External"/><Relationship Id="rId7" Type="http://schemas.openxmlformats.org/officeDocument/2006/relationships/hyperlink" Target="http://angularjs.org/" TargetMode="External"/><Relationship Id="rId2" Type="http://schemas.openxmlformats.org/officeDocument/2006/relationships/hyperlink" Target="http://cakeph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byonrails.org/" TargetMode="External"/><Relationship Id="rId11" Type="http://schemas.openxmlformats.org/officeDocument/2006/relationships/image" Target="../media/image15.gif"/><Relationship Id="rId5" Type="http://schemas.openxmlformats.org/officeDocument/2006/relationships/hyperlink" Target="https://www.djangoproject.com/" TargetMode="External"/><Relationship Id="rId10" Type="http://schemas.openxmlformats.org/officeDocument/2006/relationships/hyperlink" Target="http://www.asp.net/mvc" TargetMode="External"/><Relationship Id="rId4" Type="http://schemas.openxmlformats.org/officeDocument/2006/relationships/hyperlink" Target="http://www.springsource.org/" TargetMode="External"/><Relationship Id="rId9" Type="http://schemas.openxmlformats.org/officeDocument/2006/relationships/hyperlink" Target="http://spinej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</a:t>
            </a:r>
            <a:r>
              <a:rPr lang="en-US" dirty="0"/>
              <a:t>MVC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en-US" dirty="0"/>
              <a:t>Model – View - Controller</a:t>
            </a:r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Architecture</a:t>
            </a:r>
          </a:p>
        </p:txBody>
      </p:sp>
      <p:sp>
        <p:nvSpPr>
          <p:cNvPr id="18" name="Can 17"/>
          <p:cNvSpPr/>
          <p:nvPr/>
        </p:nvSpPr>
        <p:spPr>
          <a:xfrm>
            <a:off x="462453" y="2885986"/>
            <a:ext cx="1425604" cy="1848029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Database</a:t>
            </a:r>
            <a:endParaRPr lang="bg-BG" sz="24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7408" y="1762215"/>
            <a:ext cx="1752600" cy="1676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Repository</a:t>
            </a:r>
            <a:endParaRPr lang="bg-BG" sz="28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9404" y="1762215"/>
            <a:ext cx="1752600" cy="1676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Service</a:t>
            </a:r>
            <a:endParaRPr lang="bg-BG" sz="28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0665" y="4354831"/>
            <a:ext cx="2216292" cy="16649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Models / DTO</a:t>
            </a:r>
            <a:endParaRPr lang="bg-BG" sz="2800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1762215"/>
            <a:ext cx="1752600" cy="1676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Controller</a:t>
            </a:r>
            <a:endParaRPr lang="bg-BG" sz="2800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27408" y="4354831"/>
            <a:ext cx="1752600" cy="166497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Entities</a:t>
            </a:r>
            <a:endParaRPr lang="bg-BG" sz="2800" dirty="0">
              <a:solidFill>
                <a:schemeClr val="bg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90169" y="2829015"/>
            <a:ext cx="754568" cy="60960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03708" y="3517947"/>
            <a:ext cx="0" cy="75238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35704" y="3517947"/>
            <a:ext cx="0" cy="75238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02869" y="2600416"/>
            <a:ext cx="448887" cy="2104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42514" y="2590801"/>
            <a:ext cx="448887" cy="2104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492225" y="3958230"/>
            <a:ext cx="682697" cy="417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96225" y="5893459"/>
            <a:ext cx="155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1721" y="1371601"/>
            <a:ext cx="9217079" cy="5045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32" name="Rectangle 31"/>
          <p:cNvSpPr/>
          <p:nvPr/>
        </p:nvSpPr>
        <p:spPr>
          <a:xfrm>
            <a:off x="10210800" y="2971800"/>
            <a:ext cx="1752600" cy="1676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View</a:t>
            </a:r>
            <a:endParaRPr lang="bg-BG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US" sz="3600" dirty="0" err="1">
                <a:hlinkClick r:id="rId2"/>
              </a:rPr>
              <a:t>CakePHP</a:t>
            </a:r>
            <a:r>
              <a:rPr lang="en-US" sz="3600" dirty="0"/>
              <a:t> (PHP)</a:t>
            </a:r>
          </a:p>
          <a:p>
            <a:pPr>
              <a:spcAft>
                <a:spcPts val="300"/>
              </a:spcAft>
            </a:pPr>
            <a:r>
              <a:rPr lang="en-US" sz="3600" dirty="0" err="1">
                <a:hlinkClick r:id="rId3"/>
              </a:rPr>
              <a:t>CodeIgniter</a:t>
            </a:r>
            <a:r>
              <a:rPr lang="en-US" sz="3600" dirty="0"/>
              <a:t> (PHP)</a:t>
            </a:r>
          </a:p>
          <a:p>
            <a:pPr>
              <a:spcAft>
                <a:spcPts val="300"/>
              </a:spcAft>
            </a:pPr>
            <a:r>
              <a:rPr lang="en-US" sz="3600" dirty="0">
                <a:hlinkClick r:id="rId4"/>
              </a:rPr>
              <a:t>Spring</a:t>
            </a:r>
            <a:r>
              <a:rPr lang="en-US" sz="3600" dirty="0"/>
              <a:t> (Java)</a:t>
            </a:r>
          </a:p>
          <a:p>
            <a:pPr>
              <a:spcAft>
                <a:spcPts val="300"/>
              </a:spcAft>
            </a:pPr>
            <a:r>
              <a:rPr lang="en-US" sz="3600" dirty="0"/>
              <a:t>Perl: Catalyst, Dancer</a:t>
            </a:r>
          </a:p>
          <a:p>
            <a:pPr>
              <a:spcAft>
                <a:spcPts val="300"/>
              </a:spcAft>
            </a:pPr>
            <a:r>
              <a:rPr lang="en-US" sz="3600" dirty="0"/>
              <a:t>Python: </a:t>
            </a:r>
            <a:r>
              <a:rPr lang="en-US" sz="3600" dirty="0">
                <a:hlinkClick r:id="rId5"/>
              </a:rPr>
              <a:t>Django</a:t>
            </a:r>
            <a:r>
              <a:rPr lang="en-US" sz="3600" dirty="0"/>
              <a:t>, Flask, </a:t>
            </a:r>
            <a:r>
              <a:rPr lang="en-US" sz="3600" dirty="0" err="1"/>
              <a:t>Grok</a:t>
            </a:r>
            <a:endParaRPr lang="en-US" sz="3600" dirty="0"/>
          </a:p>
          <a:p>
            <a:pPr>
              <a:spcAft>
                <a:spcPts val="300"/>
              </a:spcAft>
            </a:pPr>
            <a:r>
              <a:rPr lang="en-US" sz="3600" dirty="0"/>
              <a:t>Ruby: </a:t>
            </a:r>
            <a:r>
              <a:rPr lang="en-US" sz="3600" dirty="0">
                <a:hlinkClick r:id="rId6"/>
              </a:rPr>
              <a:t>Ruby on Rails</a:t>
            </a:r>
            <a:r>
              <a:rPr lang="en-US" sz="3600" dirty="0"/>
              <a:t>, Camping, Nitro, Sinatra</a:t>
            </a:r>
          </a:p>
          <a:p>
            <a:pPr>
              <a:spcAft>
                <a:spcPts val="300"/>
              </a:spcAft>
            </a:pPr>
            <a:r>
              <a:rPr lang="en-US" sz="3600" dirty="0"/>
              <a:t>JavaScript: </a:t>
            </a:r>
            <a:r>
              <a:rPr lang="en-US" sz="3600" dirty="0">
                <a:hlinkClick r:id="rId7"/>
              </a:rPr>
              <a:t>AngularJS</a:t>
            </a:r>
            <a:r>
              <a:rPr lang="en-US" sz="3600" dirty="0"/>
              <a:t>, </a:t>
            </a:r>
            <a:r>
              <a:rPr lang="en-US" sz="3600" dirty="0" err="1">
                <a:hlinkClick r:id="rId8"/>
              </a:rPr>
              <a:t>JavaScriptMVC</a:t>
            </a:r>
            <a:r>
              <a:rPr lang="en-US" sz="3600" dirty="0"/>
              <a:t>, </a:t>
            </a:r>
            <a:r>
              <a:rPr lang="en-US" sz="3600" dirty="0">
                <a:hlinkClick r:id="rId9"/>
              </a:rPr>
              <a:t>Spine</a:t>
            </a:r>
            <a:endParaRPr lang="en-US" sz="3600" dirty="0"/>
          </a:p>
          <a:p>
            <a:pPr>
              <a:spcAft>
                <a:spcPts val="300"/>
              </a:spcAft>
            </a:pPr>
            <a:r>
              <a:rPr lang="en-US" sz="3600" dirty="0">
                <a:hlinkClick r:id="rId10"/>
              </a:rPr>
              <a:t>ASP.NET MVC</a:t>
            </a:r>
            <a:r>
              <a:rPr lang="en-US" sz="3600" dirty="0"/>
              <a:t> (.NET Framework)</a:t>
            </a:r>
            <a:endParaRPr lang="bg-BG" sz="3600" dirty="0"/>
          </a:p>
          <a:p>
            <a:pPr>
              <a:spcAft>
                <a:spcPts val="300"/>
              </a:spcAft>
            </a:pPr>
            <a:r>
              <a:rPr lang="en-US" sz="3600" dirty="0"/>
              <a:t>ASP.NET Core (.NET Core)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bg-BG" dirty="0"/>
              <a:t>работни </a:t>
            </a:r>
            <a:r>
              <a:rPr lang="bg-BG" dirty="0" err="1"/>
              <a:t>рамнки</a:t>
            </a:r>
            <a:endParaRPr lang="en-US" dirty="0"/>
          </a:p>
        </p:txBody>
      </p:sp>
      <p:pic>
        <p:nvPicPr>
          <p:cNvPr id="5" name="Picture 2" descr="Codeigniter Flow Ch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98" y="990600"/>
            <a:ext cx="7200947" cy="211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MVC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</a:t>
            </a:r>
            <a:r>
              <a:rPr lang="en-US" dirty="0"/>
              <a:t>MVC?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От къде се е зародило?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идеята му?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са </a:t>
            </a:r>
            <a:r>
              <a:rPr lang="en-US" dirty="0"/>
              <a:t>MVC </a:t>
            </a:r>
            <a:r>
              <a:rPr lang="bg-BG" dirty="0"/>
              <a:t>компонентите?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</a:t>
            </a:r>
            <a:r>
              <a:rPr lang="en-US" dirty="0"/>
              <a:t>Model?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</a:t>
            </a:r>
            <a:r>
              <a:rPr lang="en-US" dirty="0"/>
              <a:t>View?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</a:t>
            </a:r>
            <a:r>
              <a:rPr lang="en-US" dirty="0"/>
              <a:t>Controller?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MVC</a:t>
            </a:r>
            <a:r>
              <a:rPr lang="bg-BG" dirty="0"/>
              <a:t> шаблона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Graphic 7" descr="Hierarchy">
            <a:extLst>
              <a:ext uri="{FF2B5EF4-FFF2-40B4-BE49-F238E27FC236}">
                <a16:creationId xmlns:a16="http://schemas.microsoft.com/office/drawing/2014/main" id="{A8D41757-1A6F-46DA-932E-D1E5EF56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1371600"/>
            <a:ext cx="3117850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Model–view–controller (MVC) </a:t>
            </a:r>
            <a:r>
              <a:rPr lang="bg-BG" dirty="0"/>
              <a:t>е шаблон за архитектура</a:t>
            </a:r>
            <a:endParaRPr lang="en-US" dirty="0"/>
          </a:p>
          <a:p>
            <a:r>
              <a:rPr lang="bg-BG" dirty="0"/>
              <a:t>Създаден е през 1970 от </a:t>
            </a:r>
            <a:r>
              <a:rPr lang="en-US" noProof="1"/>
              <a:t>Trygve Reenskaug</a:t>
            </a:r>
            <a:r>
              <a:rPr lang="bg-BG" dirty="0"/>
              <a:t>, като част от </a:t>
            </a:r>
            <a:r>
              <a:rPr lang="en-US" dirty="0"/>
              <a:t>Smalltalk</a:t>
            </a:r>
          </a:p>
          <a:p>
            <a:r>
              <a:rPr lang="bg-BG" dirty="0"/>
              <a:t>Позволява преизползване и разделение на кода</a:t>
            </a:r>
            <a:endParaRPr lang="en-US" dirty="0"/>
          </a:p>
          <a:p>
            <a:r>
              <a:rPr lang="bg-BG" dirty="0"/>
              <a:t>Първоначално е разработен за настолни приложения, но после идеята е прехвърлена и в уеб приложенията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  <a:r>
              <a:rPr lang="bg-BG" dirty="0"/>
              <a:t> шаблона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980612" y="4234923"/>
            <a:ext cx="2108746" cy="228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1981200"/>
            <a:ext cx="2209800" cy="186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3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Модела в </a:t>
            </a:r>
            <a:r>
              <a:rPr lang="en-US" sz="3200" dirty="0"/>
              <a:t>MVC </a:t>
            </a:r>
            <a:r>
              <a:rPr lang="bg-BG" sz="3200" dirty="0"/>
              <a:t>представлява:</a:t>
            </a:r>
            <a:endParaRPr lang="bg-BG" sz="3000" dirty="0"/>
          </a:p>
          <a:p>
            <a:pPr lvl="1"/>
            <a:r>
              <a:rPr lang="bg-BG" sz="3000" dirty="0"/>
              <a:t>Сет който представлява данните, с които работим</a:t>
            </a:r>
            <a:endParaRPr lang="en-US" sz="3000" dirty="0"/>
          </a:p>
          <a:p>
            <a:pPr lvl="1"/>
            <a:r>
              <a:rPr lang="bg-BG" sz="3000" dirty="0"/>
              <a:t>Правила за това как да манипулираме данните</a:t>
            </a:r>
            <a:endParaRPr lang="en-US" sz="3000" dirty="0"/>
          </a:p>
          <a:p>
            <a:pPr lvl="1"/>
            <a:r>
              <a:rPr lang="bg-BG" sz="3000" dirty="0"/>
              <a:t>Може да съдържа валидация на данните</a:t>
            </a:r>
            <a:endParaRPr lang="en-US" sz="3000" dirty="0"/>
          </a:p>
          <a:p>
            <a:pPr lvl="1"/>
            <a:r>
              <a:rPr lang="bg-BG" sz="3000" dirty="0"/>
              <a:t>Често данните са капсулирани</a:t>
            </a:r>
          </a:p>
          <a:p>
            <a:pPr lvl="1"/>
            <a:r>
              <a:rPr lang="bg-BG" sz="3000" dirty="0"/>
              <a:t>Прилича на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Data Access Layer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Модел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8C1E3-75A5-4DE9-A405-E5356F4E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01" y="2910070"/>
            <a:ext cx="3267735" cy="30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Изглед</a:t>
            </a:r>
            <a:r>
              <a:rPr lang="en-US" sz="3200" dirty="0"/>
              <a:t> </a:t>
            </a:r>
            <a:r>
              <a:rPr lang="bg-BG" sz="3200" dirty="0"/>
              <a:t>в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MVC</a:t>
            </a:r>
            <a:r>
              <a:rPr lang="en-US" sz="3200" dirty="0"/>
              <a:t>:</a:t>
            </a:r>
          </a:p>
          <a:p>
            <a:pPr lvl="1"/>
            <a:r>
              <a:rPr lang="bg-BG" sz="3000" dirty="0"/>
              <a:t>Отговорен е за потребителския интерфейс (</a:t>
            </a:r>
            <a:r>
              <a:rPr lang="en-US" sz="3000" dirty="0"/>
              <a:t>UI)</a:t>
            </a:r>
            <a:endParaRPr lang="bg-BG" sz="3000" dirty="0"/>
          </a:p>
          <a:p>
            <a:pPr lvl="1"/>
            <a:r>
              <a:rPr lang="bg-BG" sz="3000" dirty="0"/>
              <a:t>Извежда информацията идваща от модела</a:t>
            </a:r>
            <a:endParaRPr lang="en-US" sz="3000" dirty="0"/>
          </a:p>
          <a:p>
            <a:pPr lvl="1"/>
            <a:r>
              <a:rPr lang="ru-RU" sz="3000" dirty="0"/>
              <a:t>Може да поддържа главни изгледи (оформления) и под-изгледи (частични изгледи или контроли)</a:t>
            </a:r>
          </a:p>
          <a:p>
            <a:pPr lvl="1"/>
            <a:r>
              <a:rPr lang="ru-RU" sz="3000" dirty="0"/>
              <a:t>Web: Шаблон за динамично генериране на HTML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Контролер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MVC</a:t>
            </a:r>
            <a:r>
              <a:rPr lang="en-US" dirty="0"/>
              <a:t> </a:t>
            </a:r>
            <a:r>
              <a:rPr lang="bg-BG" dirty="0"/>
              <a:t>представлява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Основният </a:t>
            </a:r>
            <a:r>
              <a:rPr lang="en-US" dirty="0"/>
              <a:t>MVC </a:t>
            </a:r>
            <a:r>
              <a:rPr lang="bg-BG" dirty="0"/>
              <a:t>компонент</a:t>
            </a:r>
          </a:p>
          <a:p>
            <a:pPr lvl="1"/>
            <a:r>
              <a:rPr lang="ru-RU" dirty="0"/>
              <a:t>Обработва </a:t>
            </a:r>
            <a:r>
              <a:rPr lang="ru-RU" dirty="0" err="1"/>
              <a:t>заявките</a:t>
            </a:r>
            <a:r>
              <a:rPr lang="ru-RU" dirty="0"/>
              <a:t> (</a:t>
            </a:r>
            <a:r>
              <a:rPr lang="en-US" dirty="0"/>
              <a:t>HTTP)</a:t>
            </a:r>
            <a:r>
              <a:rPr lang="ru-RU" dirty="0"/>
              <a:t>, които </a:t>
            </a:r>
            <a:r>
              <a:rPr lang="ru-RU" dirty="0" err="1"/>
              <a:t>сървъра</a:t>
            </a:r>
            <a:r>
              <a:rPr lang="ru-RU" dirty="0"/>
              <a:t> </a:t>
            </a:r>
            <a:r>
              <a:rPr lang="ru-RU" dirty="0" err="1"/>
              <a:t>получава</a:t>
            </a:r>
            <a:endParaRPr lang="ru-RU" dirty="0"/>
          </a:p>
          <a:p>
            <a:pPr lvl="1" fontAlgn="t"/>
            <a:r>
              <a:rPr lang="ru-RU" dirty="0"/>
              <a:t>Набор от класове, които се справят с</a:t>
            </a:r>
          </a:p>
          <a:p>
            <a:pPr lvl="2"/>
            <a:r>
              <a:rPr lang="bg-BG" dirty="0"/>
              <a:t>Комуникация от потребителя</a:t>
            </a:r>
            <a:endParaRPr lang="en-US" dirty="0"/>
          </a:p>
          <a:p>
            <a:pPr lvl="2"/>
            <a:r>
              <a:rPr lang="bg-BG" dirty="0"/>
              <a:t>Логиката на приложението</a:t>
            </a:r>
            <a:endParaRPr lang="en-US" dirty="0"/>
          </a:p>
          <a:p>
            <a:pPr lvl="1"/>
            <a:r>
              <a:rPr lang="bg-BG" dirty="0"/>
              <a:t>Реагира по съответен начин на различни събития, задействани от изгледа (или външен източник)</a:t>
            </a:r>
            <a:endParaRPr lang="en-GB" dirty="0"/>
          </a:p>
          <a:p>
            <a:pPr lvl="2"/>
            <a:r>
              <a:rPr lang="ru-RU" dirty="0" err="1"/>
              <a:t>Всеки</a:t>
            </a:r>
            <a:r>
              <a:rPr lang="ru-RU" dirty="0"/>
              <a:t> контролер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или </a:t>
            </a:r>
            <a:r>
              <a:rPr lang="ru-RU" dirty="0" err="1"/>
              <a:t>повече</a:t>
            </a:r>
            <a:r>
              <a:rPr lang="ru-RU" dirty="0"/>
              <a:t> "действия“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Контролер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Входяща заявка се пренасочва към контролер</a:t>
            </a:r>
          </a:p>
          <a:p>
            <a:pPr lvl="1"/>
            <a:r>
              <a:rPr lang="bg-BG" dirty="0"/>
              <a:t>За уеб: </a:t>
            </a:r>
            <a:r>
              <a:rPr lang="en-US" dirty="0"/>
              <a:t>HTTP </a:t>
            </a:r>
            <a:r>
              <a:rPr lang="bg-BG" dirty="0"/>
              <a:t>Заявка</a:t>
            </a:r>
          </a:p>
          <a:p>
            <a:r>
              <a:rPr lang="ru-RU" dirty="0"/>
              <a:t>Контролерът </a:t>
            </a:r>
            <a:r>
              <a:rPr lang="ru-RU" dirty="0" err="1"/>
              <a:t>обработва</a:t>
            </a:r>
            <a:r>
              <a:rPr lang="ru-RU" dirty="0"/>
              <a:t> </a:t>
            </a:r>
            <a:r>
              <a:rPr lang="ru-RU" dirty="0" err="1"/>
              <a:t>заявката</a:t>
            </a:r>
            <a:r>
              <a:rPr lang="ru-RU" dirty="0"/>
              <a:t> и създава презентационен модел</a:t>
            </a:r>
          </a:p>
          <a:p>
            <a:pPr lvl="1"/>
            <a:r>
              <a:rPr lang="ru-RU" dirty="0"/>
              <a:t>Controller също избира подходящ резултат (например: View)</a:t>
            </a:r>
          </a:p>
          <a:p>
            <a:pPr fontAlgn="t"/>
            <a:r>
              <a:rPr lang="ru-RU" dirty="0"/>
              <a:t>Моделът се предава на изгледа</a:t>
            </a:r>
          </a:p>
          <a:p>
            <a:r>
              <a:rPr lang="ru-RU" sz="3200" dirty="0"/>
              <a:t>Изгледът преобразува Модела в подходящ изходен формат (HTML)</a:t>
            </a:r>
          </a:p>
          <a:p>
            <a:r>
              <a:rPr lang="ru-RU" sz="3200" b="1" dirty="0"/>
              <a:t>Отговорът е предоставен (HTTP отговор</a:t>
            </a:r>
            <a:r>
              <a:rPr lang="en-US" sz="32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bg-BG" dirty="0"/>
              <a:t>стъпки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MVC </a:t>
            </a:r>
            <a:r>
              <a:rPr lang="bg-BG" dirty="0"/>
              <a:t>шаблона за уеб среда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15695" y="1486816"/>
            <a:ext cx="2743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/Some/Page/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53025" y="3275857"/>
            <a:ext cx="2599766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Controller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53025" y="1412543"/>
            <a:ext cx="3599330" cy="121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Front controller (dispatcher)</a:t>
            </a:r>
          </a:p>
        </p:txBody>
      </p:sp>
      <p:sp>
        <p:nvSpPr>
          <p:cNvPr id="8" name="Down Arrow 7"/>
          <p:cNvSpPr/>
          <p:nvPr/>
        </p:nvSpPr>
        <p:spPr>
          <a:xfrm>
            <a:off x="6372225" y="2706599"/>
            <a:ext cx="360830" cy="496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96225" y="5373017"/>
            <a:ext cx="2362200" cy="116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Model (data)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54045" y="5373017"/>
            <a:ext cx="2428650" cy="1166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</a:rPr>
              <a:t>View</a:t>
            </a:r>
          </a:p>
          <a:p>
            <a:pPr algn="ctr"/>
            <a:r>
              <a:rPr lang="en-US" sz="2800" dirty="0">
                <a:solidFill>
                  <a:schemeClr val="lt1"/>
                </a:solidFill>
              </a:rPr>
              <a:t>(render UI)</a:t>
            </a:r>
          </a:p>
        </p:txBody>
      </p:sp>
      <p:sp>
        <p:nvSpPr>
          <p:cNvPr id="11" name="Left Arrow 10"/>
          <p:cNvSpPr/>
          <p:nvPr/>
        </p:nvSpPr>
        <p:spPr>
          <a:xfrm rot="10800000">
            <a:off x="5135095" y="5696217"/>
            <a:ext cx="2617696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12" name="Action Button: Home 11">
            <a:hlinkClick r:id="" action="ppaction://noaction" highlightClick="1"/>
          </p:cNvPr>
          <p:cNvSpPr/>
          <p:nvPr/>
        </p:nvSpPr>
        <p:spPr>
          <a:xfrm>
            <a:off x="2409828" y="2531388"/>
            <a:ext cx="914400" cy="725559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9828" y="3249526"/>
            <a:ext cx="91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</a:rPr>
              <a:t>User</a:t>
            </a:r>
            <a:endParaRPr lang="en-US" sz="2200" b="1" dirty="0">
              <a:ln w="95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Left Arrow 13"/>
          <p:cNvSpPr/>
          <p:nvPr/>
        </p:nvSpPr>
        <p:spPr>
          <a:xfrm rot="14392517">
            <a:off x="7465991" y="4648843"/>
            <a:ext cx="101702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7829597">
            <a:off x="4477692" y="4652433"/>
            <a:ext cx="999969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lt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9685705">
            <a:off x="2747225" y="3766419"/>
            <a:ext cx="800100" cy="1343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5032005" flipV="1">
            <a:off x="3130767" y="3987049"/>
            <a:ext cx="186918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HTTP 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</a:rPr>
              <a:t>Response</a:t>
            </a:r>
            <a:endParaRPr lang="en-US" sz="2200" b="1" dirty="0">
              <a:ln w="95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1127" y="2708438"/>
            <a:ext cx="259752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Delegate request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30615" y="4535221"/>
            <a:ext cx="18528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Select view &amp;</a:t>
            </a:r>
            <a:b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</a:br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pass 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6825" y="5982618"/>
            <a:ext cx="25908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Use model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92102" y="4395364"/>
            <a:ext cx="152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</a:rPr>
              <a:t>CRUD model</a:t>
            </a:r>
          </a:p>
        </p:txBody>
      </p:sp>
    </p:spTree>
    <p:extLst>
      <p:ext uri="{BB962C8B-B14F-4D97-AF65-F5344CB8AC3E}">
        <p14:creationId xmlns:p14="http://schemas.microsoft.com/office/powerpoint/2010/main" val="13595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552</Words>
  <Application>Microsoft Office PowerPoint</Application>
  <PresentationFormat>По избор</PresentationFormat>
  <Paragraphs>112</Paragraphs>
  <Slides>13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Wingdings 2</vt:lpstr>
      <vt:lpstr>SoftUni 16x9</vt:lpstr>
      <vt:lpstr>Презентация на PowerPoint</vt:lpstr>
      <vt:lpstr>Съдържание</vt:lpstr>
      <vt:lpstr>MVC шаблона</vt:lpstr>
      <vt:lpstr>MVC шаблона</vt:lpstr>
      <vt:lpstr>Модел</vt:lpstr>
      <vt:lpstr>Изглед</vt:lpstr>
      <vt:lpstr>Контролер</vt:lpstr>
      <vt:lpstr>MVC стъпки</vt:lpstr>
      <vt:lpstr>MVC шаблона за уеб среда</vt:lpstr>
      <vt:lpstr>Overall Architecture</vt:lpstr>
      <vt:lpstr>MVC работни рамнки</vt:lpstr>
      <vt:lpstr>Въведение в MVC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280</cp:revision>
  <dcterms:created xsi:type="dcterms:W3CDTF">2014-01-02T17:00:34Z</dcterms:created>
  <dcterms:modified xsi:type="dcterms:W3CDTF">2019-11-22T09:00:45Z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