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45"/>
  </p:notesMasterIdLst>
  <p:handoutMasterIdLst>
    <p:handoutMasterId r:id="rId46"/>
  </p:handoutMasterIdLst>
  <p:sldIdLst>
    <p:sldId id="616" r:id="rId3"/>
    <p:sldId id="611" r:id="rId4"/>
    <p:sldId id="617" r:id="rId5"/>
    <p:sldId id="618" r:id="rId6"/>
    <p:sldId id="619" r:id="rId7"/>
    <p:sldId id="551" r:id="rId8"/>
    <p:sldId id="552" r:id="rId9"/>
    <p:sldId id="553" r:id="rId10"/>
    <p:sldId id="554" r:id="rId11"/>
    <p:sldId id="622" r:id="rId12"/>
    <p:sldId id="624" r:id="rId13"/>
    <p:sldId id="625" r:id="rId14"/>
    <p:sldId id="626" r:id="rId15"/>
    <p:sldId id="627" r:id="rId16"/>
    <p:sldId id="628" r:id="rId17"/>
    <p:sldId id="629" r:id="rId18"/>
    <p:sldId id="630" r:id="rId19"/>
    <p:sldId id="631" r:id="rId20"/>
    <p:sldId id="632" r:id="rId21"/>
    <p:sldId id="555" r:id="rId22"/>
    <p:sldId id="556" r:id="rId23"/>
    <p:sldId id="473" r:id="rId24"/>
    <p:sldId id="557" r:id="rId25"/>
    <p:sldId id="558" r:id="rId26"/>
    <p:sldId id="559" r:id="rId27"/>
    <p:sldId id="560" r:id="rId28"/>
    <p:sldId id="561" r:id="rId29"/>
    <p:sldId id="562" r:id="rId30"/>
    <p:sldId id="563" r:id="rId31"/>
    <p:sldId id="480" r:id="rId32"/>
    <p:sldId id="564" r:id="rId33"/>
    <p:sldId id="565" r:id="rId34"/>
    <p:sldId id="566" r:id="rId35"/>
    <p:sldId id="567" r:id="rId36"/>
    <p:sldId id="621" r:id="rId37"/>
    <p:sldId id="620" r:id="rId38"/>
    <p:sldId id="633" r:id="rId39"/>
    <p:sldId id="634" r:id="rId40"/>
    <p:sldId id="635" r:id="rId41"/>
    <p:sldId id="636" r:id="rId42"/>
    <p:sldId id="612" r:id="rId43"/>
    <p:sldId id="615" r:id="rId4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E869BFB0-2A68-4789-A0A8-AA910657877A}">
          <p14:sldIdLst>
            <p14:sldId id="616"/>
            <p14:sldId id="611"/>
            <p14:sldId id="617"/>
            <p14:sldId id="618"/>
            <p14:sldId id="619"/>
            <p14:sldId id="551"/>
            <p14:sldId id="552"/>
            <p14:sldId id="553"/>
            <p14:sldId id="554"/>
            <p14:sldId id="622"/>
            <p14:sldId id="624"/>
            <p14:sldId id="625"/>
            <p14:sldId id="626"/>
            <p14:sldId id="627"/>
            <p14:sldId id="628"/>
            <p14:sldId id="629"/>
            <p14:sldId id="630"/>
            <p14:sldId id="631"/>
            <p14:sldId id="632"/>
            <p14:sldId id="555"/>
            <p14:sldId id="556"/>
            <p14:sldId id="473"/>
            <p14:sldId id="557"/>
            <p14:sldId id="558"/>
            <p14:sldId id="559"/>
            <p14:sldId id="560"/>
            <p14:sldId id="561"/>
            <p14:sldId id="562"/>
            <p14:sldId id="563"/>
            <p14:sldId id="480"/>
            <p14:sldId id="564"/>
            <p14:sldId id="565"/>
            <p14:sldId id="566"/>
            <p14:sldId id="567"/>
            <p14:sldId id="621"/>
            <p14:sldId id="620"/>
            <p14:sldId id="633"/>
            <p14:sldId id="634"/>
            <p14:sldId id="635"/>
            <p14:sldId id="636"/>
          </p14:sldIdLst>
        </p14:section>
        <p14:section name="Заключение" id="{CAD93B16-9430-4CD6-BD17-69844E1E5D8E}">
          <p14:sldIdLst>
            <p14:sldId id="612"/>
            <p14:sldId id="6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C0E"/>
    <a:srgbClr val="6B854E"/>
    <a:srgbClr val="FBEEDC"/>
    <a:srgbClr val="F8DC9E"/>
    <a:srgbClr val="FBEEC9"/>
    <a:srgbClr val="603A14"/>
    <a:srgbClr val="BAB398"/>
    <a:srgbClr val="ADA485"/>
    <a:srgbClr val="C6C0AA"/>
    <a:srgbClr val="66360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90" autoAdjust="0"/>
    <p:restoredTop sz="83842" autoAdjust="0"/>
  </p:normalViewPr>
  <p:slideViewPr>
    <p:cSldViewPr>
      <p:cViewPr varScale="1">
        <p:scale>
          <a:sx n="111" d="100"/>
          <a:sy n="111" d="100"/>
        </p:scale>
        <p:origin x="516" y="9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2592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11/22/2019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  <a:endParaRPr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80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24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38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59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401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94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1704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96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144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38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121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7894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>
                <a:solidFill>
                  <a:prstClr val="black"/>
                </a:solidFill>
              </a:rPr>
              <a:t>© Software University Foundation – </a:t>
            </a:r>
            <a:r>
              <a:rPr lang="en-US" sz="1000" u="sng" dirty="0">
                <a:solidFill>
                  <a:prstClr val="black"/>
                </a:solidFill>
                <a:hlinkClick r:id="rId3"/>
              </a:rPr>
              <a:t>http://softuni.org</a:t>
            </a:r>
            <a:endParaRPr lang="en-US" sz="1000" dirty="0">
              <a:solidFill>
                <a:prstClr val="black"/>
              </a:solidFill>
            </a:endParaRPr>
          </a:p>
          <a:p>
            <a:r>
              <a:rPr lang="en-US" sz="1000" dirty="0">
                <a:solidFill>
                  <a:prstClr val="black"/>
                </a:solidFill>
              </a:rPr>
              <a:t>This work is licensed under the </a:t>
            </a:r>
            <a:r>
              <a:rPr lang="en-US" sz="1000" u="sng" noProof="1">
                <a:solidFill>
                  <a:prstClr val="black"/>
                </a:solidFill>
                <a:hlinkClick r:id="rId4"/>
              </a:rPr>
              <a:t>Creative Commons Attribution-NonCommercial-ShareAlike</a:t>
            </a:r>
            <a:r>
              <a:rPr lang="en-US" sz="1000" noProof="1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23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299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41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60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199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964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31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78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33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64083"/>
            <a:ext cx="3187613" cy="5251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33982"/>
            <a:ext cx="3187614" cy="444343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11671"/>
            <a:ext cx="3187613" cy="39586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212" y="4953000"/>
            <a:ext cx="8938472" cy="820600"/>
          </a:xfrm>
        </p:spPr>
        <p:txBody>
          <a:bodyPr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46212" y="5754968"/>
            <a:ext cx="8938472" cy="688256"/>
          </a:xfrm>
        </p:spPr>
        <p:txBody>
          <a:bodyPr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8E561-208F-4082-A06D-5CCCDA877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117" y="319859"/>
            <a:ext cx="2212117" cy="5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0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8" r:id="rId5"/>
  </p:sldLayoutIdLst>
  <p:hf hdr="0" ftr="0" dt="0"/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panose="05000000000000000000" pitchFamily="2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panose="05000000000000000000" pitchFamily="2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panose="05000000000000000000" pitchFamily="2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panose="05000000000000000000" pitchFamily="2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2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8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xpressprofiler.codeplex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creativecommons.org/licenses/by-sa/4.0/" TargetMode="External"/><Relationship Id="rId4" Type="http://schemas.openxmlformats.org/officeDocument/2006/relationships/hyperlink" Target="http://www.introprogramming.info/intro-csharp-boo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2921308" y="762000"/>
            <a:ext cx="8645003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2500"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Комуникация с база от данни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6679582" cy="2524722"/>
            <a:chOff x="745783" y="3624633"/>
            <a:chExt cx="6679582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1323314">
              <a:off x="4564133" y="3666668"/>
              <a:ext cx="2861232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 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sp>
        <p:nvSpPr>
          <p:cNvPr id="14" name="Subtitle 28">
            <a:extLst>
              <a:ext uri="{FF2B5EF4-FFF2-40B4-BE49-F238E27FC236}">
                <a16:creationId xmlns:a16="http://schemas.microsoft.com/office/drawing/2014/main" id="{965D0CC8-407E-4C79-AC34-3E4E54A63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8028" y="1857286"/>
            <a:ext cx="7382341" cy="642054"/>
          </a:xfrm>
        </p:spPr>
        <p:txBody>
          <a:bodyPr/>
          <a:lstStyle/>
          <a:p>
            <a:r>
              <a:rPr lang="en-US" dirty="0"/>
              <a:t>Entity Framework Core</a:t>
            </a:r>
          </a:p>
        </p:txBody>
      </p:sp>
    </p:spTree>
    <p:extLst>
      <p:ext uri="{BB962C8B-B14F-4D97-AF65-F5344CB8AC3E}">
        <p14:creationId xmlns:p14="http://schemas.microsoft.com/office/powerpoint/2010/main" val="2200459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57A5BC-9FD7-4E79-8F0A-9275F4DAC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48667-56EE-45C2-BE62-F8164DE5B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/>
              <a:t>Създава съответните таблици в БД следвайки тяхно описание чрез класове</a:t>
            </a:r>
            <a:endParaRPr lang="en-US" dirty="0"/>
          </a:p>
          <a:p>
            <a:r>
              <a:rPr lang="bg-BG" dirty="0"/>
              <a:t>Как да го използваме?</a:t>
            </a:r>
            <a:endParaRPr lang="en-US" dirty="0"/>
          </a:p>
          <a:p>
            <a:pPr lvl="1"/>
            <a:r>
              <a:rPr lang="bg-BG" dirty="0"/>
              <a:t>Създаваме класове описващи таблиците в нашата база, като чрез специален синтаксис оказваме връзките между тях</a:t>
            </a:r>
          </a:p>
          <a:p>
            <a:pPr lvl="1"/>
            <a:r>
              <a:rPr lang="bg-BG" dirty="0"/>
              <a:t>Създаваме клас, който задължително наследява </a:t>
            </a:r>
            <a:r>
              <a:rPr lang="en-US" dirty="0" err="1"/>
              <a:t>DbContext</a:t>
            </a:r>
            <a:r>
              <a:rPr lang="bg-BG" dirty="0"/>
              <a:t> – той ще е на шият БД контекст</a:t>
            </a:r>
          </a:p>
          <a:p>
            <a:pPr lvl="2"/>
            <a:r>
              <a:rPr lang="bg-BG" dirty="0"/>
              <a:t>В него добавяме като </a:t>
            </a:r>
            <a:r>
              <a:rPr lang="en-US" dirty="0" err="1"/>
              <a:t>DbSet</a:t>
            </a:r>
            <a:r>
              <a:rPr lang="en-US" dirty="0"/>
              <a:t>&lt;T&gt;</a:t>
            </a:r>
            <a:r>
              <a:rPr lang="bg-BG" dirty="0"/>
              <a:t> класовете, описващи таблиците ни</a:t>
            </a:r>
          </a:p>
          <a:p>
            <a:pPr lvl="2"/>
            <a:r>
              <a:rPr lang="bg-BG" dirty="0"/>
              <a:t>Пренаписваме метода </a:t>
            </a:r>
            <a:r>
              <a:rPr lang="en-US" dirty="0" err="1"/>
              <a:t>OnConfiguring</a:t>
            </a:r>
            <a:r>
              <a:rPr lang="en-US" dirty="0"/>
              <a:t>()</a:t>
            </a:r>
            <a:r>
              <a:rPr lang="en-GB" dirty="0"/>
              <a:t>, </a:t>
            </a:r>
            <a:r>
              <a:rPr lang="bg-BG" dirty="0"/>
              <a:t>за да окажем по какъв начин да се свържем с нашата БД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383147-6342-4630-9C10-06F61F797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Методът </a:t>
            </a:r>
            <a:r>
              <a:rPr lang="en-US" dirty="0"/>
              <a:t>“Code First</a:t>
            </a:r>
            <a:r>
              <a:rPr lang="bg-BG" dirty="0"/>
              <a:t>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02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57A5BC-9FD7-4E79-8F0A-9275F4DAC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48667-56EE-45C2-BE62-F8164DE5B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Накрая използвайки </a:t>
            </a:r>
            <a:r>
              <a:rPr lang="en-US" dirty="0"/>
              <a:t>Package Manager </a:t>
            </a:r>
            <a:r>
              <a:rPr lang="bg-BG" dirty="0"/>
              <a:t>конзолата добавяме поддръжка на миграции и с команда създаваме нашата база данни</a:t>
            </a:r>
          </a:p>
          <a:p>
            <a:r>
              <a:rPr lang="bg-BG" dirty="0"/>
              <a:t>Нужни пакети</a:t>
            </a:r>
          </a:p>
          <a:p>
            <a:pPr lvl="1"/>
            <a:r>
              <a:rPr lang="en-US" dirty="0"/>
              <a:t>Microsoft.EntityFrameworkCore.Tools</a:t>
            </a:r>
            <a:endParaRPr lang="bg-BG" dirty="0"/>
          </a:p>
          <a:p>
            <a:pPr lvl="1"/>
            <a:r>
              <a:rPr lang="en-US" dirty="0"/>
              <a:t>Microsoft.EntityFrameworkCore.Design</a:t>
            </a:r>
            <a:endParaRPr lang="bg-BG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383147-6342-4630-9C10-06F61F797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Методът </a:t>
            </a:r>
            <a:r>
              <a:rPr lang="en-US" dirty="0"/>
              <a:t>“Code First</a:t>
            </a:r>
            <a:r>
              <a:rPr lang="bg-BG" dirty="0"/>
              <a:t>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152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57A5BC-9FD7-4E79-8F0A-9275F4DAC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48667-56EE-45C2-BE62-F8164DE5B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Накрая използвайки </a:t>
            </a:r>
            <a:r>
              <a:rPr lang="en-US" dirty="0"/>
              <a:t>Package Manager </a:t>
            </a:r>
            <a:r>
              <a:rPr lang="bg-BG" dirty="0"/>
              <a:t>конзолата добавяме поддръжка на миграции и с команда създаваме нашата база данни</a:t>
            </a:r>
          </a:p>
          <a:p>
            <a:r>
              <a:rPr lang="bg-BG" dirty="0"/>
              <a:t>Нужни пакети</a:t>
            </a:r>
          </a:p>
          <a:p>
            <a:pPr lvl="1"/>
            <a:r>
              <a:rPr lang="en-US" dirty="0"/>
              <a:t>Microsoft.EntityFrameworkCore.Tools</a:t>
            </a:r>
            <a:endParaRPr lang="bg-BG" dirty="0"/>
          </a:p>
          <a:p>
            <a:pPr lvl="1"/>
            <a:r>
              <a:rPr lang="en-US" dirty="0"/>
              <a:t>Microsoft.EntityFrameworkCore.Design</a:t>
            </a:r>
            <a:endParaRPr lang="bg-BG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383147-6342-4630-9C10-06F61F797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Методът </a:t>
            </a:r>
            <a:r>
              <a:rPr lang="en-US" dirty="0"/>
              <a:t>“Code First</a:t>
            </a:r>
            <a:r>
              <a:rPr lang="bg-BG" dirty="0"/>
              <a:t>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88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57A5BC-9FD7-4E79-8F0A-9275F4DAC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48667-56EE-45C2-BE62-F8164DE5B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>
            <a:normAutofit/>
          </a:bodyPr>
          <a:lstStyle/>
          <a:p>
            <a:r>
              <a:rPr lang="bg-BG" dirty="0"/>
              <a:t>Да започнем със създаването на нашите </a:t>
            </a:r>
            <a:r>
              <a:rPr lang="bg-BG" dirty="0" err="1"/>
              <a:t>ентитита</a:t>
            </a:r>
            <a:endParaRPr lang="bg-BG" dirty="0"/>
          </a:p>
          <a:p>
            <a:r>
              <a:rPr lang="en-US" dirty="0"/>
              <a:t>EF </a:t>
            </a:r>
            <a:r>
              <a:rPr lang="bg-BG" dirty="0"/>
              <a:t>е достатъчно умен, за да създаде първичен или вторичен ключ, забелязвайки имената на нашите свойства</a:t>
            </a:r>
            <a:r>
              <a:rPr lang="en-US" dirty="0"/>
              <a:t>,</a:t>
            </a:r>
            <a:r>
              <a:rPr lang="bg-BG" dirty="0"/>
              <a:t> завършващи на </a:t>
            </a:r>
            <a:r>
              <a:rPr lang="en-US" dirty="0"/>
              <a:t>ID, Id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383147-6342-4630-9C10-06F61F797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Методът </a:t>
            </a:r>
            <a:r>
              <a:rPr lang="en-US" dirty="0"/>
              <a:t>“Code First</a:t>
            </a:r>
            <a:r>
              <a:rPr lang="bg-BG" dirty="0"/>
              <a:t>“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D9A4A-CAC4-487C-8FFC-6526DC81C172}"/>
              </a:ext>
            </a:extLst>
          </p:cNvPr>
          <p:cNvSpPr txBox="1">
            <a:spLocks/>
          </p:cNvSpPr>
          <p:nvPr/>
        </p:nvSpPr>
        <p:spPr>
          <a:xfrm>
            <a:off x="503255" y="3658612"/>
            <a:ext cx="11063157" cy="304698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noProof="1">
                <a:latin typeface="Consolas" panose="020B0609020204030204" pitchFamily="49" charset="0"/>
              </a:rPr>
              <a:t>public class OrderDetail</a:t>
            </a:r>
          </a:p>
          <a:p>
            <a:pPr>
              <a:lnSpc>
                <a:spcPct val="100000"/>
              </a:lnSpc>
            </a:pPr>
            <a:r>
              <a:rPr lang="en-US" b="1" noProof="1">
                <a:latin typeface="Consolas" panose="020B0609020204030204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b="1" noProof="1">
                <a:latin typeface="Consolas" panose="020B0609020204030204" pitchFamily="49" charset="0"/>
              </a:rPr>
              <a:t>    public int OrderDetailID { get; set; }</a:t>
            </a:r>
          </a:p>
          <a:p>
            <a:pPr>
              <a:lnSpc>
                <a:spcPct val="100000"/>
              </a:lnSpc>
            </a:pPr>
            <a:r>
              <a:rPr lang="en-US" b="1" noProof="1">
                <a:latin typeface="Consolas" panose="020B0609020204030204" pitchFamily="49" charset="0"/>
              </a:rPr>
              <a:t>    public int OrderID { get; set; }</a:t>
            </a:r>
          </a:p>
          <a:p>
            <a:pPr>
              <a:lnSpc>
                <a:spcPct val="100000"/>
              </a:lnSpc>
            </a:pPr>
            <a:r>
              <a:rPr lang="en-US" b="1" noProof="1">
                <a:latin typeface="Consolas" panose="020B0609020204030204" pitchFamily="49" charset="0"/>
              </a:rPr>
              <a:t>    public int ProductID { get; set; }</a:t>
            </a:r>
          </a:p>
          <a:p>
            <a:pPr>
              <a:lnSpc>
                <a:spcPct val="100000"/>
              </a:lnSpc>
            </a:pPr>
            <a:r>
              <a:rPr lang="en-US" b="1" noProof="1">
                <a:latin typeface="Consolas" panose="020B0609020204030204" pitchFamily="49" charset="0"/>
              </a:rPr>
              <a:t>    public int Quantity { get; set; }</a:t>
            </a:r>
          </a:p>
          <a:p>
            <a:pPr>
              <a:lnSpc>
                <a:spcPct val="100000"/>
              </a:lnSpc>
            </a:pPr>
            <a:r>
              <a:rPr lang="en-US" b="1" noProof="1">
                <a:latin typeface="Consolas" panose="020B0609020204030204" pitchFamily="49" charset="0"/>
              </a:rPr>
              <a:t>    public Order Order { get; set; }</a:t>
            </a:r>
          </a:p>
          <a:p>
            <a:pPr>
              <a:lnSpc>
                <a:spcPct val="100000"/>
              </a:lnSpc>
            </a:pPr>
            <a:r>
              <a:rPr lang="en-US" b="1" noProof="1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F3C25A80-CD1D-4219-94C1-F7166ED09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012" y="5383596"/>
            <a:ext cx="4219558" cy="1141403"/>
          </a:xfrm>
          <a:prstGeom prst="wedgeRoundRectCallout">
            <a:avLst>
              <a:gd name="adj1" fmla="val -118641"/>
              <a:gd name="adj2" fmla="val 13589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noProof="1">
                <a:solidFill>
                  <a:srgbClr val="FFFFFF"/>
                </a:solidFill>
              </a:rPr>
              <a:t>EF разбира този синтаксис и ще създаде връзка между двете ни таблици</a:t>
            </a:r>
            <a:endParaRPr lang="en-US" sz="2400" b="1" noProof="1">
              <a:solidFill>
                <a:srgbClr val="FFFFFF"/>
              </a:solidFill>
            </a:endParaRP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18D748D7-3FEF-43BC-A33B-790A9FD5C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9696" y="3277199"/>
            <a:ext cx="4219558" cy="1599601"/>
          </a:xfrm>
          <a:prstGeom prst="wedgeRoundRectCallout">
            <a:avLst>
              <a:gd name="adj1" fmla="val -94850"/>
              <a:gd name="adj2" fmla="val 49326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noProof="1">
                <a:solidFill>
                  <a:srgbClr val="FFFFFF"/>
                </a:solidFill>
              </a:rPr>
              <a:t>OrderID</a:t>
            </a:r>
            <a:r>
              <a:rPr lang="en-GB" sz="2400" b="1" noProof="1">
                <a:solidFill>
                  <a:srgbClr val="FFFFFF"/>
                </a:solidFill>
              </a:rPr>
              <a:t>, </a:t>
            </a:r>
            <a:r>
              <a:rPr lang="bg-BG" sz="2400" b="1" noProof="1">
                <a:solidFill>
                  <a:srgbClr val="FFFFFF"/>
                </a:solidFill>
              </a:rPr>
              <a:t>ще е референция към първичния ключ на поръчката, за която сме добавили връзка</a:t>
            </a:r>
            <a:endParaRPr lang="en-US" sz="2400" b="1" noProof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8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57A5BC-9FD7-4E79-8F0A-9275F4DAC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48667-56EE-45C2-BE62-F8164DE5B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>
            <a:normAutofit/>
          </a:bodyPr>
          <a:lstStyle/>
          <a:p>
            <a:r>
              <a:rPr lang="bg-BG" dirty="0"/>
              <a:t>Съответно една поръчка ще има много на брой детайли за себе си</a:t>
            </a:r>
          </a:p>
          <a:p>
            <a:pPr lvl="1"/>
            <a:r>
              <a:rPr lang="bg-BG" dirty="0"/>
              <a:t>Типа на връзката е един-към-много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383147-6342-4630-9C10-06F61F797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Методът </a:t>
            </a:r>
            <a:r>
              <a:rPr lang="en-US" dirty="0"/>
              <a:t>“Code First</a:t>
            </a:r>
            <a:r>
              <a:rPr lang="bg-BG" dirty="0"/>
              <a:t>“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D9A4A-CAC4-487C-8FFC-6526DC81C172}"/>
              </a:ext>
            </a:extLst>
          </p:cNvPr>
          <p:cNvSpPr txBox="1">
            <a:spLocks/>
          </p:cNvSpPr>
          <p:nvPr/>
        </p:nvSpPr>
        <p:spPr>
          <a:xfrm>
            <a:off x="503255" y="3352800"/>
            <a:ext cx="11063157" cy="304698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noProof="1">
                <a:latin typeface="Consolas" panose="020B0609020204030204" pitchFamily="49" charset="0"/>
              </a:rPr>
              <a:t>public class Order</a:t>
            </a:r>
          </a:p>
          <a:p>
            <a:pPr>
              <a:lnSpc>
                <a:spcPct val="100000"/>
              </a:lnSpc>
            </a:pPr>
            <a:r>
              <a:rPr lang="en-US" b="1" noProof="1">
                <a:latin typeface="Consolas" panose="020B0609020204030204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b="1" noProof="1">
                <a:latin typeface="Consolas" panose="020B0609020204030204" pitchFamily="49" charset="0"/>
              </a:rPr>
              <a:t>    public int OrderID { get; set; }</a:t>
            </a:r>
          </a:p>
          <a:p>
            <a:pPr>
              <a:lnSpc>
                <a:spcPct val="100000"/>
              </a:lnSpc>
            </a:pPr>
            <a:r>
              <a:rPr lang="en-US" b="1" noProof="1">
                <a:latin typeface="Consolas" panose="020B0609020204030204" pitchFamily="49" charset="0"/>
              </a:rPr>
              <a:t>    public int CustomerID { get; set; }</a:t>
            </a:r>
          </a:p>
          <a:p>
            <a:pPr>
              <a:lnSpc>
                <a:spcPct val="100000"/>
              </a:lnSpc>
            </a:pPr>
            <a:r>
              <a:rPr lang="en-US" b="1" noProof="1">
                <a:latin typeface="Consolas" panose="020B0609020204030204" pitchFamily="49" charset="0"/>
              </a:rPr>
              <a:t>    public int EmployeeID { get; set; }</a:t>
            </a:r>
          </a:p>
          <a:p>
            <a:pPr>
              <a:lnSpc>
                <a:spcPct val="100000"/>
              </a:lnSpc>
            </a:pPr>
            <a:r>
              <a:rPr lang="en-US" b="1" noProof="1">
                <a:latin typeface="Consolas" panose="020B0609020204030204" pitchFamily="49" charset="0"/>
              </a:rPr>
              <a:t>    public DateTime OrderDate { get; set; }</a:t>
            </a:r>
          </a:p>
          <a:p>
            <a:pPr>
              <a:lnSpc>
                <a:spcPct val="100000"/>
              </a:lnSpc>
            </a:pPr>
            <a:r>
              <a:rPr lang="en-US" b="1" noProof="1">
                <a:latin typeface="Consolas" panose="020B0609020204030204" pitchFamily="49" charset="0"/>
              </a:rPr>
              <a:t>    public List&lt;OrderDetail&gt; OrderDetails { get; set; }</a:t>
            </a:r>
          </a:p>
          <a:p>
            <a:pPr>
              <a:lnSpc>
                <a:spcPct val="100000"/>
              </a:lnSpc>
            </a:pPr>
            <a:r>
              <a:rPr lang="en-US" b="1" noProof="1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A6E0CC65-D760-4EB1-8EBE-4AAFC4251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4088" y="3352797"/>
            <a:ext cx="4219558" cy="1523497"/>
          </a:xfrm>
          <a:prstGeom prst="wedgeRoundRectCallout">
            <a:avLst>
              <a:gd name="adj1" fmla="val -69646"/>
              <a:gd name="adj2" fmla="val 97419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noProof="1">
                <a:solidFill>
                  <a:srgbClr val="FFFFFF"/>
                </a:solidFill>
              </a:rPr>
              <a:t>EF разбира, че една поръчка има много детайли и ще създаде връзка един-към-много</a:t>
            </a:r>
            <a:endParaRPr lang="en-US" sz="2400" b="1" noProof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6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57A5BC-9FD7-4E79-8F0A-9275F4DAC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48667-56EE-45C2-BE62-F8164DE5B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13" y="1151120"/>
            <a:ext cx="11804822" cy="1287279"/>
          </a:xfrm>
        </p:spPr>
        <p:txBody>
          <a:bodyPr>
            <a:normAutofit lnSpcReduction="10000"/>
          </a:bodyPr>
          <a:lstStyle/>
          <a:p>
            <a:r>
              <a:rPr lang="bg-BG" dirty="0"/>
              <a:t>Накрая добавяме класовете като </a:t>
            </a:r>
            <a:r>
              <a:rPr lang="en-US" dirty="0" err="1"/>
              <a:t>DbSet</a:t>
            </a:r>
            <a:r>
              <a:rPr lang="en-US" dirty="0"/>
              <a:t>&lt;T&gt;</a:t>
            </a:r>
            <a:r>
              <a:rPr lang="bg-BG" dirty="0"/>
              <a:t> в нашият контекст</a:t>
            </a:r>
          </a:p>
          <a:p>
            <a:r>
              <a:rPr lang="bg-BG" dirty="0"/>
              <a:t>Описваме по какъв начин да стане връзката с БД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383147-6342-4630-9C10-06F61F797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Методът </a:t>
            </a:r>
            <a:r>
              <a:rPr lang="en-US" dirty="0"/>
              <a:t>“Code First</a:t>
            </a:r>
            <a:r>
              <a:rPr lang="bg-BG" dirty="0"/>
              <a:t>“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1B98FF6-D0F0-414D-855C-ECEB671692DD}"/>
              </a:ext>
            </a:extLst>
          </p:cNvPr>
          <p:cNvSpPr txBox="1">
            <a:spLocks/>
          </p:cNvSpPr>
          <p:nvPr/>
        </p:nvSpPr>
        <p:spPr>
          <a:xfrm>
            <a:off x="227012" y="2590800"/>
            <a:ext cx="11768222" cy="397031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100" b="1" noProof="1">
                <a:latin typeface="Consolas" panose="020B0609020204030204" pitchFamily="49" charset="0"/>
              </a:rPr>
              <a:t>public class MyContext : DbContext</a:t>
            </a:r>
          </a:p>
          <a:p>
            <a:pPr>
              <a:lnSpc>
                <a:spcPct val="100000"/>
              </a:lnSpc>
            </a:pPr>
            <a:r>
              <a:rPr lang="en-US" sz="2100" b="1" noProof="1">
                <a:latin typeface="Consolas" panose="020B0609020204030204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2100" b="1" noProof="1">
                <a:latin typeface="Consolas" panose="020B0609020204030204" pitchFamily="49" charset="0"/>
              </a:rPr>
              <a:t>    public DbSet&lt;OrderDetail&gt; OrderDetails { get; set; }</a:t>
            </a:r>
          </a:p>
          <a:p>
            <a:pPr>
              <a:lnSpc>
                <a:spcPct val="100000"/>
              </a:lnSpc>
            </a:pPr>
            <a:r>
              <a:rPr lang="en-US" sz="2100" b="1" noProof="1">
                <a:latin typeface="Consolas" panose="020B0609020204030204" pitchFamily="49" charset="0"/>
              </a:rPr>
              <a:t>    public DbSet&lt;Order&gt; Orders { get; set; }</a:t>
            </a:r>
          </a:p>
          <a:p>
            <a:pPr>
              <a:lnSpc>
                <a:spcPct val="100000"/>
              </a:lnSpc>
            </a:pPr>
            <a:endParaRPr lang="en-US" sz="2100" b="1" noProof="1"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2100" b="1" noProof="1">
                <a:latin typeface="Consolas" panose="020B0609020204030204" pitchFamily="49" charset="0"/>
              </a:rPr>
              <a:t>    protected override void OnConfiguring(DbContextOptionsBuilder optionsBuilder)</a:t>
            </a:r>
          </a:p>
          <a:p>
            <a:pPr>
              <a:lnSpc>
                <a:spcPct val="100000"/>
              </a:lnSpc>
            </a:pPr>
            <a:r>
              <a:rPr lang="en-US" sz="2100" b="1" noProof="1">
                <a:latin typeface="Consolas" panose="020B0609020204030204" pitchFamily="49" charset="0"/>
              </a:rPr>
              <a:t>    {</a:t>
            </a:r>
          </a:p>
          <a:p>
            <a:pPr>
              <a:lnSpc>
                <a:spcPct val="100000"/>
              </a:lnSpc>
            </a:pPr>
            <a:r>
              <a:rPr lang="en-US" sz="2100" b="1" noProof="1">
                <a:latin typeface="Consolas" panose="020B0609020204030204" pitchFamily="49" charset="0"/>
              </a:rPr>
              <a:t>        optionsBuilder.UseSqlServer(@"Data Source=(localdb)\ProjectsV13;Initial Catalog=StoreDB;");</a:t>
            </a:r>
          </a:p>
          <a:p>
            <a:pPr>
              <a:lnSpc>
                <a:spcPct val="100000"/>
              </a:lnSpc>
            </a:pPr>
            <a:r>
              <a:rPr lang="en-US" sz="2100" b="1" noProof="1">
                <a:latin typeface="Consolas" panose="020B0609020204030204" pitchFamily="49" charset="0"/>
              </a:rPr>
              <a:t>    }</a:t>
            </a:r>
          </a:p>
          <a:p>
            <a:pPr>
              <a:lnSpc>
                <a:spcPct val="100000"/>
              </a:lnSpc>
            </a:pPr>
            <a:r>
              <a:rPr lang="en-US" sz="2100" b="1" noProof="1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38637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57A5BC-9FD7-4E79-8F0A-9275F4DAC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48667-56EE-45C2-BE62-F8164DE5B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13" y="1151120"/>
            <a:ext cx="11804822" cy="1363480"/>
          </a:xfrm>
        </p:spPr>
        <p:txBody>
          <a:bodyPr>
            <a:normAutofit fontScale="70000" lnSpcReduction="20000"/>
          </a:bodyPr>
          <a:lstStyle/>
          <a:p>
            <a:r>
              <a:rPr lang="bg-BG" dirty="0"/>
              <a:t>Добавяне на първата миграция</a:t>
            </a:r>
          </a:p>
          <a:p>
            <a:r>
              <a:rPr lang="bg-BG" dirty="0"/>
              <a:t>Създаване на БД по описаните таблици</a:t>
            </a:r>
          </a:p>
          <a:p>
            <a:r>
              <a:rPr lang="bg-BG" dirty="0"/>
              <a:t>Използвайки </a:t>
            </a:r>
            <a:r>
              <a:rPr lang="en-US" dirty="0"/>
              <a:t>Package Manager Console</a:t>
            </a:r>
            <a:r>
              <a:rPr lang="bg-BG" dirty="0"/>
              <a:t>: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383147-6342-4630-9C10-06F61F797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Методът </a:t>
            </a:r>
            <a:r>
              <a:rPr lang="en-US" dirty="0"/>
              <a:t>“Code First</a:t>
            </a:r>
            <a:r>
              <a:rPr lang="bg-BG" dirty="0"/>
              <a:t>“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1B98FF6-D0F0-414D-855C-ECEB671692DD}"/>
              </a:ext>
            </a:extLst>
          </p:cNvPr>
          <p:cNvSpPr txBox="1">
            <a:spLocks/>
          </p:cNvSpPr>
          <p:nvPr/>
        </p:nvSpPr>
        <p:spPr>
          <a:xfrm>
            <a:off x="796924" y="2631133"/>
            <a:ext cx="10591800" cy="83099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$ </a:t>
            </a:r>
            <a:r>
              <a:rPr lang="en-US" dirty="0"/>
              <a:t>Add-Migration Initial</a:t>
            </a:r>
            <a:endParaRPr lang="bg-BG" dirty="0"/>
          </a:p>
          <a:p>
            <a:pPr>
              <a:lnSpc>
                <a:spcPct val="100000"/>
              </a:lnSpc>
            </a:pPr>
            <a:r>
              <a:rPr lang="bg-BG" sz="2100" b="1" noProof="1">
                <a:latin typeface="Consolas" panose="020B0609020204030204" pitchFamily="49" charset="0"/>
              </a:rPr>
              <a:t>$</a:t>
            </a:r>
            <a:r>
              <a:rPr lang="en-US" dirty="0"/>
              <a:t>Update-Database</a:t>
            </a:r>
            <a:endParaRPr lang="en-US" sz="2100" b="1" noProof="1">
              <a:latin typeface="Consolas" panose="020B0609020204030204" pitchFamily="49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4F04DC-2DB1-47BB-940B-88622AB4AD13}"/>
              </a:ext>
            </a:extLst>
          </p:cNvPr>
          <p:cNvSpPr txBox="1">
            <a:spLocks/>
          </p:cNvSpPr>
          <p:nvPr/>
        </p:nvSpPr>
        <p:spPr>
          <a:xfrm>
            <a:off x="188815" y="3798044"/>
            <a:ext cx="11804822" cy="545358"/>
          </a:xfrm>
          <a:prstGeom prst="rect">
            <a:avLst/>
          </a:prstGeom>
        </p:spPr>
        <p:txBody>
          <a:bodyPr vert="horz" lIns="108000" tIns="36000" rIns="108000" bIns="36000" rtlCol="0">
            <a:normAutofit fontScale="92500" lnSpcReduction="10000"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/>
              <a:t>Вече съществува съответната БД, описана чрез нашите класове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586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57A5BC-9FD7-4E79-8F0A-9275F4DAC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383147-6342-4630-9C10-06F61F797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Методът </a:t>
            </a:r>
            <a:r>
              <a:rPr lang="en-US" dirty="0"/>
              <a:t>“Code First</a:t>
            </a:r>
            <a:r>
              <a:rPr lang="bg-BG" dirty="0"/>
              <a:t>“</a:t>
            </a:r>
            <a:endParaRPr lang="en-US" dirty="0"/>
          </a:p>
        </p:txBody>
      </p:sp>
      <p:pic>
        <p:nvPicPr>
          <p:cNvPr id="4098" name="Picture 2" descr="https://raw.githubusercontent.com/zzzprojects/EntityFrameworkCore/master/docs/images/code-first-db.png">
            <a:extLst>
              <a:ext uri="{FF2B5EF4-FFF2-40B4-BE49-F238E27FC236}">
                <a16:creationId xmlns:a16="http://schemas.microsoft.com/office/drawing/2014/main" id="{A6881DA8-22D7-48B9-A171-85C66994C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219" y="954644"/>
            <a:ext cx="3386385" cy="557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661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57A5BC-9FD7-4E79-8F0A-9275F4DAC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383147-6342-4630-9C10-06F61F797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Методът </a:t>
            </a:r>
            <a:r>
              <a:rPr lang="en-US" dirty="0"/>
              <a:t>“Code First</a:t>
            </a:r>
            <a:r>
              <a:rPr lang="bg-BG" dirty="0"/>
              <a:t>“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1356CF-F82F-4CE6-8EB3-CE6682692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13" y="1151120"/>
            <a:ext cx="11804822" cy="5373882"/>
          </a:xfrm>
        </p:spPr>
        <p:txBody>
          <a:bodyPr>
            <a:normAutofit/>
          </a:bodyPr>
          <a:lstStyle/>
          <a:p>
            <a:r>
              <a:rPr lang="en-US" dirty="0"/>
              <a:t>Fluent API – </a:t>
            </a:r>
            <a:r>
              <a:rPr lang="bg-BG" dirty="0"/>
              <a:t>начин да се конфигурират по-сложни връзки в нашата БД, както и да се наложат ограничения за колоните</a:t>
            </a:r>
          </a:p>
          <a:p>
            <a:r>
              <a:rPr lang="bg-BG" dirty="0"/>
              <a:t>Пренаписва се методът </a:t>
            </a:r>
            <a:r>
              <a:rPr lang="en-US" dirty="0" err="1"/>
              <a:t>OnModelCreating</a:t>
            </a:r>
            <a:r>
              <a:rPr lang="en-US" dirty="0"/>
              <a:t>(</a:t>
            </a:r>
            <a:r>
              <a:rPr lang="en-US" dirty="0" err="1"/>
              <a:t>ModelBuilder</a:t>
            </a:r>
            <a:r>
              <a:rPr lang="en-US" dirty="0"/>
              <a:t> </a:t>
            </a:r>
            <a:r>
              <a:rPr lang="en-US" dirty="0" err="1"/>
              <a:t>modelBuilder</a:t>
            </a:r>
            <a:r>
              <a:rPr lang="en-US" dirty="0"/>
              <a:t>) </a:t>
            </a:r>
            <a:r>
              <a:rPr lang="bg-BG" dirty="0"/>
              <a:t>в нашият клас, служещ ни за контекст+</a:t>
            </a:r>
          </a:p>
          <a:p>
            <a:pPr lvl="1"/>
            <a:r>
              <a:rPr lang="bg-BG" dirty="0"/>
              <a:t>Чрез него може да се конфигурират връзки като </a:t>
            </a:r>
            <a:r>
              <a:rPr lang="en-US" dirty="0"/>
              <a:t>0-</a:t>
            </a:r>
            <a:r>
              <a:rPr lang="bg-BG" dirty="0"/>
              <a:t>към-много, много-към-много и </a:t>
            </a:r>
            <a:r>
              <a:rPr lang="bg-BG" dirty="0" err="1"/>
              <a:t>тн</a:t>
            </a:r>
            <a:r>
              <a:rPr lang="en-US" dirty="0"/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56712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57A5BC-9FD7-4E79-8F0A-9275F4DAC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383147-6342-4630-9C10-06F61F797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Методът </a:t>
            </a:r>
            <a:r>
              <a:rPr lang="en-US" dirty="0"/>
              <a:t>“Code First</a:t>
            </a:r>
            <a:r>
              <a:rPr lang="bg-BG" dirty="0"/>
              <a:t>“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D9D3882-B876-4D84-93D7-C5381BAFF5B6}"/>
              </a:ext>
            </a:extLst>
          </p:cNvPr>
          <p:cNvSpPr txBox="1">
            <a:spLocks/>
          </p:cNvSpPr>
          <p:nvPr/>
        </p:nvSpPr>
        <p:spPr>
          <a:xfrm>
            <a:off x="836612" y="2438400"/>
            <a:ext cx="10591800" cy="429348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100" b="1" noProof="1">
                <a:latin typeface="Consolas" panose="020B0609020204030204" pitchFamily="49" charset="0"/>
              </a:rPr>
              <a:t>protected override void OnModelCreating(ModelBuilder modelBuilder)</a:t>
            </a:r>
          </a:p>
          <a:p>
            <a:pPr>
              <a:lnSpc>
                <a:spcPct val="100000"/>
              </a:lnSpc>
            </a:pPr>
            <a:r>
              <a:rPr lang="en-US" sz="2100" b="1" noProof="1">
                <a:latin typeface="Consolas" panose="020B0609020204030204" pitchFamily="49" charset="0"/>
              </a:rPr>
              <a:t>{</a:t>
            </a:r>
          </a:p>
          <a:p>
            <a:pPr lvl="1"/>
            <a:r>
              <a:rPr lang="en-US" sz="2100" b="1" noProof="1">
                <a:latin typeface="Consolas" panose="020B0609020204030204" pitchFamily="49" charset="0"/>
              </a:rPr>
              <a:t>modelBuilder.Entity&lt;BookCategory&gt;()</a:t>
            </a:r>
          </a:p>
          <a:p>
            <a:pPr lvl="1"/>
            <a:r>
              <a:rPr lang="en-US" sz="2100" b="1" noProof="1">
                <a:latin typeface="Consolas" panose="020B0609020204030204" pitchFamily="49" charset="0"/>
              </a:rPr>
              <a:t>	.HasKey(bc =&gt; new { bc.BookId, bc.CategoryId }); </a:t>
            </a:r>
          </a:p>
          <a:p>
            <a:pPr lvl="1"/>
            <a:r>
              <a:rPr lang="en-US" sz="2100" b="1" noProof="1">
                <a:latin typeface="Consolas" panose="020B0609020204030204" pitchFamily="49" charset="0"/>
              </a:rPr>
              <a:t>modelBuilder.Entity&lt;BookCategory&gt;()</a:t>
            </a:r>
          </a:p>
          <a:p>
            <a:pPr lvl="1"/>
            <a:r>
              <a:rPr lang="en-US" sz="2100" b="1" noProof="1">
                <a:latin typeface="Consolas" panose="020B0609020204030204" pitchFamily="49" charset="0"/>
              </a:rPr>
              <a:t>	.HasOne(bc =&gt; bc.Book)</a:t>
            </a:r>
          </a:p>
          <a:p>
            <a:pPr lvl="1"/>
            <a:r>
              <a:rPr lang="en-US" sz="2100" b="1" noProof="1">
                <a:latin typeface="Consolas" panose="020B0609020204030204" pitchFamily="49" charset="0"/>
              </a:rPr>
              <a:t>	.WithMany(b =&gt; b.BookCategories)</a:t>
            </a:r>
          </a:p>
          <a:p>
            <a:pPr lvl="1"/>
            <a:r>
              <a:rPr lang="en-US" sz="2100" b="1" noProof="1">
                <a:latin typeface="Consolas" panose="020B0609020204030204" pitchFamily="49" charset="0"/>
              </a:rPr>
              <a:t>	.HasForeignKey(bc =&gt; bc.BookId); </a:t>
            </a:r>
          </a:p>
          <a:p>
            <a:pPr lvl="1"/>
            <a:r>
              <a:rPr lang="en-US" sz="2100" b="1" noProof="1">
                <a:latin typeface="Consolas" panose="020B0609020204030204" pitchFamily="49" charset="0"/>
              </a:rPr>
              <a:t>modelBuilder.Entity&lt;BookCategory&gt;()</a:t>
            </a:r>
          </a:p>
          <a:p>
            <a:pPr lvl="1"/>
            <a:r>
              <a:rPr lang="en-US" sz="2100" b="1" noProof="1">
                <a:latin typeface="Consolas" panose="020B0609020204030204" pitchFamily="49" charset="0"/>
              </a:rPr>
              <a:t>	.HasOne(bc =&gt; bc.Category)</a:t>
            </a:r>
          </a:p>
          <a:p>
            <a:pPr lvl="1"/>
            <a:r>
              <a:rPr lang="en-US" sz="2100" b="1" noProof="1">
                <a:latin typeface="Consolas" panose="020B0609020204030204" pitchFamily="49" charset="0"/>
              </a:rPr>
              <a:t>	.WithMany(c =&gt; c.BookCategories)</a:t>
            </a:r>
          </a:p>
          <a:p>
            <a:pPr lvl="1"/>
            <a:r>
              <a:rPr lang="en-US" sz="2100" b="1" noProof="1">
                <a:latin typeface="Consolas" panose="020B0609020204030204" pitchFamily="49" charset="0"/>
              </a:rPr>
              <a:t>	.HasForeignKey(bc =&gt; bc.CategoryId);</a:t>
            </a:r>
          </a:p>
          <a:p>
            <a:pPr>
              <a:lnSpc>
                <a:spcPct val="100000"/>
              </a:lnSpc>
            </a:pPr>
            <a:r>
              <a:rPr lang="en-US" sz="2100" b="1" noProof="1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DE40846B-3F7F-46F5-B204-2106DD9F9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5676" y="4267703"/>
            <a:ext cx="4219558" cy="1523497"/>
          </a:xfrm>
          <a:prstGeom prst="wedgeRoundRectCallout">
            <a:avLst>
              <a:gd name="adj1" fmla="val -65272"/>
              <a:gd name="adj2" fmla="val -17665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noProof="1">
                <a:solidFill>
                  <a:srgbClr val="FFFFFF"/>
                </a:solidFill>
              </a:rPr>
              <a:t>Описването на връзките става по лесен начин чрез методи със себеописващи се наименования на английски</a:t>
            </a:r>
            <a:endParaRPr lang="en-US" sz="2400" b="1" noProof="1">
              <a:solidFill>
                <a:srgbClr val="FFFFFF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BAADC85-4645-433C-94C1-42D20743D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1110780"/>
          </a:xfrm>
        </p:spPr>
        <p:txBody>
          <a:bodyPr>
            <a:normAutofit fontScale="92500"/>
          </a:bodyPr>
          <a:lstStyle/>
          <a:p>
            <a:r>
              <a:rPr lang="bg-BG" dirty="0"/>
              <a:t>Операциите за добавяне, изтриване, промяна и извличане се извършват по същия начин, както при </a:t>
            </a:r>
            <a:r>
              <a:rPr lang="en-US" dirty="0"/>
              <a:t>Database First</a:t>
            </a:r>
            <a:r>
              <a:rPr lang="bg-BG" dirty="0"/>
              <a:t> метода</a:t>
            </a:r>
          </a:p>
        </p:txBody>
      </p:sp>
    </p:spTree>
    <p:extLst>
      <p:ext uri="{BB962C8B-B14F-4D97-AF65-F5344CB8AC3E}">
        <p14:creationId xmlns:p14="http://schemas.microsoft.com/office/powerpoint/2010/main" val="355931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Преглед на </a:t>
            </a:r>
            <a:r>
              <a:rPr lang="en-US" dirty="0"/>
              <a:t>Entity Framework Core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Методът "</a:t>
            </a:r>
            <a:r>
              <a:rPr lang="en-US" dirty="0"/>
              <a:t>Database First</a:t>
            </a:r>
            <a:r>
              <a:rPr lang="bg-BG" dirty="0"/>
              <a:t>„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Методът </a:t>
            </a:r>
            <a:r>
              <a:rPr lang="en-US" dirty="0"/>
              <a:t>“Code First”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en-US" dirty="0"/>
              <a:t>CRUD </a:t>
            </a:r>
            <a:r>
              <a:rPr lang="bg-BG" dirty="0"/>
              <a:t>Операции,</a:t>
            </a:r>
            <a:r>
              <a:rPr lang="en-US" dirty="0"/>
              <a:t> </a:t>
            </a:r>
            <a:r>
              <a:rPr lang="bg-BG" dirty="0"/>
              <a:t>използвайки</a:t>
            </a:r>
            <a:br>
              <a:rPr lang="en-US" dirty="0"/>
            </a:br>
            <a:r>
              <a:rPr lang="en-US" dirty="0"/>
              <a:t>Entity Framework Core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Работа с </a:t>
            </a:r>
            <a:r>
              <a:rPr lang="en-US" dirty="0"/>
              <a:t>LINQ</a:t>
            </a:r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6020" y="1905000"/>
            <a:ext cx="3547193" cy="45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3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Класът</a:t>
            </a:r>
            <a:r>
              <a:rPr lang="en-US" dirty="0"/>
              <a:t> </a:t>
            </a:r>
            <a:r>
              <a:rPr lang="en-US" noProof="1"/>
              <a:t>DbContext</a:t>
            </a:r>
            <a:r>
              <a:rPr lang="bg-BG" noProof="1"/>
              <a:t>:</a:t>
            </a:r>
            <a:endParaRPr lang="en-US" dirty="0"/>
          </a:p>
          <a:p>
            <a:pPr lvl="1"/>
            <a:r>
              <a:rPr lang="bg-BG" dirty="0"/>
              <a:t>Съдържа връзката към базата данни и преобразуваните </a:t>
            </a:r>
            <a:br>
              <a:rPr lang="bg-BG" dirty="0"/>
            </a:br>
            <a:r>
              <a:rPr lang="bg-BG" dirty="0"/>
              <a:t>класове</a:t>
            </a:r>
            <a:endParaRPr lang="en-US" b="1" dirty="0">
              <a:solidFill>
                <a:schemeClr val="bg1"/>
              </a:solidFill>
            </a:endParaRPr>
          </a:p>
          <a:p>
            <a:pPr lvl="1"/>
            <a:r>
              <a:rPr lang="bg-BG" dirty="0"/>
              <a:t>Осигурява достъп до данни, базиран на LINQ</a:t>
            </a:r>
          </a:p>
          <a:p>
            <a:pPr lvl="1"/>
            <a:r>
              <a:rPr lang="bg-BG" dirty="0"/>
              <a:t>Осигурява проследяване на идентичността, проследяване на </a:t>
            </a:r>
            <a:br>
              <a:rPr lang="bg-BG" dirty="0"/>
            </a:br>
            <a:r>
              <a:rPr lang="bg-BG" dirty="0"/>
              <a:t>промените и API за CRUD операции</a:t>
            </a:r>
            <a:endParaRPr lang="en-US" dirty="0"/>
          </a:p>
          <a:p>
            <a:r>
              <a:rPr lang="en-US" dirty="0"/>
              <a:t>Entity classes</a:t>
            </a:r>
            <a:endParaRPr lang="bg-BG" dirty="0"/>
          </a:p>
          <a:p>
            <a:pPr lvl="1"/>
            <a:r>
              <a:rPr lang="bg-BG" dirty="0"/>
              <a:t>Всяка таблица от база данни се свежда до C# клас</a:t>
            </a:r>
            <a:endParaRPr lang="bg-BG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</a:t>
            </a:r>
            <a:r>
              <a:rPr lang="bg-BG" dirty="0"/>
              <a:t>Компоненти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60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</a:t>
            </a:r>
            <a:r>
              <a:rPr lang="bg-BG" dirty="0"/>
              <a:t>социации</a:t>
            </a:r>
            <a:r>
              <a:rPr lang="en-US" dirty="0"/>
              <a:t> (</a:t>
            </a:r>
            <a:r>
              <a:rPr lang="bg-BG" dirty="0"/>
              <a:t>връзки между таблиците</a:t>
            </a:r>
            <a:r>
              <a:rPr lang="en-US" dirty="0"/>
              <a:t>)</a:t>
            </a:r>
          </a:p>
          <a:p>
            <a:pPr lvl="1"/>
            <a:r>
              <a:rPr lang="bg-BG" dirty="0"/>
              <a:t>Асоциацията е базирана на първичен ключ / чужд ключ </a:t>
            </a:r>
            <a:br>
              <a:rPr lang="bg-BG" dirty="0"/>
            </a:br>
            <a:r>
              <a:rPr lang="bg-BG" dirty="0"/>
              <a:t>между два класа</a:t>
            </a:r>
            <a:endParaRPr lang="en-US" dirty="0"/>
          </a:p>
          <a:p>
            <a:pPr lvl="1"/>
            <a:r>
              <a:rPr lang="bg-BG" dirty="0"/>
              <a:t>Позволява навигация от един обект към друг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Concurrency </a:t>
            </a:r>
            <a:r>
              <a:rPr lang="bg-BG" dirty="0"/>
              <a:t>контрол</a:t>
            </a:r>
            <a:endParaRPr lang="en-US" dirty="0"/>
          </a:p>
          <a:p>
            <a:pPr lvl="1"/>
            <a:r>
              <a:rPr lang="en-US" dirty="0"/>
              <a:t>Entity Framework </a:t>
            </a:r>
            <a:r>
              <a:rPr lang="bg-BG" dirty="0"/>
              <a:t>използва</a:t>
            </a:r>
            <a:r>
              <a:rPr lang="en-US" dirty="0"/>
              <a:t> optimistic concurrency </a:t>
            </a:r>
            <a:r>
              <a:rPr lang="bg-BG" dirty="0"/>
              <a:t>контрол</a:t>
            </a:r>
            <a:r>
              <a:rPr lang="en-US" dirty="0"/>
              <a:t> </a:t>
            </a:r>
          </a:p>
          <a:p>
            <a:pPr lvl="2"/>
            <a:r>
              <a:rPr lang="bg-BG" dirty="0"/>
              <a:t>Няма заключване по подразбиране</a:t>
            </a:r>
            <a:endParaRPr lang="en-US" dirty="0"/>
          </a:p>
          <a:p>
            <a:pPr lvl="2"/>
            <a:r>
              <a:rPr lang="bg-BG" dirty="0"/>
              <a:t>Автоматично</a:t>
            </a:r>
            <a:r>
              <a:rPr lang="en-US" dirty="0"/>
              <a:t> </a:t>
            </a:r>
            <a:r>
              <a:rPr lang="bg-BG" dirty="0"/>
              <a:t>открива </a:t>
            </a:r>
            <a:r>
              <a:rPr lang="en-US" dirty="0"/>
              <a:t>concurrency </a:t>
            </a:r>
            <a:r>
              <a:rPr lang="bg-BG" dirty="0"/>
              <a:t>конфликти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</a:t>
            </a:r>
            <a:r>
              <a:rPr lang="bg-BG" dirty="0"/>
              <a:t>Компоненти</a:t>
            </a:r>
            <a:r>
              <a:rPr lang="en-US" dirty="0"/>
              <a:t> (2)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2130424" y="3443855"/>
            <a:ext cx="7924800" cy="49244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var courses = student.Courses.Where(…);</a:t>
            </a:r>
          </a:p>
        </p:txBody>
      </p:sp>
    </p:spTree>
    <p:extLst>
      <p:ext uri="{BB962C8B-B14F-4D97-AF65-F5344CB8AC3E}">
        <p14:creationId xmlns:p14="http://schemas.microsoft.com/office/powerpoint/2010/main" val="110051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2D122-952A-4119-A82B-DD9AD1130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4953000"/>
            <a:ext cx="8938472" cy="820600"/>
          </a:xfrm>
        </p:spPr>
        <p:txBody>
          <a:bodyPr/>
          <a:lstStyle/>
          <a:p>
            <a:r>
              <a:rPr lang="bg-BG" dirty="0"/>
              <a:t>Четене на Данни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446212" y="5754968"/>
            <a:ext cx="8938472" cy="692873"/>
          </a:xfrm>
        </p:spPr>
        <p:txBody>
          <a:bodyPr/>
          <a:lstStyle/>
          <a:p>
            <a:r>
              <a:rPr lang="bg-BG" dirty="0"/>
              <a:t>Заявки към БД с помощта на </a:t>
            </a:r>
            <a:r>
              <a:rPr lang="en-US" dirty="0"/>
              <a:t>EF Core</a:t>
            </a:r>
          </a:p>
        </p:txBody>
      </p:sp>
      <p:pic>
        <p:nvPicPr>
          <p:cNvPr id="2054" name="Picture 6" descr="Image result for reading data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97" y="1732616"/>
            <a:ext cx="484010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223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52FF4-89E3-4D1B-9927-2DBDC00E58D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Db</a:t>
            </a:r>
            <a:r>
              <a:rPr lang="en-US" noProof="1"/>
              <a:t>Context</a:t>
            </a:r>
            <a:r>
              <a:rPr lang="en-US" dirty="0"/>
              <a:t> </a:t>
            </a:r>
            <a:r>
              <a:rPr lang="bg-BG" dirty="0"/>
              <a:t>предоставя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CRUD </a:t>
            </a:r>
            <a:r>
              <a:rPr lang="bg-BG" dirty="0"/>
              <a:t>Операции</a:t>
            </a:r>
            <a:endParaRPr lang="en-US" dirty="0"/>
          </a:p>
          <a:p>
            <a:pPr lvl="2"/>
            <a:r>
              <a:rPr lang="bg-BG" dirty="0"/>
              <a:t>Начин за достъпване на записите</a:t>
            </a:r>
            <a:endParaRPr lang="en-US" dirty="0"/>
          </a:p>
          <a:p>
            <a:pPr lvl="2"/>
            <a:r>
              <a:rPr lang="bg-BG" dirty="0"/>
              <a:t>Метод за добавяне на нови записи</a:t>
            </a:r>
            <a:r>
              <a:rPr lang="en-US" dirty="0"/>
              <a:t> (</a:t>
            </a:r>
            <a:r>
              <a:rPr lang="bg-BG" dirty="0"/>
              <a:t>методът </a:t>
            </a:r>
            <a:r>
              <a:rPr lang="en-US" noProof="1"/>
              <a:t>Add()</a:t>
            </a:r>
            <a:r>
              <a:rPr lang="en-US" dirty="0"/>
              <a:t>)</a:t>
            </a:r>
          </a:p>
          <a:p>
            <a:pPr lvl="2"/>
            <a:r>
              <a:rPr lang="bg-BG" dirty="0"/>
              <a:t>Възможност за манипулиране на данни от база данни чрез промяна на обекти</a:t>
            </a:r>
          </a:p>
          <a:p>
            <a:r>
              <a:rPr lang="bg-BG" dirty="0"/>
              <a:t>Изпълнение на LINQ заявки като SQL заявки</a:t>
            </a:r>
          </a:p>
          <a:p>
            <a:r>
              <a:rPr lang="bg-BG" dirty="0"/>
              <a:t>Управление на база данни</a:t>
            </a:r>
            <a:r>
              <a:rPr lang="en-US" dirty="0"/>
              <a:t> </a:t>
            </a:r>
            <a:r>
              <a:rPr lang="bg-BG" dirty="0"/>
              <a:t>създаване</a:t>
            </a:r>
            <a:r>
              <a:rPr lang="en-US" dirty="0"/>
              <a:t>/</a:t>
            </a:r>
            <a:r>
              <a:rPr lang="bg-BG" dirty="0"/>
              <a:t>изтриване</a:t>
            </a:r>
            <a:r>
              <a:rPr lang="en-US" dirty="0"/>
              <a:t>/</a:t>
            </a:r>
            <a:r>
              <a:rPr lang="bg-BG" dirty="0"/>
              <a:t>миграция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Класът </a:t>
            </a:r>
            <a:r>
              <a:rPr lang="en-US" noProof="1"/>
              <a:t>DbContext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4024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52FF4-89E3-4D1B-9927-2DBDC00E58D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g-BG" dirty="0"/>
              <a:t>Първо създайте инстанция на класа </a:t>
            </a:r>
            <a:r>
              <a:rPr lang="en-US" noProof="1"/>
              <a:t>DbContext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r>
              <a:rPr lang="bg-BG" dirty="0"/>
              <a:t>В конструктора може да бъде подаден низ за свързване към БД</a:t>
            </a:r>
            <a:endParaRPr lang="en-US" dirty="0"/>
          </a:p>
          <a:p>
            <a:r>
              <a:rPr lang="bg-BG" dirty="0"/>
              <a:t>Свойствата на класа </a:t>
            </a:r>
            <a:r>
              <a:rPr lang="en-US" dirty="0" err="1"/>
              <a:t>DbContext</a:t>
            </a:r>
            <a:r>
              <a:rPr lang="en-US" dirty="0"/>
              <a:t>:</a:t>
            </a:r>
          </a:p>
          <a:p>
            <a:pPr lvl="1"/>
            <a:r>
              <a:rPr lang="en-US" noProof="1"/>
              <a:t>Database</a:t>
            </a:r>
            <a:r>
              <a:rPr lang="en-US" dirty="0"/>
              <a:t> – EnsureCreated/Deleted </a:t>
            </a:r>
            <a:r>
              <a:rPr lang="bg-BG" dirty="0"/>
              <a:t>методи</a:t>
            </a:r>
            <a:r>
              <a:rPr lang="en-US" dirty="0"/>
              <a:t>, DB</a:t>
            </a:r>
            <a:r>
              <a:rPr lang="bg-BG" dirty="0"/>
              <a:t> връзка</a:t>
            </a:r>
            <a:endParaRPr lang="en-US" dirty="0"/>
          </a:p>
          <a:p>
            <a:pPr lvl="1"/>
            <a:r>
              <a:rPr lang="en-US" dirty="0"/>
              <a:t>ChangeTracker – </a:t>
            </a:r>
            <a:r>
              <a:rPr lang="bg-BG" dirty="0"/>
              <a:t>Съдържа информация за вградения тракера за </a:t>
            </a:r>
            <a:br>
              <a:rPr lang="bg-BG" dirty="0"/>
            </a:br>
            <a:r>
              <a:rPr lang="bg-BG" dirty="0"/>
              <a:t>промени</a:t>
            </a:r>
            <a:endParaRPr lang="en-US" dirty="0"/>
          </a:p>
          <a:p>
            <a:pPr lvl="1"/>
            <a:r>
              <a:rPr lang="bg-BG" dirty="0"/>
              <a:t>Всички таблици са изредени като свойства в следния формат :</a:t>
            </a:r>
            <a:endParaRPr lang="en-US" dirty="0"/>
          </a:p>
          <a:p>
            <a:pPr lvl="2"/>
            <a:r>
              <a:rPr lang="en-US" noProof="1"/>
              <a:t>DbSet&lt;Employee&gt; Employees { get; set; 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Изпозлване на Класът</a:t>
            </a:r>
            <a:r>
              <a:rPr lang="en-US" dirty="0"/>
              <a:t> </a:t>
            </a:r>
            <a:r>
              <a:rPr lang="en-US" dirty="0" err="1"/>
              <a:t>DbContext</a:t>
            </a:r>
            <a:endParaRPr lang="bg-BG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684212" y="1828800"/>
            <a:ext cx="6480176" cy="46166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>
                <a:latin typeface="Consolas" pitchFamily="49" charset="0"/>
                <a:cs typeface="Consolas" pitchFamily="49" charset="0"/>
              </a:rPr>
              <a:t>var context = new SoftUniDbContext();</a:t>
            </a:r>
          </a:p>
        </p:txBody>
      </p:sp>
    </p:spTree>
    <p:extLst>
      <p:ext uri="{BB962C8B-B14F-4D97-AF65-F5344CB8AC3E}">
        <p14:creationId xmlns:p14="http://schemas.microsoft.com/office/powerpoint/2010/main" val="381464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52FF4-89E3-4D1B-9927-2DBDC00E58D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Изпъленние на </a:t>
            </a:r>
            <a:r>
              <a:rPr lang="en-US" dirty="0"/>
              <a:t>LINQ </a:t>
            </a:r>
            <a:r>
              <a:rPr lang="bg-BG" dirty="0"/>
              <a:t>заявка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Employees </a:t>
            </a:r>
            <a:r>
              <a:rPr lang="bg-BG" dirty="0"/>
              <a:t>е свойство към класа </a:t>
            </a:r>
            <a:r>
              <a:rPr lang="en-US" noProof="1"/>
              <a:t>DbContext</a:t>
            </a:r>
            <a:r>
              <a:rPr lang="en-US" dirty="0"/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Четене на Данни с LINQ Заявки</a:t>
            </a:r>
            <a:endParaRPr lang="bg-BG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559846" y="4784712"/>
            <a:ext cx="8764588" cy="175432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lvl="0"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 sz="2000" b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noProof="1">
                <a:solidFill>
                  <a:schemeClr val="tx1"/>
                </a:solidFill>
                <a:effectLst/>
              </a:rPr>
              <a:t>public partial class SoftUniEntities : DbContext</a:t>
            </a:r>
          </a:p>
          <a:p>
            <a:pPr>
              <a:lnSpc>
                <a:spcPct val="90000"/>
              </a:lnSpc>
            </a:pPr>
            <a:r>
              <a:rPr lang="en-US" noProof="1">
                <a:solidFill>
                  <a:schemeClr val="tx1"/>
                </a:solidFill>
                <a:effectLst/>
              </a:rPr>
              <a:t>{</a:t>
            </a:r>
          </a:p>
          <a:p>
            <a:pPr>
              <a:lnSpc>
                <a:spcPct val="90000"/>
              </a:lnSpc>
            </a:pPr>
            <a:r>
              <a:rPr lang="en-US" noProof="1">
                <a:solidFill>
                  <a:schemeClr val="tx1"/>
                </a:solidFill>
                <a:effectLst/>
              </a:rPr>
              <a:t>  </a:t>
            </a:r>
            <a:r>
              <a:rPr lang="en-US" noProof="1">
                <a:solidFill>
                  <a:schemeClr val="tx1"/>
                </a:solidFill>
              </a:rPr>
              <a:t>public DbSet&lt;Employee&gt; Employees { get; set; }</a:t>
            </a:r>
          </a:p>
          <a:p>
            <a:pPr>
              <a:lnSpc>
                <a:spcPct val="90000"/>
              </a:lnSpc>
            </a:pPr>
            <a:r>
              <a:rPr lang="en-US" noProof="1">
                <a:solidFill>
                  <a:schemeClr val="tx1"/>
                </a:solidFill>
                <a:effectLst/>
              </a:rPr>
              <a:t>  public DbSet&lt;Project&gt; Projects { get; set; }</a:t>
            </a:r>
          </a:p>
          <a:p>
            <a:pPr>
              <a:lnSpc>
                <a:spcPct val="90000"/>
              </a:lnSpc>
            </a:pPr>
            <a:r>
              <a:rPr lang="en-US" noProof="1">
                <a:solidFill>
                  <a:schemeClr val="tx1"/>
                </a:solidFill>
                <a:effectLst/>
              </a:rPr>
              <a:t>  public DbSet&lt;Department&gt; Departments { get; set; }</a:t>
            </a:r>
          </a:p>
          <a:p>
            <a:pPr>
              <a:lnSpc>
                <a:spcPct val="90000"/>
              </a:lnSpc>
            </a:pPr>
            <a:r>
              <a:rPr lang="en-US" noProof="1">
                <a:solidFill>
                  <a:schemeClr val="tx1"/>
                </a:solidFill>
                <a:effectLst/>
              </a:rPr>
              <a:t>}</a:t>
            </a: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559846" y="2025554"/>
            <a:ext cx="8764588" cy="175432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latin typeface="Consolas" pitchFamily="49" charset="0"/>
                <a:cs typeface="Consolas" pitchFamily="49" charset="0"/>
              </a:rPr>
              <a:t>using (var context = new SoftUniEntities())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latin typeface="Consolas" pitchFamily="49" charset="0"/>
                <a:cs typeface="Consolas" pitchFamily="49" charset="0"/>
              </a:rPr>
              <a:t>  var employees = context.Employees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latin typeface="Consolas" pitchFamily="49" charset="0"/>
                <a:cs typeface="Consolas" pitchFamily="49" charset="0"/>
              </a:rPr>
              <a:t>    .Where(e =&gt; e.JobTitle == "Design Engineer")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latin typeface="Consolas" pitchFamily="49" charset="0"/>
                <a:cs typeface="Consolas" pitchFamily="49" charset="0"/>
              </a:rPr>
              <a:t>    .ToArray();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7694612" y="2743200"/>
            <a:ext cx="2672167" cy="904513"/>
          </a:xfrm>
          <a:prstGeom prst="wedgeRoundRectCallout">
            <a:avLst>
              <a:gd name="adj1" fmla="val -58072"/>
              <a:gd name="adj2" fmla="val -16660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noProof="1">
                <a:solidFill>
                  <a:srgbClr val="FFFFFF"/>
                </a:solidFill>
              </a:rPr>
              <a:t>EF превежда това до SQL заявка</a:t>
            </a:r>
            <a:endParaRPr lang="en-US" sz="2400" b="1" noProof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2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52FF4-89E3-4D1B-9927-2DBDC00E58D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Може да се използват и </a:t>
            </a:r>
            <a:r>
              <a:rPr lang="en-US" dirty="0"/>
              <a:t>extension </a:t>
            </a:r>
            <a:r>
              <a:rPr lang="ru-RU" dirty="0"/>
              <a:t>методи </a:t>
            </a:r>
            <a:r>
              <a:rPr lang="bg-BG" dirty="0"/>
              <a:t>в </a:t>
            </a:r>
            <a:r>
              <a:rPr lang="ru-RU" dirty="0"/>
              <a:t>заявката</a:t>
            </a:r>
            <a:endParaRPr lang="bg-BG" dirty="0"/>
          </a:p>
          <a:p>
            <a:endParaRPr lang="bg-BG" dirty="0"/>
          </a:p>
          <a:p>
            <a:endParaRPr lang="en-US" dirty="0"/>
          </a:p>
          <a:p>
            <a:endParaRPr lang="en-US" dirty="0"/>
          </a:p>
          <a:p>
            <a:r>
              <a:rPr lang="bg-BG" dirty="0"/>
              <a:t>Намиране на запис по </a:t>
            </a:r>
            <a:r>
              <a:rPr lang="en-US" dirty="0"/>
              <a:t>ID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Четене на Данни с LINQ Заявки (2)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684212" y="4700879"/>
            <a:ext cx="9829800" cy="175432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latin typeface="Consolas" pitchFamily="49" charset="0"/>
                <a:cs typeface="Consolas" pitchFamily="49" charset="0"/>
              </a:rPr>
              <a:t>using (var context = new SoftUniEntities())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latin typeface="Consolas" pitchFamily="49" charset="0"/>
                <a:cs typeface="Consolas" pitchFamily="49" charset="0"/>
              </a:rPr>
              <a:t>  var project = context.Projects.Find(2);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latin typeface="Consolas" pitchFamily="49" charset="0"/>
                <a:cs typeface="Consolas" pitchFamily="49" charset="0"/>
              </a:rPr>
              <a:t>  Console.WriteLine(project.Name);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684212" y="1905000"/>
            <a:ext cx="9829800" cy="175432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latin typeface="Consolas" pitchFamily="49" charset="0"/>
                <a:cs typeface="Consolas" pitchFamily="49" charset="0"/>
              </a:rPr>
              <a:t>using (var context = new SoftUniEntities())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latin typeface="Consolas" pitchFamily="49" charset="0"/>
                <a:cs typeface="Consolas" pitchFamily="49" charset="0"/>
              </a:rPr>
              <a:t>  var employees = context.Employees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latin typeface="Consolas" pitchFamily="49" charset="0"/>
                <a:cs typeface="Consolas" pitchFamily="49" charset="0"/>
              </a:rPr>
              <a:t>      .Where(c =&gt; c.JobTitle == "Design Engineering")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latin typeface="Consolas" pitchFamily="49" charset="0"/>
                <a:cs typeface="Consolas" pitchFamily="49" charset="0"/>
              </a:rPr>
              <a:t>      .Select(c =&gt; c.FirstName)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latin typeface="Consolas" pitchFamily="49" charset="0"/>
                <a:cs typeface="Consolas" pitchFamily="49" charset="0"/>
              </a:rPr>
              <a:t>      .ToList();</a:t>
            </a:r>
          </a:p>
        </p:txBody>
      </p:sp>
    </p:spTree>
    <p:extLst>
      <p:ext uri="{BB962C8B-B14F-4D97-AF65-F5344CB8AC3E}">
        <p14:creationId xmlns:p14="http://schemas.microsoft.com/office/powerpoint/2010/main" val="119897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52FF4-89E3-4D1B-9927-2DBDC00E58D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28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noProof="1"/>
              <a:t>Where()</a:t>
            </a:r>
          </a:p>
          <a:p>
            <a:pPr lvl="1"/>
            <a:r>
              <a:rPr lang="bg-BG" dirty="0"/>
              <a:t>Търси по дадено условие</a:t>
            </a:r>
            <a:endParaRPr lang="en-US" dirty="0"/>
          </a:p>
          <a:p>
            <a:r>
              <a:rPr lang="en-US" noProof="1"/>
              <a:t>First/Last() / FirstOrDefault/LastOrDefault()</a:t>
            </a:r>
          </a:p>
          <a:p>
            <a:pPr lvl="1"/>
            <a:r>
              <a:rPr lang="ru-RU" dirty="0"/>
              <a:t>Получава първия / последния елемент, който съответства на условието</a:t>
            </a:r>
          </a:p>
          <a:p>
            <a:pPr lvl="1"/>
            <a:r>
              <a:rPr lang="bg-BG" dirty="0"/>
              <a:t>Хвърля</a:t>
            </a:r>
            <a:r>
              <a:rPr lang="en-US" dirty="0"/>
              <a:t> </a:t>
            </a:r>
            <a:r>
              <a:rPr lang="en-US" noProof="1"/>
              <a:t>InvalidOperationException</a:t>
            </a:r>
            <a:r>
              <a:rPr lang="en-US" dirty="0"/>
              <a:t> </a:t>
            </a:r>
            <a:r>
              <a:rPr lang="bg-BG" dirty="0"/>
              <a:t>грешка без </a:t>
            </a:r>
            <a:r>
              <a:rPr lang="en-US" dirty="0" err="1"/>
              <a:t>OrDefault</a:t>
            </a:r>
            <a:endParaRPr lang="en-US" dirty="0"/>
          </a:p>
          <a:p>
            <a:r>
              <a:rPr lang="en-US" noProof="1"/>
              <a:t>Select() </a:t>
            </a:r>
          </a:p>
          <a:p>
            <a:pPr lvl="1"/>
            <a:r>
              <a:rPr lang="bg-BG" dirty="0"/>
              <a:t>Преобразува колекция до друг тип</a:t>
            </a:r>
            <a:endParaRPr lang="en-US" dirty="0"/>
          </a:p>
          <a:p>
            <a:r>
              <a:rPr lang="en-US" noProof="1"/>
              <a:t>OrderBy() / ThenBy() / OrderByDescending()</a:t>
            </a:r>
          </a:p>
          <a:p>
            <a:pPr lvl="1"/>
            <a:r>
              <a:rPr lang="bg-BG" dirty="0"/>
              <a:t>Сортира колекция по дадено условие</a:t>
            </a:r>
            <a:endParaRPr lang="en-US" dirty="0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Прости Операции с </a:t>
            </a:r>
            <a:r>
              <a:rPr lang="en-US" dirty="0"/>
              <a:t>LINQ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65780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52FF4-89E3-4D1B-9927-2DBDC00E58D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28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noProof="1"/>
              <a:t>Any()</a:t>
            </a:r>
          </a:p>
          <a:p>
            <a:pPr lvl="1"/>
            <a:r>
              <a:rPr lang="ru-RU" dirty="0"/>
              <a:t>Проверява дали някой елемент съответства на условие</a:t>
            </a:r>
            <a:endParaRPr lang="en-US" dirty="0"/>
          </a:p>
          <a:p>
            <a:r>
              <a:rPr lang="en-US" noProof="1"/>
              <a:t>All()</a:t>
            </a:r>
          </a:p>
          <a:p>
            <a:pPr lvl="1"/>
            <a:r>
              <a:rPr lang="ru-RU" dirty="0"/>
              <a:t>Проверява дали всички елементи съответстват на условие</a:t>
            </a:r>
          </a:p>
          <a:p>
            <a:r>
              <a:rPr lang="en-US" noProof="1"/>
              <a:t>Distinct()</a:t>
            </a:r>
          </a:p>
          <a:p>
            <a:pPr lvl="1"/>
            <a:r>
              <a:rPr lang="bg-BG" dirty="0"/>
              <a:t>Връща само уникалните елементи от колекция</a:t>
            </a:r>
            <a:endParaRPr lang="en-US" dirty="0"/>
          </a:p>
          <a:p>
            <a:r>
              <a:rPr lang="en-US" noProof="1"/>
              <a:t>Skip() / Take()</a:t>
            </a:r>
          </a:p>
          <a:p>
            <a:pPr lvl="1"/>
            <a:r>
              <a:rPr lang="bg-BG" dirty="0"/>
              <a:t>Пропуска / взима </a:t>
            </a:r>
            <a:r>
              <a:rPr lang="en-US" dirty="0"/>
              <a:t>X </a:t>
            </a:r>
            <a:r>
              <a:rPr lang="bg-BG" dirty="0"/>
              <a:t>на брой елементи</a:t>
            </a:r>
            <a:endParaRPr lang="en-US" noProof="1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Прости Операции с </a:t>
            </a:r>
            <a:r>
              <a:rPr lang="en-US" dirty="0"/>
              <a:t>LINQ</a:t>
            </a:r>
            <a:r>
              <a:rPr lang="bg-BG" dirty="0"/>
              <a:t> </a:t>
            </a:r>
            <a:r>
              <a:rPr lang="en-US" dirty="0"/>
              <a:t>(2)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64265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52FF4-89E3-4D1B-9927-2DBDC00E58D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Заявки, изпратени до SQL Server, могат да бъдат </a:t>
            </a:r>
            <a:br>
              <a:rPr lang="ru-RU" dirty="0"/>
            </a:br>
            <a:r>
              <a:rPr lang="ru-RU" dirty="0"/>
              <a:t>наблюдавани с SQL Server Profiler</a:t>
            </a:r>
            <a:endParaRPr lang="en-US" dirty="0"/>
          </a:p>
          <a:p>
            <a:pPr lvl="1"/>
            <a:r>
              <a:rPr lang="bg-BG" dirty="0"/>
              <a:t>Включено е в </a:t>
            </a:r>
            <a:r>
              <a:rPr lang="en-US" dirty="0"/>
              <a:t>SQL Server Management Studio: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bg-BG" dirty="0"/>
              <a:t>Заявките също могат да бъдат наблюдавани с Express Profiler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Проследяване на </a:t>
            </a:r>
            <a:r>
              <a:rPr lang="en-US" dirty="0"/>
              <a:t>SQL </a:t>
            </a:r>
            <a:r>
              <a:rPr lang="bg-BG" dirty="0"/>
              <a:t>Заявките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1446212" y="5792063"/>
            <a:ext cx="9296400" cy="58477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lvl="0"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 sz="2000" b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 algn="ctr"/>
            <a:r>
              <a:rPr lang="en-US" sz="3200" noProof="1">
                <a:solidFill>
                  <a:srgbClr val="FBEEDC"/>
                </a:solidFill>
                <a:effectLst/>
                <a:hlinkClick r:id="rId3"/>
              </a:rPr>
              <a:t>https://expressprofiler.codeplex.com/</a:t>
            </a:r>
            <a:endParaRPr lang="en-US" sz="3200" noProof="1">
              <a:solidFill>
                <a:srgbClr val="FBEEDC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C7D0F3-10C4-4895-AD35-77EC9D27A8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349" y="3112074"/>
            <a:ext cx="63341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8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1E7B69-2440-4ACD-94AD-EFDA4E75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4953000"/>
            <a:ext cx="8938472" cy="820600"/>
          </a:xfrm>
        </p:spPr>
        <p:txBody>
          <a:bodyPr/>
          <a:lstStyle/>
          <a:p>
            <a:r>
              <a:rPr lang="en-US" dirty="0"/>
              <a:t>Entity Framework Core</a:t>
            </a:r>
            <a:endParaRPr lang="bg-BG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839B25-5E74-4482-A6E9-60ABB4E55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420E41-2901-44C1-8F96-75612F33B5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9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A47CCA54-1983-4E31-A80D-F6FE2FEED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810" y="1016574"/>
            <a:ext cx="56292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45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182EB1-6E1D-4773-979F-BE54AE6B9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4953000"/>
            <a:ext cx="8938472" cy="820600"/>
          </a:xfrm>
        </p:spPr>
        <p:txBody>
          <a:bodyPr/>
          <a:lstStyle/>
          <a:p>
            <a:r>
              <a:rPr lang="ru-RU" dirty="0"/>
              <a:t>CRUD Операции с EF Core</a:t>
            </a:r>
            <a:endParaRPr lang="bg-BG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1"/>
          </a:p>
        </p:txBody>
      </p:sp>
      <p:sp>
        <p:nvSpPr>
          <p:cNvPr id="3" name="TextBox 2"/>
          <p:cNvSpPr txBox="1"/>
          <p:nvPr/>
        </p:nvSpPr>
        <p:spPr>
          <a:xfrm>
            <a:off x="3515148" y="1698024"/>
            <a:ext cx="4800600" cy="2437307"/>
          </a:xfrm>
          <a:prstGeom prst="rect">
            <a:avLst/>
          </a:prstGeom>
          <a:noFill/>
          <a:ln w="12700">
            <a:noFill/>
          </a:ln>
          <a:scene3d>
            <a:camera prst="perspectiveHeroicExtremeRightFacing"/>
            <a:lightRig rig="threePt" dir="t"/>
          </a:scene3d>
        </p:spPr>
        <p:txBody>
          <a:bodyPr vert="horz" wrap="square" lIns="144000" tIns="108000" rIns="144000" bIns="108000" rtlCol="0">
            <a:spAutoFit/>
          </a:bodyPr>
          <a:lstStyle/>
          <a:p>
            <a:pPr algn="l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3800" b="1" i="1" dirty="0"/>
              <a:t>CRUD</a:t>
            </a:r>
          </a:p>
        </p:txBody>
      </p:sp>
    </p:spTree>
    <p:extLst>
      <p:ext uri="{BB962C8B-B14F-4D97-AF65-F5344CB8AC3E}">
        <p14:creationId xmlns:p14="http://schemas.microsoft.com/office/powerpoint/2010/main" val="3783604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52FF4-89E3-4D1B-9927-2DBDC00E58D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noProof="1"/>
              <a:t>За да създадете нов ред в БД, използвайте метода </a:t>
            </a:r>
            <a:r>
              <a:rPr lang="en-US" noProof="1"/>
              <a:t>Add</a:t>
            </a:r>
            <a:r>
              <a:rPr lang="ru-RU" noProof="1"/>
              <a:t>(...) </a:t>
            </a:r>
            <a:br>
              <a:rPr lang="en-US" noProof="1"/>
            </a:br>
            <a:r>
              <a:rPr lang="ru-RU" noProof="1"/>
              <a:t>на съответния DbSet</a:t>
            </a:r>
            <a:r>
              <a:rPr lang="en-US" noProof="1"/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Създаване на Нови Данни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1519236" y="2590800"/>
            <a:ext cx="8689976" cy="353943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latin typeface="Consolas" pitchFamily="49" charset="0"/>
                <a:cs typeface="Consolas" pitchFamily="49" charset="0"/>
              </a:rPr>
              <a:t>var project = new Project()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latin typeface="Consolas" pitchFamily="49" charset="0"/>
                <a:cs typeface="Consolas" pitchFamily="49" charset="0"/>
              </a:rPr>
              <a:t>  Name = "Judge System",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latin typeface="Consolas" pitchFamily="49" charset="0"/>
                <a:cs typeface="Consolas" pitchFamily="49" charset="0"/>
              </a:rPr>
              <a:t>  StartDate = new DateTime(2015, 4, 15),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latin typeface="Consolas" pitchFamily="49" charset="0"/>
                <a:cs typeface="Consolas" pitchFamily="49" charset="0"/>
              </a:rPr>
              <a:t>};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800" b="1" noProof="1"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latin typeface="Consolas" pitchFamily="49" charset="0"/>
                <a:cs typeface="Consolas" pitchFamily="49" charset="0"/>
              </a:rPr>
              <a:t>context.Projects.Add(project);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latin typeface="Consolas" pitchFamily="49" charset="0"/>
                <a:cs typeface="Consolas" pitchFamily="49" charset="0"/>
              </a:rPr>
              <a:t>context.SaveChanges();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1751012" y="5524500"/>
            <a:ext cx="8686800" cy="1104900"/>
          </a:xfrm>
          <a:prstGeom prst="rect">
            <a:avLst/>
          </a:prstGeom>
        </p:spPr>
        <p:txBody>
          <a:bodyPr/>
          <a:lstStyle>
            <a:lvl1pPr marL="282575" indent="-282575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 sz="3200" b="1" kern="120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0238" indent="-27305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buFont typeface="Wingdings 2" pitchFamily="18" charset="2"/>
              <a:buChar char=""/>
              <a:defRPr sz="2800" b="1" kern="1200">
                <a:solidFill>
                  <a:srgbClr val="F5FF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1" fontAlgn="base" hangingPunct="1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bg-BG" dirty="0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249594" y="5977540"/>
            <a:ext cx="3505200" cy="535755"/>
          </a:xfrm>
          <a:prstGeom prst="wedgeRoundRectCallout">
            <a:avLst>
              <a:gd name="adj1" fmla="val -57576"/>
              <a:gd name="adj2" fmla="val -53450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400" b="1" noProof="1">
                <a:solidFill>
                  <a:srgbClr val="FFFFFF"/>
                </a:solidFill>
              </a:rPr>
              <a:t>Изпълянва </a:t>
            </a:r>
            <a:r>
              <a:rPr lang="en-US" sz="2400" b="1" noProof="1">
                <a:solidFill>
                  <a:srgbClr val="FFFFFF"/>
                </a:solidFill>
              </a:rPr>
              <a:t>SQL </a:t>
            </a:r>
            <a:r>
              <a:rPr lang="bg-BG" sz="2400" b="1" noProof="1">
                <a:solidFill>
                  <a:srgbClr val="FFFFFF"/>
                </a:solidFill>
              </a:rPr>
              <a:t>заявка</a:t>
            </a:r>
            <a:endParaRPr lang="en-US" sz="2400" b="1" noProof="1">
              <a:solidFill>
                <a:srgbClr val="FFFFFF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7085012" y="2004650"/>
            <a:ext cx="2819400" cy="890950"/>
          </a:xfrm>
          <a:prstGeom prst="wedgeRoundRectCallout">
            <a:avLst>
              <a:gd name="adj1" fmla="val -57436"/>
              <a:gd name="adj2" fmla="val 40258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400" b="1" noProof="1">
                <a:solidFill>
                  <a:srgbClr val="FFFFFF"/>
                </a:solidFill>
              </a:rPr>
              <a:t>Създаване на</a:t>
            </a:r>
            <a:r>
              <a:rPr lang="ru-RU" sz="2400" b="1" noProof="1">
                <a:solidFill>
                  <a:srgbClr val="FFFFFF"/>
                </a:solidFill>
              </a:rPr>
              <a:t> нво Project обект</a:t>
            </a:r>
            <a:endParaRPr lang="en-US" sz="2400" b="1" noProof="1">
              <a:solidFill>
                <a:srgbClr val="FFFFFF"/>
              </a:solidFill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7433371" y="4756536"/>
            <a:ext cx="4572000" cy="535755"/>
          </a:xfrm>
          <a:prstGeom prst="wedgeRoundRectCallout">
            <a:avLst>
              <a:gd name="adj1" fmla="val -53061"/>
              <a:gd name="adj2" fmla="val 43286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400" b="1" noProof="1">
                <a:solidFill>
                  <a:srgbClr val="FFFFFF"/>
                </a:solidFill>
              </a:rPr>
              <a:t>Добавяне на обекта към </a:t>
            </a:r>
            <a:r>
              <a:rPr lang="en-US" sz="2400" b="1" noProof="1">
                <a:solidFill>
                  <a:srgbClr val="FFFFFF"/>
                </a:solidFill>
              </a:rPr>
              <a:t>DbSet-a</a:t>
            </a:r>
            <a:endParaRPr lang="en-US" sz="2400" b="1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52FF4-89E3-4D1B-9927-2DBDC00E58D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Можем да добавяме и каскадно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ru-RU" dirty="0"/>
              <a:t>Проектът ще бъде добавен, когато служителя бъде добавен в базата данни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Каскадни Добавяния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598781" y="2057400"/>
            <a:ext cx="11355389" cy="237295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lvl="0"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 sz="1900" b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en-US" sz="2600" noProof="1">
                <a:solidFill>
                  <a:schemeClr val="tx1"/>
                </a:solidFill>
                <a:effectLst/>
              </a:rPr>
              <a:t>Employee employee = new Employee();</a:t>
            </a:r>
          </a:p>
          <a:p>
            <a:pPr>
              <a:lnSpc>
                <a:spcPct val="95000"/>
              </a:lnSpc>
            </a:pPr>
            <a:r>
              <a:rPr lang="en-US" sz="2600" noProof="1">
                <a:solidFill>
                  <a:schemeClr val="tx1"/>
                </a:solidFill>
                <a:effectLst/>
              </a:rPr>
              <a:t>employee.FirstName = "Petya";</a:t>
            </a:r>
          </a:p>
          <a:p>
            <a:pPr>
              <a:lnSpc>
                <a:spcPct val="95000"/>
              </a:lnSpc>
            </a:pPr>
            <a:r>
              <a:rPr lang="en-US" sz="2600" noProof="1">
                <a:solidFill>
                  <a:schemeClr val="tx1"/>
                </a:solidFill>
                <a:effectLst/>
              </a:rPr>
              <a:t>employee.LastName = "Grozdarska";</a:t>
            </a:r>
          </a:p>
          <a:p>
            <a:pPr>
              <a:lnSpc>
                <a:spcPct val="95000"/>
              </a:lnSpc>
            </a:pPr>
            <a:r>
              <a:rPr lang="en-US" sz="2600" noProof="1">
                <a:solidFill>
                  <a:schemeClr val="tx1"/>
                </a:solidFill>
                <a:effectLst/>
              </a:rPr>
              <a:t>employee.Projects.Add(new Project { Name = "SoftUni Conf"} ); </a:t>
            </a:r>
          </a:p>
          <a:p>
            <a:pPr>
              <a:lnSpc>
                <a:spcPct val="95000"/>
              </a:lnSpc>
            </a:pPr>
            <a:r>
              <a:rPr lang="en-US" sz="2600" noProof="1">
                <a:solidFill>
                  <a:schemeClr val="tx1"/>
                </a:solidFill>
                <a:effectLst/>
              </a:rPr>
              <a:t>softUniEntities.Employees.Add(employee);</a:t>
            </a:r>
          </a:p>
          <a:p>
            <a:pPr>
              <a:lnSpc>
                <a:spcPct val="95000"/>
              </a:lnSpc>
            </a:pPr>
            <a:r>
              <a:rPr lang="en-US" sz="2600" noProof="1">
                <a:solidFill>
                  <a:schemeClr val="tx1"/>
                </a:solidFill>
                <a:effectLst/>
              </a:rPr>
              <a:t>softUniEntities.SaveChanges();</a:t>
            </a:r>
          </a:p>
        </p:txBody>
      </p:sp>
    </p:spTree>
    <p:extLst>
      <p:ext uri="{BB962C8B-B14F-4D97-AF65-F5344CB8AC3E}">
        <p14:creationId xmlns:p14="http://schemas.microsoft.com/office/powerpoint/2010/main" val="222001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52FF4-89E3-4D1B-9927-2DBDC00E58D7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1"/>
              <a:t>DbContext</a:t>
            </a:r>
            <a:r>
              <a:rPr lang="en-US" dirty="0"/>
              <a:t> </a:t>
            </a:r>
            <a:r>
              <a:rPr lang="ru-RU" dirty="0"/>
              <a:t>позволява промяна на свойствата на обект и запазване на промяната в базата данни</a:t>
            </a:r>
            <a:endParaRPr lang="en-US" dirty="0"/>
          </a:p>
          <a:p>
            <a:pPr lvl="1"/>
            <a:r>
              <a:rPr lang="bg-BG" dirty="0"/>
              <a:t>Просто заредете записа, променете го и извикайте </a:t>
            </a:r>
            <a:br>
              <a:rPr lang="bg-BG" dirty="0"/>
            </a:br>
            <a:r>
              <a:rPr lang="bg-BG" dirty="0"/>
              <a:t>SaveChanges()</a:t>
            </a:r>
            <a:endParaRPr lang="en-US" dirty="0"/>
          </a:p>
          <a:p>
            <a:r>
              <a:rPr lang="bg-BG" dirty="0"/>
              <a:t>DbContext автоматично проследява всички промени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Промяна на Съществуващи Данни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608012" y="4419600"/>
            <a:ext cx="6781800" cy="169277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Employees employee =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  softUniEntities.Employees.First();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employees.FirstName = "Alex";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context.SaveChanges();</a:t>
            </a:r>
          </a:p>
        </p:txBody>
      </p:sp>
    </p:spTree>
    <p:extLst>
      <p:ext uri="{BB962C8B-B14F-4D97-AF65-F5344CB8AC3E}">
        <p14:creationId xmlns:p14="http://schemas.microsoft.com/office/powerpoint/2010/main" val="33576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52FF4-89E3-4D1B-9927-2DBDC00E58D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Изтриването се извършва чрез Remove() върху зададена </a:t>
            </a:r>
            <a:br>
              <a:rPr lang="bg-BG" dirty="0"/>
            </a:br>
            <a:r>
              <a:rPr lang="bg-BG" dirty="0"/>
              <a:t>колекция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Изтриване на Съществуващи Данни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608012" y="3454167"/>
            <a:ext cx="8077200" cy="200054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Employees employee =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  softUniEntities.Employees.First();</a:t>
            </a:r>
          </a:p>
          <a:p>
            <a:pPr eaLnBrk="0" hangingPunct="0"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softUniEntities.Employees.Remove(employee);</a:t>
            </a:r>
          </a:p>
          <a:p>
            <a:pPr eaLnBrk="0" hangingPunct="0"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softUniEntities.SaveChanges();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564694" y="3241446"/>
            <a:ext cx="3939918" cy="1168201"/>
          </a:xfrm>
          <a:prstGeom prst="wedgeRoundRectCallout">
            <a:avLst>
              <a:gd name="adj1" fmla="val -53507"/>
              <a:gd name="adj2" fmla="val 49411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noProof="1">
                <a:solidFill>
                  <a:srgbClr val="FFFFFF"/>
                </a:solidFill>
              </a:rPr>
              <a:t>Маркира обекта за изтриване при следващото записване</a:t>
            </a:r>
            <a:endParaRPr lang="en-US" sz="2400" b="1" noProof="1">
              <a:solidFill>
                <a:srgbClr val="FFFFFF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399212" y="5286436"/>
            <a:ext cx="3416204" cy="762000"/>
          </a:xfrm>
          <a:prstGeom prst="wedgeRoundRectCallout">
            <a:avLst>
              <a:gd name="adj1" fmla="val -56943"/>
              <a:gd name="adj2" fmla="val -49666"/>
              <a:gd name="adj3" fmla="val 16667"/>
            </a:avLst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400" b="1" noProof="1">
                <a:solidFill>
                  <a:srgbClr val="FFFFFF"/>
                </a:solidFill>
              </a:rPr>
              <a:t>Изпълнете командата за изтриване в </a:t>
            </a:r>
            <a:r>
              <a:rPr lang="en-US" sz="2400" b="1" noProof="1">
                <a:solidFill>
                  <a:srgbClr val="FFFFFF"/>
                </a:solidFill>
              </a:rPr>
              <a:t>SQL</a:t>
            </a:r>
          </a:p>
        </p:txBody>
      </p:sp>
    </p:spTree>
    <p:extLst>
      <p:ext uri="{BB962C8B-B14F-4D97-AF65-F5344CB8AC3E}">
        <p14:creationId xmlns:p14="http://schemas.microsoft.com/office/powerpoint/2010/main" val="292471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182EB1-6E1D-4773-979F-BE54AE6B9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176" y="3018700"/>
            <a:ext cx="8938472" cy="820600"/>
          </a:xfrm>
        </p:spPr>
        <p:txBody>
          <a:bodyPr/>
          <a:lstStyle/>
          <a:p>
            <a:r>
              <a:rPr lang="ru-RU" dirty="0" err="1"/>
              <a:t>Следене</a:t>
            </a:r>
            <a:r>
              <a:rPr lang="ru-RU" dirty="0"/>
              <a:t> на </a:t>
            </a:r>
            <a:r>
              <a:rPr lang="ru-RU" dirty="0" err="1"/>
              <a:t>промените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09707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52FF4-89E3-4D1B-9927-2DBDC00E58D7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Методът </a:t>
            </a:r>
            <a:r>
              <a:rPr lang="en-US" dirty="0" err="1"/>
              <a:t>SaveChanges</a:t>
            </a:r>
            <a:r>
              <a:rPr lang="en-US" dirty="0"/>
              <a:t>()</a:t>
            </a:r>
          </a:p>
          <a:p>
            <a:pPr lvl="1"/>
            <a:r>
              <a:rPr lang="bg-BG" dirty="0"/>
              <a:t>Минава през вътрешна колекция на </a:t>
            </a:r>
            <a:r>
              <a:rPr lang="en-US" dirty="0" err="1"/>
              <a:t>DbContext</a:t>
            </a:r>
            <a:r>
              <a:rPr lang="bg-BG" dirty="0"/>
              <a:t> класа</a:t>
            </a:r>
          </a:p>
          <a:p>
            <a:pPr lvl="1"/>
            <a:r>
              <a:rPr lang="bg-BG" dirty="0"/>
              <a:t>В зависимост от състоянието (</a:t>
            </a:r>
            <a:r>
              <a:rPr lang="en-US" dirty="0"/>
              <a:t>Unchanged, Modified, Added, Deleted)</a:t>
            </a:r>
            <a:r>
              <a:rPr lang="bg-BG" dirty="0"/>
              <a:t> генерира чрез </a:t>
            </a:r>
            <a:r>
              <a:rPr lang="en-US" dirty="0"/>
              <a:t>type reflection </a:t>
            </a:r>
            <a:r>
              <a:rPr lang="bg-BG" dirty="0"/>
              <a:t>заявка към БД</a:t>
            </a:r>
            <a:endParaRPr lang="en-GB" dirty="0"/>
          </a:p>
          <a:p>
            <a:pPr lvl="1"/>
            <a:r>
              <a:rPr lang="bg-BG" dirty="0"/>
              <a:t>Как се пази състоянието?</a:t>
            </a:r>
          </a:p>
          <a:p>
            <a:pPr lvl="2"/>
            <a:r>
              <a:rPr lang="bg-BG" dirty="0"/>
              <a:t>В списък от сложни обекти, които по същество пазят две важни свойства – референция към следените обекти, в която се пази даден обект и състоянието му (обектите са от тип </a:t>
            </a:r>
            <a:r>
              <a:rPr lang="en-US" dirty="0"/>
              <a:t>DbEntityEntry)</a:t>
            </a:r>
          </a:p>
          <a:p>
            <a:pPr lvl="2"/>
            <a:r>
              <a:rPr lang="bg-BG" dirty="0"/>
              <a:t>Запазената референция е към следения обект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Следене на промените</a:t>
            </a:r>
          </a:p>
        </p:txBody>
      </p:sp>
    </p:spTree>
    <p:extLst>
      <p:ext uri="{BB962C8B-B14F-4D97-AF65-F5344CB8AC3E}">
        <p14:creationId xmlns:p14="http://schemas.microsoft.com/office/powerpoint/2010/main" val="3504076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52FF4-89E3-4D1B-9927-2DBDC00E58D7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При инициализация на обект (нека за пример вземем </a:t>
            </a:r>
            <a:r>
              <a:rPr lang="en-US" dirty="0"/>
              <a:t>User)</a:t>
            </a:r>
            <a:r>
              <a:rPr lang="bg-BG" dirty="0"/>
              <a:t> в </a:t>
            </a:r>
            <a:r>
              <a:rPr lang="en-US" dirty="0"/>
              <a:t>Stack</a:t>
            </a:r>
            <a:r>
              <a:rPr lang="bg-BG" dirty="0"/>
              <a:t> паметта</a:t>
            </a:r>
            <a:r>
              <a:rPr lang="en-US" dirty="0"/>
              <a:t> </a:t>
            </a:r>
            <a:r>
              <a:rPr lang="bg-BG" dirty="0"/>
              <a:t>се запазва референция сочеща към паметта (</a:t>
            </a:r>
            <a:r>
              <a:rPr lang="en-US" dirty="0"/>
              <a:t>Heap)</a:t>
            </a:r>
            <a:r>
              <a:rPr lang="bg-BG" dirty="0"/>
              <a:t>, в която този обект се съхранява</a:t>
            </a:r>
          </a:p>
          <a:p>
            <a:r>
              <a:rPr lang="bg-BG" dirty="0"/>
              <a:t>При направени промени в тази памет съответния на инстанцията </a:t>
            </a:r>
            <a:r>
              <a:rPr lang="en-US" dirty="0"/>
              <a:t>DbEntityEntry</a:t>
            </a:r>
            <a:r>
              <a:rPr lang="bg-BG" dirty="0"/>
              <a:t> обект променя съхраняваното състояние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Следене на промените</a:t>
            </a:r>
          </a:p>
        </p:txBody>
      </p:sp>
    </p:spTree>
    <p:extLst>
      <p:ext uri="{BB962C8B-B14F-4D97-AF65-F5344CB8AC3E}">
        <p14:creationId xmlns:p14="http://schemas.microsoft.com/office/powerpoint/2010/main" val="2415481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52FF4-89E3-4D1B-9927-2DBDC00E58D7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Следене на промените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2EBA5B-9830-43F4-B8F3-2F477F4E2C59}"/>
              </a:ext>
            </a:extLst>
          </p:cNvPr>
          <p:cNvSpPr txBox="1">
            <a:spLocks/>
          </p:cNvSpPr>
          <p:nvPr/>
        </p:nvSpPr>
        <p:spPr>
          <a:xfrm>
            <a:off x="588913" y="1302317"/>
            <a:ext cx="11010997" cy="49244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User u = context.Users.Find(1);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4FA6BF-3953-454E-BC60-0B017820A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15" y="1945956"/>
            <a:ext cx="11804822" cy="1110781"/>
          </a:xfrm>
        </p:spPr>
        <p:txBody>
          <a:bodyPr>
            <a:normAutofit lnSpcReduction="10000"/>
          </a:bodyPr>
          <a:lstStyle/>
          <a:p>
            <a:r>
              <a:rPr lang="bg-BG" dirty="0"/>
              <a:t>Към момента нашият потребител </a:t>
            </a:r>
            <a:r>
              <a:rPr lang="en-US" dirty="0"/>
              <a:t>u </a:t>
            </a:r>
            <a:r>
              <a:rPr lang="bg-BG" dirty="0"/>
              <a:t>се пази</a:t>
            </a:r>
            <a:r>
              <a:rPr lang="en-GB" dirty="0"/>
              <a:t> </a:t>
            </a:r>
            <a:r>
              <a:rPr lang="bg-BG" dirty="0"/>
              <a:t>във вътрешния списък на контекста със състояние </a:t>
            </a:r>
            <a:r>
              <a:rPr lang="en-US" dirty="0"/>
              <a:t>Unchanged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AA039FC-01EE-4660-A517-16BB22C59F04}"/>
              </a:ext>
            </a:extLst>
          </p:cNvPr>
          <p:cNvSpPr txBox="1">
            <a:spLocks/>
          </p:cNvSpPr>
          <p:nvPr/>
        </p:nvSpPr>
        <p:spPr>
          <a:xfrm>
            <a:off x="588913" y="3182778"/>
            <a:ext cx="11010997" cy="49244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u.Username = “New_Username"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898CAAB-3A33-4CF6-8B66-0AB2C8A0CB5B}"/>
              </a:ext>
            </a:extLst>
          </p:cNvPr>
          <p:cNvSpPr txBox="1">
            <a:spLocks/>
          </p:cNvSpPr>
          <p:nvPr/>
        </p:nvSpPr>
        <p:spPr>
          <a:xfrm>
            <a:off x="188815" y="3812989"/>
            <a:ext cx="11804822" cy="1742694"/>
          </a:xfrm>
          <a:prstGeom prst="rect">
            <a:avLst/>
          </a:prstGeom>
        </p:spPr>
        <p:txBody>
          <a:bodyPr vert="horz" lIns="108000" tIns="36000" rIns="108000" bIns="36000" rtlCol="0">
            <a:normAutofit fontScale="85000" lnSpcReduction="10000"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/>
              <a:t>След като сме променили свойства на обекта и в паметта (</a:t>
            </a:r>
            <a:r>
              <a:rPr lang="en-US" dirty="0"/>
              <a:t>Heap-a)</a:t>
            </a:r>
            <a:r>
              <a:rPr lang="bg-BG" dirty="0"/>
              <a:t> се отразят нашите промени, те ще се отразят и в списъка на контекста</a:t>
            </a:r>
          </a:p>
          <a:p>
            <a:r>
              <a:rPr lang="bg-BG" dirty="0"/>
              <a:t>Нашият потребител вече се пази със състояние </a:t>
            </a:r>
            <a:r>
              <a:rPr lang="en-US" dirty="0"/>
              <a:t>Modified</a:t>
            </a:r>
          </a:p>
        </p:txBody>
      </p:sp>
    </p:spTree>
    <p:extLst>
      <p:ext uri="{BB962C8B-B14F-4D97-AF65-F5344CB8AC3E}">
        <p14:creationId xmlns:p14="http://schemas.microsoft.com/office/powerpoint/2010/main" val="170419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52FF4-89E3-4D1B-9927-2DBDC00E58D7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Следене на промените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2EBA5B-9830-43F4-B8F3-2F477F4E2C59}"/>
              </a:ext>
            </a:extLst>
          </p:cNvPr>
          <p:cNvSpPr txBox="1">
            <a:spLocks/>
          </p:cNvSpPr>
          <p:nvPr/>
        </p:nvSpPr>
        <p:spPr>
          <a:xfrm>
            <a:off x="588913" y="1302317"/>
            <a:ext cx="11010997" cy="49244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context.Users.Remove(u);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B9E661-3267-465A-B69E-E86852F66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15" y="1945956"/>
            <a:ext cx="11804822" cy="1110781"/>
          </a:xfrm>
        </p:spPr>
        <p:txBody>
          <a:bodyPr>
            <a:normAutofit lnSpcReduction="10000"/>
          </a:bodyPr>
          <a:lstStyle/>
          <a:p>
            <a:r>
              <a:rPr lang="bg-BG" dirty="0"/>
              <a:t>Ако премахнем потребителя от контекста, той не се изтрива от базата – състоянието му се променя на </a:t>
            </a:r>
            <a:r>
              <a:rPr lang="en-US" dirty="0"/>
              <a:t>Deleted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D6E14C4-0A96-42E2-A96F-447C9A9F4075}"/>
              </a:ext>
            </a:extLst>
          </p:cNvPr>
          <p:cNvSpPr txBox="1">
            <a:spLocks/>
          </p:cNvSpPr>
          <p:nvPr/>
        </p:nvSpPr>
        <p:spPr>
          <a:xfrm>
            <a:off x="585727" y="3207933"/>
            <a:ext cx="11010997" cy="89255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User newUser = new User();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context.Users.Add(newUser);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31FC28-21F5-4A8E-9A19-B5467D169BFD}"/>
              </a:ext>
            </a:extLst>
          </p:cNvPr>
          <p:cNvSpPr txBox="1">
            <a:spLocks/>
          </p:cNvSpPr>
          <p:nvPr/>
        </p:nvSpPr>
        <p:spPr>
          <a:xfrm>
            <a:off x="188814" y="4196207"/>
            <a:ext cx="11804822" cy="1110781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AC87E82-593A-47E7-8403-CCC2CCE91D67}"/>
              </a:ext>
            </a:extLst>
          </p:cNvPr>
          <p:cNvSpPr txBox="1">
            <a:spLocks/>
          </p:cNvSpPr>
          <p:nvPr/>
        </p:nvSpPr>
        <p:spPr>
          <a:xfrm>
            <a:off x="188815" y="4277106"/>
            <a:ext cx="11804822" cy="1742694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/>
              <a:t>Подобно, ако добавим нов потребител в контекста, той не се добавя в базата от данни, а само започва да се следи (състоянието му е </a:t>
            </a:r>
            <a:r>
              <a:rPr lang="en-US" dirty="0"/>
              <a:t>Added)</a:t>
            </a:r>
          </a:p>
        </p:txBody>
      </p:sp>
    </p:spTree>
    <p:extLst>
      <p:ext uri="{BB962C8B-B14F-4D97-AF65-F5344CB8AC3E}">
        <p14:creationId xmlns:p14="http://schemas.microsoft.com/office/powerpoint/2010/main" val="50922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5BDA2C-F928-4F4D-AC92-CA987567F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Стандартната рамка за ORM за .NET и .NET Core</a:t>
            </a:r>
          </a:p>
          <a:p>
            <a:r>
              <a:rPr lang="ru-RU" dirty="0"/>
              <a:t>Предоставя LINQ-базирани заявки за данни и </a:t>
            </a:r>
            <a:br>
              <a:rPr lang="ru-RU" dirty="0"/>
            </a:br>
            <a:r>
              <a:rPr lang="ru-RU" dirty="0"/>
              <a:t>CRUD операции</a:t>
            </a:r>
          </a:p>
          <a:p>
            <a:r>
              <a:rPr lang="ru-RU" dirty="0"/>
              <a:t>Автоматично проследяване на промяната на </a:t>
            </a:r>
            <a:br>
              <a:rPr lang="ru-RU" dirty="0"/>
            </a:br>
            <a:r>
              <a:rPr lang="ru-RU" dirty="0"/>
              <a:t>обекти в паметта</a:t>
            </a:r>
          </a:p>
          <a:p>
            <a:r>
              <a:rPr lang="ru-RU" dirty="0"/>
              <a:t>Работи с много релационни бази данни </a:t>
            </a:r>
            <a:br>
              <a:rPr lang="ru-RU" dirty="0"/>
            </a:br>
            <a:r>
              <a:rPr lang="ru-RU" dirty="0"/>
              <a:t>(с различни доставчици)</a:t>
            </a:r>
          </a:p>
          <a:p>
            <a:r>
              <a:rPr lang="ru-RU" dirty="0"/>
              <a:t>Отворен код с независим цикъл на пускане на версии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9C2BF8-6A39-403C-AAAC-C6E281B5D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Framework Core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0213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452FF4-89E3-4D1B-9927-2DBDC00E58D7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Следене на промените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2EBA5B-9830-43F4-B8F3-2F477F4E2C59}"/>
              </a:ext>
            </a:extLst>
          </p:cNvPr>
          <p:cNvSpPr txBox="1">
            <a:spLocks/>
          </p:cNvSpPr>
          <p:nvPr/>
        </p:nvSpPr>
        <p:spPr>
          <a:xfrm>
            <a:off x="588913" y="1302317"/>
            <a:ext cx="11010997" cy="49244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context.SaveChanges();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B9E661-3267-465A-B69E-E86852F66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15" y="1945956"/>
            <a:ext cx="11804822" cy="2702244"/>
          </a:xfrm>
        </p:spPr>
        <p:txBody>
          <a:bodyPr>
            <a:normAutofit/>
          </a:bodyPr>
          <a:lstStyle/>
          <a:p>
            <a:r>
              <a:rPr lang="bg-BG" dirty="0"/>
              <a:t>Методът </a:t>
            </a:r>
            <a:r>
              <a:rPr lang="en-US" dirty="0" err="1"/>
              <a:t>SaveChanges</a:t>
            </a:r>
            <a:r>
              <a:rPr lang="en-US" dirty="0"/>
              <a:t>()</a:t>
            </a:r>
            <a:r>
              <a:rPr lang="bg-BG" dirty="0"/>
              <a:t> обхожда вътрешния списък с </a:t>
            </a:r>
            <a:r>
              <a:rPr lang="en-US" dirty="0"/>
              <a:t>DbEntityEntry </a:t>
            </a:r>
            <a:r>
              <a:rPr lang="bg-BG" dirty="0"/>
              <a:t>елементи и за всеки следен обект изпълнява съответната заявка в зависимост от състоянието на записа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7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Комуникация</a:t>
            </a:r>
            <a:r>
              <a:rPr lang="ru-RU" dirty="0"/>
              <a:t> с база от </a:t>
            </a:r>
            <a:r>
              <a:rPr lang="ru-RU" dirty="0" err="1"/>
              <a:t>данни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72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42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>
            <a:normAutofit/>
          </a:bodyPr>
          <a:lstStyle/>
          <a:p>
            <a:r>
              <a:rPr lang="bg-BG" dirty="0"/>
              <a:t>Настоящият курс </a:t>
            </a:r>
            <a:r>
              <a:rPr lang="en-US" dirty="0"/>
              <a:t>(</a:t>
            </a:r>
            <a:r>
              <a:rPr lang="bg-BG" dirty="0"/>
              <a:t>слайдове</a:t>
            </a:r>
            <a:r>
              <a:rPr lang="en-US" dirty="0"/>
              <a:t>, </a:t>
            </a:r>
            <a:r>
              <a:rPr lang="bg-BG" dirty="0"/>
              <a:t>примери</a:t>
            </a:r>
            <a:r>
              <a:rPr lang="en-US" dirty="0"/>
              <a:t>, </a:t>
            </a:r>
            <a:r>
              <a:rPr lang="bg-BG" dirty="0"/>
              <a:t>видео</a:t>
            </a:r>
            <a:r>
              <a:rPr lang="en-US" dirty="0"/>
              <a:t>, </a:t>
            </a:r>
            <a:r>
              <a:rPr lang="bg-BG" dirty="0"/>
              <a:t>задачи и др.</a:t>
            </a:r>
            <a:r>
              <a:rPr lang="en-US" dirty="0"/>
              <a:t>)</a:t>
            </a:r>
            <a:r>
              <a:rPr lang="bg-BG" dirty="0"/>
              <a:t> се разпространяват под свободен лиценз </a:t>
            </a:r>
            <a:r>
              <a:rPr lang="en-US" dirty="0"/>
              <a:t>"</a:t>
            </a:r>
            <a:r>
              <a:rPr lang="en-US" dirty="0">
                <a:hlinkClick r:id="rId3"/>
              </a:rPr>
              <a:t>Creative Commons </a:t>
            </a:r>
            <a:r>
              <a:rPr lang="en-US" noProof="1">
                <a:hlinkClick r:id="rId3"/>
              </a:rPr>
              <a:t>Attribution-NonCommercial-ShareAlike</a:t>
            </a:r>
            <a:r>
              <a:rPr lang="en-US" dirty="0">
                <a:hlinkClick r:id="rId3"/>
              </a:rPr>
              <a:t> 4.0 International</a:t>
            </a:r>
            <a:r>
              <a:rPr lang="en-US" dirty="0"/>
              <a:t>"</a:t>
            </a:r>
            <a:endParaRPr lang="bg-BG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pPr>
              <a:spcBef>
                <a:spcPts val="1800"/>
              </a:spcBef>
            </a:pPr>
            <a:r>
              <a:rPr lang="bg-BG" sz="2400" dirty="0"/>
              <a:t>Благодарности</a:t>
            </a:r>
            <a:r>
              <a:rPr lang="en-US" sz="2400" dirty="0"/>
              <a:t>: </a:t>
            </a:r>
            <a:r>
              <a:rPr lang="bg-BG" sz="2400" dirty="0"/>
              <a:t>настоящият материал може да съдържа части от следните източници</a:t>
            </a:r>
            <a:endParaRPr lang="en-US" sz="2400" dirty="0"/>
          </a:p>
          <a:p>
            <a:pPr lvl="1"/>
            <a:r>
              <a:rPr lang="bg-BG" sz="2000" dirty="0"/>
              <a:t>Книга </a:t>
            </a:r>
            <a:r>
              <a:rPr lang="ru-RU" sz="2000" dirty="0">
                <a:hlinkClick r:id="rId4"/>
              </a:rPr>
              <a:t>"Принципи на програмирането със C#"</a:t>
            </a:r>
            <a:r>
              <a:rPr lang="bg-BG" sz="2000" dirty="0"/>
              <a:t> от Светлин Наков и колектив с лиценз</a:t>
            </a:r>
            <a:r>
              <a:rPr lang="en-US" sz="2000" dirty="0"/>
              <a:t> </a:t>
            </a:r>
            <a:r>
              <a:rPr lang="en-US" sz="2000" dirty="0">
                <a:hlinkClick r:id="rId5"/>
              </a:rPr>
              <a:t>CC-BY-SA</a:t>
            </a:r>
            <a:endParaRPr lang="bg-BG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Лиценз</a:t>
            </a:r>
            <a:endParaRPr lang="en-US" dirty="0"/>
          </a:p>
        </p:txBody>
      </p:sp>
      <p:pic>
        <p:nvPicPr>
          <p:cNvPr id="8" name="Picture 4">
            <a:hlinkClick r:id="rId3" tooltip="This work is licensed under the &quot;Creative Commons Attribution-NonCommercial-ShareAlike 4.0 International&quot; licens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7637" y="3462620"/>
            <a:ext cx="3170776" cy="1109380"/>
          </a:xfrm>
          <a:prstGeom prst="roundRect">
            <a:avLst>
              <a:gd name="adj" fmla="val 43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8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9C2BF8-6A39-403C-AAAC-C6E281B5D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Основен Работен Процес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6349D0-753E-44F1-8595-8A8F9642F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72" y="3704265"/>
            <a:ext cx="2244280" cy="30772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F216E6-FCE9-4A43-825C-BFFD2F5E5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496" y="3704265"/>
            <a:ext cx="2434404" cy="30772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A3611A-0F13-4EB1-B882-5D9D3B257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9229" y="3710718"/>
            <a:ext cx="2329393" cy="30772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22D675-2DEC-4FB5-840F-E012A1DA1260}"/>
              </a:ext>
            </a:extLst>
          </p:cNvPr>
          <p:cNvSpPr txBox="1"/>
          <p:nvPr/>
        </p:nvSpPr>
        <p:spPr>
          <a:xfrm>
            <a:off x="4151409" y="1058985"/>
            <a:ext cx="346700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bg-BG" sz="3400" dirty="0"/>
              <a:t>Писане и изпълняване на заявки върху</a:t>
            </a:r>
            <a:br>
              <a:rPr lang="bg-BG" sz="3400" dirty="0"/>
            </a:br>
            <a:r>
              <a:rPr lang="en-US" sz="3400" dirty="0" err="1"/>
              <a:t>IQueryable</a:t>
            </a:r>
            <a:endParaRPr lang="en-US" sz="3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4292AB-C5AF-4430-AC4F-703F2D49748F}"/>
              </a:ext>
            </a:extLst>
          </p:cNvPr>
          <p:cNvSpPr txBox="1"/>
          <p:nvPr/>
        </p:nvSpPr>
        <p:spPr>
          <a:xfrm>
            <a:off x="7811933" y="1058985"/>
            <a:ext cx="366112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ru-RU" sz="3400" dirty="0"/>
              <a:t>EF генерира и изпълнява SQL заявка в БД</a:t>
            </a:r>
            <a:endParaRPr lang="en-US" sz="3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084FA3-7B50-4D5F-844A-2F9FC8B8D53D}"/>
              </a:ext>
            </a:extLst>
          </p:cNvPr>
          <p:cNvSpPr txBox="1"/>
          <p:nvPr/>
        </p:nvSpPr>
        <p:spPr>
          <a:xfrm>
            <a:off x="455612" y="1058985"/>
            <a:ext cx="3429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bg-BG" sz="3400" dirty="0"/>
              <a:t>Определете модела на данни </a:t>
            </a:r>
            <a:r>
              <a:rPr lang="en-US" sz="3400" dirty="0"/>
              <a:t>(Code First </a:t>
            </a:r>
            <a:r>
              <a:rPr lang="bg-BG" sz="3400" dirty="0"/>
              <a:t>/ </a:t>
            </a:r>
            <a:r>
              <a:rPr lang="en-US" sz="3400" dirty="0"/>
              <a:t>Scaffold from DB)</a:t>
            </a:r>
          </a:p>
        </p:txBody>
      </p:sp>
    </p:spTree>
    <p:extLst>
      <p:ext uri="{BB962C8B-B14F-4D97-AF65-F5344CB8AC3E}">
        <p14:creationId xmlns:p14="http://schemas.microsoft.com/office/powerpoint/2010/main" val="20867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9688"/>
            <a:ext cx="11806238" cy="1111250"/>
          </a:xfrm>
        </p:spPr>
        <p:txBody>
          <a:bodyPr/>
          <a:lstStyle/>
          <a:p>
            <a:r>
              <a:rPr lang="bg-BG" dirty="0"/>
              <a:t>Основен Работен Процес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60200" y="6524625"/>
            <a:ext cx="428625" cy="196850"/>
          </a:xfrm>
        </p:spPr>
        <p:txBody>
          <a:bodyPr/>
          <a:lstStyle/>
          <a:p>
            <a:fld id="{58452FF4-89E3-4D1B-9927-2DBDC00E58D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47323" y="1151118"/>
            <a:ext cx="38892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bg-BG" sz="3200" dirty="0"/>
              <a:t>Промяна на данните със C# - извиква се </a:t>
            </a:r>
            <a:r>
              <a:rPr lang="en-US" sz="3200" dirty="0"/>
              <a:t>"</a:t>
            </a:r>
            <a:r>
              <a:rPr lang="en-US" sz="3200" b="1" dirty="0">
                <a:latin typeface="Consolas" panose="020B0609020204030204" pitchFamily="49" charset="0"/>
              </a:rPr>
              <a:t>Save</a:t>
            </a:r>
            <a:r>
              <a:rPr lang="bg-BG" sz="3200" b="1" dirty="0">
                <a:latin typeface="Consolas" panose="020B0609020204030204" pitchFamily="49" charset="0"/>
              </a:rPr>
              <a:t> </a:t>
            </a:r>
            <a:r>
              <a:rPr lang="en-US" sz="3200" b="1" dirty="0">
                <a:latin typeface="Consolas" panose="020B0609020204030204" pitchFamily="49" charset="0"/>
              </a:rPr>
              <a:t>Changes()</a:t>
            </a:r>
            <a:r>
              <a:rPr lang="en-US" sz="3200" dirty="0"/>
              <a:t>"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1933" y="1151118"/>
            <a:ext cx="36611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3200" dirty="0"/>
              <a:t>EF </a:t>
            </a:r>
            <a:r>
              <a:rPr lang="ru-RU" sz="3200" dirty="0"/>
              <a:t>генерира и изпълнява SQL команда за промяна на БД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08011" y="1151117"/>
            <a:ext cx="35239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ru-RU" sz="3200" dirty="0"/>
              <a:t>EF преобразува резултатите от заявката в .NET обекти</a:t>
            </a:r>
            <a:endParaRPr lang="en-US" sz="3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412" y="3447710"/>
            <a:ext cx="2860254" cy="3077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3" y="3447711"/>
            <a:ext cx="3582032" cy="3077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043" y="4038599"/>
            <a:ext cx="3889232" cy="182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2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 да добавите поддръжка на EF Core към проект във Visual Studio:</a:t>
            </a:r>
            <a:endParaRPr lang="en-US" dirty="0"/>
          </a:p>
          <a:p>
            <a:pPr lvl="1"/>
            <a:r>
              <a:rPr lang="bg-BG" dirty="0"/>
              <a:t>Инсталирайте го от</a:t>
            </a:r>
            <a:r>
              <a:rPr lang="en-US" dirty="0"/>
              <a:t> </a:t>
            </a:r>
            <a:r>
              <a:rPr lang="en-US" b="1" dirty="0">
                <a:solidFill>
                  <a:schemeClr val="bg1"/>
                </a:solidFill>
              </a:rPr>
              <a:t>Package Manager Console</a:t>
            </a:r>
          </a:p>
          <a:p>
            <a:pPr lvl="1"/>
            <a:endParaRPr lang="en-US" dirty="0"/>
          </a:p>
          <a:p>
            <a:pPr lvl="1"/>
            <a:r>
              <a:rPr lang="ru-RU" dirty="0"/>
              <a:t>EF Core е модулен - различни допълнителни пакети могат да бъдат инсталирани</a:t>
            </a:r>
            <a:r>
              <a:rPr lang="en-US" dirty="0"/>
              <a:t>: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Framework Core: </a:t>
            </a:r>
            <a:r>
              <a:rPr lang="bg-BG" dirty="0"/>
              <a:t>Конфигурация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035EBD2-3BA3-4963-9819-A1E7C3CCB42E}"/>
              </a:ext>
            </a:extLst>
          </p:cNvPr>
          <p:cNvSpPr txBox="1">
            <a:spLocks/>
          </p:cNvSpPr>
          <p:nvPr/>
        </p:nvSpPr>
        <p:spPr>
          <a:xfrm>
            <a:off x="833436" y="3151466"/>
            <a:ext cx="10975976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noProof="1">
                <a:latin typeface="Consolas" panose="020B0609020204030204" pitchFamily="49" charset="0"/>
              </a:rPr>
              <a:t>Install-Package Microsoft.EntityFrameworkCore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B04E9A0-501F-4DC6-9C6C-30D28D50FF30}"/>
              </a:ext>
            </a:extLst>
          </p:cNvPr>
          <p:cNvSpPr txBox="1">
            <a:spLocks/>
          </p:cNvSpPr>
          <p:nvPr/>
        </p:nvSpPr>
        <p:spPr>
          <a:xfrm>
            <a:off x="833436" y="4953000"/>
            <a:ext cx="10975976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noProof="1">
                <a:latin typeface="Consolas" panose="020B0609020204030204" pitchFamily="49" charset="0"/>
              </a:rPr>
              <a:t>Install-Package Microsoft.EntityFrameworkCore.SqlServer</a:t>
            </a:r>
          </a:p>
        </p:txBody>
      </p:sp>
    </p:spTree>
    <p:extLst>
      <p:ext uri="{BB962C8B-B14F-4D97-AF65-F5344CB8AC3E}">
        <p14:creationId xmlns:p14="http://schemas.microsoft.com/office/powerpoint/2010/main" val="253395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57A5BC-9FD7-4E79-8F0A-9275F4DAC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48667-56EE-45C2-BE62-F8164DE5B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Методът "</a:t>
            </a:r>
            <a:r>
              <a:rPr lang="en-US" dirty="0"/>
              <a:t>Database First</a:t>
            </a:r>
            <a:r>
              <a:rPr lang="bg-BG" dirty="0"/>
              <a:t>"</a:t>
            </a:r>
            <a:r>
              <a:rPr lang="en-US" dirty="0"/>
              <a:t> </a:t>
            </a:r>
            <a:r>
              <a:rPr lang="ru-RU" dirty="0"/>
              <a:t>моделира </a:t>
            </a:r>
            <a:r>
              <a:rPr lang="ru-RU" dirty="0" err="1"/>
              <a:t>класовете</a:t>
            </a:r>
            <a:r>
              <a:rPr lang="ru-RU" dirty="0"/>
              <a:t> с</a:t>
            </a:r>
            <a:r>
              <a:rPr lang="en-US" dirty="0"/>
              <a:t> o</a:t>
            </a:r>
            <a:r>
              <a:rPr lang="ru-RU" dirty="0" err="1"/>
              <a:t>бекта</a:t>
            </a:r>
            <a:r>
              <a:rPr lang="ru-RU" dirty="0"/>
              <a:t> след като базата данни е създадена: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383147-6342-4630-9C10-06F61F797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Методът "</a:t>
            </a:r>
            <a:r>
              <a:rPr lang="en-US" dirty="0"/>
              <a:t>Database First</a:t>
            </a:r>
            <a:r>
              <a:rPr lang="bg-BG" dirty="0"/>
              <a:t>"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F58F87-06B2-4701-8451-F0DC562F46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56" r="2674"/>
          <a:stretch/>
        </p:blipFill>
        <p:spPr>
          <a:xfrm>
            <a:off x="1331594" y="2547594"/>
            <a:ext cx="4124040" cy="3968767"/>
          </a:xfrm>
          <a:prstGeom prst="roundRect">
            <a:avLst>
              <a:gd name="adj" fmla="val 1465"/>
            </a:avLst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90821E-A007-4AD2-A3D3-7D91241DE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212" y="3084176"/>
            <a:ext cx="3716948" cy="2895600"/>
          </a:xfrm>
          <a:prstGeom prst="roundRect">
            <a:avLst>
              <a:gd name="adj" fmla="val 2668"/>
            </a:avLst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39B7A457-4650-455A-BC28-638AABD92396}"/>
              </a:ext>
            </a:extLst>
          </p:cNvPr>
          <p:cNvSpPr/>
          <p:nvPr/>
        </p:nvSpPr>
        <p:spPr>
          <a:xfrm>
            <a:off x="6092824" y="4222453"/>
            <a:ext cx="611188" cy="619047"/>
          </a:xfrm>
          <a:prstGeom prst="rightArrow">
            <a:avLst/>
          </a:prstGeom>
          <a:solidFill>
            <a:schemeClr val="dk2">
              <a:alpha val="80000"/>
            </a:schemeClr>
          </a:solidFill>
          <a:ln w="19050">
            <a:solidFill>
              <a:schemeClr val="tx1">
                <a:lumMod val="75000"/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097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57A5BC-9FD7-4E79-8F0A-9275F4DAC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48667-56EE-45C2-BE62-F8164DE5B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Scaffolding DbContext от DB с командата Scaffold-DbContext в конзолата за управление на пакети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Scaffolding </a:t>
            </a:r>
            <a:r>
              <a:rPr lang="bg-BG" dirty="0"/>
              <a:t>предварително изисква следните пакети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383147-6342-4630-9C10-06F61F797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Използване на метода "</a:t>
            </a:r>
            <a:r>
              <a:rPr lang="en-US" dirty="0"/>
              <a:t>Database First</a:t>
            </a:r>
            <a:r>
              <a:rPr lang="bg-BG" dirty="0"/>
              <a:t>"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09BDA-12FC-4567-86D2-FE08A50BD86D}"/>
              </a:ext>
            </a:extLst>
          </p:cNvPr>
          <p:cNvSpPr txBox="1">
            <a:spLocks/>
          </p:cNvSpPr>
          <p:nvPr/>
        </p:nvSpPr>
        <p:spPr>
          <a:xfrm>
            <a:off x="566283" y="2590800"/>
            <a:ext cx="11063157" cy="156966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noProof="1">
                <a:latin typeface="Consolas" panose="020B0609020204030204" pitchFamily="49" charset="0"/>
              </a:rPr>
              <a:t>Scaffold-DbContext </a:t>
            </a:r>
          </a:p>
          <a:p>
            <a:pPr>
              <a:lnSpc>
                <a:spcPct val="100000"/>
              </a:lnSpc>
            </a:pPr>
            <a:r>
              <a:rPr lang="en-US" b="1" noProof="1">
                <a:latin typeface="Consolas" panose="020B0609020204030204" pitchFamily="49" charset="0"/>
              </a:rPr>
              <a:t>  -Connection "Server=.;Database=…;Integrated Security=True" </a:t>
            </a:r>
          </a:p>
          <a:p>
            <a:pPr>
              <a:lnSpc>
                <a:spcPct val="100000"/>
              </a:lnSpc>
            </a:pPr>
            <a:r>
              <a:rPr lang="en-US" b="1" noProof="1">
                <a:latin typeface="Consolas" panose="020B0609020204030204" pitchFamily="49" charset="0"/>
              </a:rPr>
              <a:t>  -Provider Microsoft.EntityFrameworkCore.SqlServer </a:t>
            </a:r>
          </a:p>
          <a:p>
            <a:pPr>
              <a:lnSpc>
                <a:spcPct val="100000"/>
              </a:lnSpc>
            </a:pPr>
            <a:r>
              <a:rPr lang="en-US" b="1" noProof="1">
                <a:latin typeface="Consolas" panose="020B0609020204030204" pitchFamily="49" charset="0"/>
              </a:rPr>
              <a:t>  -OutputDir Data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E90AC19-67A6-48CD-8049-529D8A0ACEF8}"/>
              </a:ext>
            </a:extLst>
          </p:cNvPr>
          <p:cNvSpPr txBox="1">
            <a:spLocks/>
          </p:cNvSpPr>
          <p:nvPr/>
        </p:nvSpPr>
        <p:spPr>
          <a:xfrm>
            <a:off x="561245" y="5275992"/>
            <a:ext cx="11063157" cy="86177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noProof="1">
                <a:latin typeface="Consolas" panose="020B0609020204030204" pitchFamily="49" charset="0"/>
              </a:rPr>
              <a:t>Install-Package Microsoft.EntityFrameworkCore.Tools</a:t>
            </a:r>
          </a:p>
          <a:p>
            <a:r>
              <a:rPr lang="en-US" b="1" noProof="1">
                <a:latin typeface="Consolas" panose="020B0609020204030204" pitchFamily="49" charset="0"/>
              </a:rPr>
              <a:t>Install-Package Microsoft.EntityFrameworkCore.SqlServer.Design</a:t>
            </a:r>
          </a:p>
        </p:txBody>
      </p:sp>
    </p:spTree>
    <p:extLst>
      <p:ext uri="{BB962C8B-B14F-4D97-AF65-F5344CB8AC3E}">
        <p14:creationId xmlns:p14="http://schemas.microsoft.com/office/powerpoint/2010/main" val="250538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4685</TotalTime>
  <Words>2330</Words>
  <Application>Microsoft Office PowerPoint</Application>
  <PresentationFormat>По избор</PresentationFormat>
  <Paragraphs>393</Paragraphs>
  <Slides>42</Slides>
  <Notes>21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42</vt:i4>
      </vt:variant>
    </vt:vector>
  </HeadingPairs>
  <TitlesOfParts>
    <vt:vector size="48" baseType="lpstr">
      <vt:lpstr>Arial</vt:lpstr>
      <vt:lpstr>Calibri</vt:lpstr>
      <vt:lpstr>Consolas</vt:lpstr>
      <vt:lpstr>Wingdings</vt:lpstr>
      <vt:lpstr>Wingdings 2</vt:lpstr>
      <vt:lpstr>SoftUni 16x9</vt:lpstr>
      <vt:lpstr>Презентация на PowerPoint</vt:lpstr>
      <vt:lpstr>Съдържание</vt:lpstr>
      <vt:lpstr>Entity Framework Core</vt:lpstr>
      <vt:lpstr>Entity Framework Core</vt:lpstr>
      <vt:lpstr>Основен Работен Процес</vt:lpstr>
      <vt:lpstr>Основен Работен Процес (2)</vt:lpstr>
      <vt:lpstr>Entity Framework Core: Конфигурация</vt:lpstr>
      <vt:lpstr>Методът "Database First"</vt:lpstr>
      <vt:lpstr>Използване на метода "Database First"</vt:lpstr>
      <vt:lpstr>Методът “Code First“</vt:lpstr>
      <vt:lpstr>Методът “Code First“</vt:lpstr>
      <vt:lpstr>Методът “Code First“</vt:lpstr>
      <vt:lpstr>Методът “Code First“</vt:lpstr>
      <vt:lpstr>Методът “Code First“</vt:lpstr>
      <vt:lpstr>Методът “Code First“</vt:lpstr>
      <vt:lpstr>Методът “Code First“</vt:lpstr>
      <vt:lpstr>Методът “Code First“</vt:lpstr>
      <vt:lpstr>Методът “Code First“</vt:lpstr>
      <vt:lpstr>Методът “Code First“</vt:lpstr>
      <vt:lpstr>EF Компоненти</vt:lpstr>
      <vt:lpstr>EF Компоненти (2)</vt:lpstr>
      <vt:lpstr>Четене на Данни</vt:lpstr>
      <vt:lpstr>Класът DbContext</vt:lpstr>
      <vt:lpstr>Изпозлване на Класът DbContext</vt:lpstr>
      <vt:lpstr>Четене на Данни с LINQ Заявки</vt:lpstr>
      <vt:lpstr>Четене на Данни с LINQ Заявки (2)</vt:lpstr>
      <vt:lpstr>Прости Операции с LINQ</vt:lpstr>
      <vt:lpstr>Прости Операции с LINQ (2)</vt:lpstr>
      <vt:lpstr>Проследяване на SQL Заявките</vt:lpstr>
      <vt:lpstr>CRUD Операции с EF Core</vt:lpstr>
      <vt:lpstr>Създаване на Нови Данни</vt:lpstr>
      <vt:lpstr>Каскадни Добавяния</vt:lpstr>
      <vt:lpstr>Промяна на Съществуващи Данни</vt:lpstr>
      <vt:lpstr>Изтриване на Съществуващи Данни</vt:lpstr>
      <vt:lpstr>Следене на промените</vt:lpstr>
      <vt:lpstr>Следене на промените</vt:lpstr>
      <vt:lpstr>Следене на промените</vt:lpstr>
      <vt:lpstr>Следене на промените</vt:lpstr>
      <vt:lpstr>Следене на промените</vt:lpstr>
      <vt:lpstr>Следене на промените</vt:lpstr>
      <vt:lpstr>Комуникация с база от данни</vt:lpstr>
      <vt:lpstr>Лиценз</vt:lpstr>
    </vt:vector>
  </TitlesOfParts>
  <Manager>Svetlin Nakov</Manager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C# Web Development Basics - Introduction to MVC</dc:title>
  <dc:subject>Java, Bootstrap, Cookies, Sessions</dc:subject>
  <dc:creator>Software University Foundation</dc:creator>
  <cp:keywords>session, cache, pipeline, CSRF, sockets, rest, signalR, roles, authentication, authorization, web, net, core, entity, framework, csharp, server, http, protocol, html, css, cookies, asp, mvc, identity, razor, filters, SoftUni, Software University, programming, software development, software engineering, course</cp:keywords>
  <dc:description>https://softuni.bg/courses/java-web-development-basics</dc:description>
  <cp:lastModifiedBy>Danail Iliew</cp:lastModifiedBy>
  <cp:revision>302</cp:revision>
  <dcterms:created xsi:type="dcterms:W3CDTF">2014-01-02T17:00:34Z</dcterms:created>
  <dcterms:modified xsi:type="dcterms:W3CDTF">2019-11-22T09:01:18Z</dcterms:modified>
  <cp:category>programming;computer programming;software development;web development</cp:category>
  <dc:language>English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