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44"/>
  </p:notesMasterIdLst>
  <p:handoutMasterIdLst>
    <p:handoutMasterId r:id="rId45"/>
  </p:handoutMasterIdLst>
  <p:sldIdLst>
    <p:sldId id="616" r:id="rId3"/>
    <p:sldId id="611" r:id="rId4"/>
    <p:sldId id="617" r:id="rId5"/>
    <p:sldId id="618" r:id="rId6"/>
    <p:sldId id="619" r:id="rId7"/>
    <p:sldId id="633" r:id="rId8"/>
    <p:sldId id="679" r:id="rId9"/>
    <p:sldId id="635" r:id="rId10"/>
    <p:sldId id="680" r:id="rId11"/>
    <p:sldId id="681" r:id="rId12"/>
    <p:sldId id="638" r:id="rId13"/>
    <p:sldId id="639" r:id="rId14"/>
    <p:sldId id="640" r:id="rId15"/>
    <p:sldId id="641" r:id="rId16"/>
    <p:sldId id="642" r:id="rId17"/>
    <p:sldId id="643" r:id="rId18"/>
    <p:sldId id="644" r:id="rId19"/>
    <p:sldId id="645" r:id="rId20"/>
    <p:sldId id="646" r:id="rId21"/>
    <p:sldId id="647" r:id="rId22"/>
    <p:sldId id="648" r:id="rId23"/>
    <p:sldId id="649" r:id="rId24"/>
    <p:sldId id="650" r:id="rId25"/>
    <p:sldId id="651" r:id="rId26"/>
    <p:sldId id="653" r:id="rId27"/>
    <p:sldId id="654" r:id="rId28"/>
    <p:sldId id="655" r:id="rId29"/>
    <p:sldId id="656" r:id="rId30"/>
    <p:sldId id="657" r:id="rId31"/>
    <p:sldId id="658" r:id="rId32"/>
    <p:sldId id="659" r:id="rId33"/>
    <p:sldId id="660" r:id="rId34"/>
    <p:sldId id="661" r:id="rId35"/>
    <p:sldId id="662" r:id="rId36"/>
    <p:sldId id="663" r:id="rId37"/>
    <p:sldId id="664" r:id="rId38"/>
    <p:sldId id="665" r:id="rId39"/>
    <p:sldId id="666" r:id="rId40"/>
    <p:sldId id="678" r:id="rId41"/>
    <p:sldId id="612" r:id="rId42"/>
    <p:sldId id="615" r:id="rId43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617"/>
            <p14:sldId id="618"/>
            <p14:sldId id="619"/>
            <p14:sldId id="633"/>
            <p14:sldId id="679"/>
            <p14:sldId id="635"/>
            <p14:sldId id="680"/>
            <p14:sldId id="681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  <p14:sldId id="651"/>
            <p14:sldId id="653"/>
            <p14:sldId id="654"/>
            <p14:sldId id="655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78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0" autoAdjust="0"/>
    <p:restoredTop sz="83842" autoAdjust="0"/>
  </p:normalViewPr>
  <p:slideViewPr>
    <p:cSldViewPr>
      <p:cViewPr varScale="1">
        <p:scale>
          <a:sx n="111" d="100"/>
          <a:sy n="111" d="100"/>
        </p:scale>
        <p:origin x="516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20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067CD-8E6B-4360-9AA8-C5DF2A48A6D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93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004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6103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9079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18605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7814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29821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14949" y="4704825"/>
            <a:ext cx="10958928" cy="7680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5394" b="1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14949" y="5490439"/>
            <a:ext cx="10958928" cy="49981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3997" b="1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90698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  <p:sldLayoutId id="2147483669" r:id="rId6"/>
    <p:sldLayoutId id="2147483674" r:id="rId7"/>
    <p:sldLayoutId id="2147483675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921308" y="762000"/>
            <a:ext cx="8645003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Автентикация и авторизация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ApplicationDbContext.cs</a:t>
            </a:r>
          </a:p>
          <a:p>
            <a:pPr lvl="1"/>
            <a:r>
              <a:rPr lang="ru-RU" dirty="0"/>
              <a:t>Съдържа контекста на данни на EF</a:t>
            </a:r>
          </a:p>
          <a:p>
            <a:pPr lvl="1"/>
            <a:r>
              <a:rPr lang="ru-RU" dirty="0"/>
              <a:t>Осигурява достъп до данните на приложението, използвайки модели на обекти</a:t>
            </a:r>
          </a:p>
          <a:p>
            <a:r>
              <a:rPr lang="ru-RU" dirty="0"/>
              <a:t>Startup.cs</a:t>
            </a:r>
          </a:p>
          <a:p>
            <a:pPr lvl="1"/>
            <a:r>
              <a:rPr lang="ru-RU" dirty="0"/>
              <a:t>Може да конфигурира удостоверяване въз основа на бисквитки (или JWT)</a:t>
            </a:r>
          </a:p>
          <a:p>
            <a:pPr lvl="1"/>
            <a:r>
              <a:rPr lang="ru-RU" dirty="0"/>
              <a:t>Може да активира външно влизане (напр. Вход във Facebook)</a:t>
            </a:r>
          </a:p>
          <a:p>
            <a:pPr lvl="1"/>
            <a:r>
              <a:rPr lang="ru-RU" dirty="0"/>
              <a:t>Може да промени настройките за идентификация по подразбиране</a:t>
            </a:r>
          </a:p>
          <a:p>
            <a:pPr lvl="1"/>
            <a:r>
              <a:rPr lang="ru-RU" dirty="0"/>
              <a:t>Може да активира RoleManager с .AddRoles &lt;IdentityRole&gt; ()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934797" cy="1110780"/>
          </a:xfrm>
        </p:spPr>
        <p:txBody>
          <a:bodyPr>
            <a:normAutofit fontScale="90000"/>
          </a:bodyPr>
          <a:lstStyle/>
          <a:p>
            <a:r>
              <a:rPr lang="ru-RU" dirty="0"/>
              <a:t>Удостоверяване на шаблона на ASP.NET Core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05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ru-RU" dirty="0"/>
              <a:t>Настройки на паролата - могат да бъдат определени в Startup.cs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523134" cy="1110780"/>
          </a:xfrm>
        </p:spPr>
        <p:txBody>
          <a:bodyPr>
            <a:normAutofit fontScale="90000"/>
          </a:bodyPr>
          <a:lstStyle/>
          <a:p>
            <a:r>
              <a:rPr lang="ru-RU" dirty="0"/>
              <a:t>Удостоверяване на шаблона на ASP.NET Core Project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9217799" y="4249835"/>
            <a:ext cx="2494150" cy="1053332"/>
            <a:chOff x="8228012" y="4769963"/>
            <a:chExt cx="3320313" cy="140223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053269" y="4769963"/>
              <a:ext cx="1495056" cy="140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Roy Jones Jr\Desktop\I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2" y="4769963"/>
              <a:ext cx="1498599" cy="1402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 Placeholder 5"/>
          <p:cNvSpPr txBox="1">
            <a:spLocks/>
          </p:cNvSpPr>
          <p:nvPr/>
        </p:nvSpPr>
        <p:spPr>
          <a:xfrm>
            <a:off x="506172" y="2372579"/>
            <a:ext cx="11274665" cy="391040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999" dirty="0">
                <a:solidFill>
                  <a:schemeClr val="tx1"/>
                </a:solidFill>
                <a:effectLst/>
              </a:rPr>
              <a:t>public void ConfigureServices(IServiceCollection services)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{</a:t>
            </a:r>
            <a:br>
              <a:rPr lang="en-US" sz="1999" dirty="0">
                <a:solidFill>
                  <a:schemeClr val="tx1"/>
                </a:solidFill>
                <a:effectLst/>
              </a:rPr>
            </a:br>
            <a:r>
              <a:rPr lang="en-US" sz="1999" dirty="0">
                <a:solidFill>
                  <a:schemeClr val="tx1"/>
                </a:solidFill>
                <a:effectLst/>
              </a:rPr>
              <a:t>  ...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services.AddDefaultIdentity&lt;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IdentityUser</a:t>
            </a:r>
            <a:r>
              <a:rPr lang="en-US" sz="1999" dirty="0">
                <a:solidFill>
                  <a:schemeClr val="tx1"/>
                </a:solidFill>
                <a:effectLst/>
              </a:rPr>
              <a:t>&gt;(options =&gt;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  { 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      // Password, lockout, emails, etc.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      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options.Password.RequireNonAlphanumeric</a:t>
            </a:r>
            <a:r>
              <a:rPr lang="en-US" sz="1999" dirty="0">
                <a:solidFill>
                  <a:schemeClr val="tx1"/>
                </a:solidFill>
                <a:effectLst/>
              </a:rPr>
              <a:t> = false;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  })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.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AddDefaultUI</a:t>
            </a:r>
            <a:r>
              <a:rPr lang="en-US" sz="1999" dirty="0">
                <a:solidFill>
                  <a:schemeClr val="tx1"/>
                </a:solidFill>
                <a:effectLst/>
              </a:rPr>
              <a:t>(UIFramework.Bootstrap4)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.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AddRoles</a:t>
            </a:r>
            <a:r>
              <a:rPr lang="en-US" sz="1999" dirty="0">
                <a:solidFill>
                  <a:schemeClr val="tx1"/>
                </a:solidFill>
                <a:effectLst/>
              </a:rPr>
              <a:t>&lt;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IdentityRole</a:t>
            </a:r>
            <a:r>
              <a:rPr lang="en-US" sz="1999" dirty="0">
                <a:solidFill>
                  <a:schemeClr val="tx1"/>
                </a:solidFill>
                <a:effectLst/>
              </a:rPr>
              <a:t>&gt;()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    .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AddEntityFrameworkStores</a:t>
            </a:r>
            <a:r>
              <a:rPr lang="en-US" sz="1999" dirty="0">
                <a:solidFill>
                  <a:schemeClr val="tx1"/>
                </a:solidFill>
                <a:effectLst/>
              </a:rPr>
              <a:t>&lt;</a:t>
            </a:r>
            <a:r>
              <a:rPr lang="en-US" sz="1999" dirty="0" err="1">
                <a:solidFill>
                  <a:schemeClr val="tx1"/>
                </a:solidFill>
                <a:effectLst/>
              </a:rPr>
              <a:t>ApplicationDbContext</a:t>
            </a:r>
            <a:r>
              <a:rPr lang="en-US" sz="1999" dirty="0">
                <a:solidFill>
                  <a:schemeClr val="tx1"/>
                </a:solidFill>
                <a:effectLst/>
              </a:rPr>
              <a:t>&gt;()</a:t>
            </a:r>
          </a:p>
          <a:p>
            <a:r>
              <a:rPr lang="en-US" sz="1999" dirty="0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885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Регистрация на потребител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914162" y="1315293"/>
            <a:ext cx="10360501" cy="493237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199" noProof="1">
                <a:solidFill>
                  <a:schemeClr val="tx1"/>
                </a:solidFill>
                <a:effectLst/>
              </a:rPr>
              <a:t>var newUser = new ApplicationUser()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UserName = "maria",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Email = "mm@gmail.com",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PhoneNumber = "+359 2 981 981"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};</a:t>
            </a:r>
          </a:p>
          <a:p>
            <a:endParaRPr lang="en-US" sz="2199" noProof="1">
              <a:solidFill>
                <a:schemeClr val="tx1"/>
              </a:solidFill>
              <a:effectLst/>
            </a:endParaRP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var result = await userManager.CreateAsync(newUser, "S0m3@Pa$$");</a:t>
            </a:r>
          </a:p>
          <a:p>
            <a:endParaRPr lang="en-US" sz="2199" noProof="1">
              <a:solidFill>
                <a:schemeClr val="tx1"/>
              </a:solidFill>
              <a:effectLst/>
            </a:endParaRP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if (result.Succeeded)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// User registered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else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// result.Errors holds the error messages</a:t>
            </a:r>
          </a:p>
        </p:txBody>
      </p:sp>
    </p:spTree>
    <p:extLst>
      <p:ext uri="{BB962C8B-B14F-4D97-AF65-F5344CB8AC3E}">
        <p14:creationId xmlns:p14="http://schemas.microsoft.com/office/powerpoint/2010/main" val="30645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Вход</a:t>
            </a:r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en-US" noProof="1"/>
          </a:p>
          <a:p>
            <a:endParaRPr lang="bg-BG" noProof="1"/>
          </a:p>
          <a:p>
            <a:r>
              <a:rPr lang="bg-BG" noProof="1"/>
              <a:t>Изход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Потребителско Вход/Изход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914162" y="1858237"/>
            <a:ext cx="10360501" cy="3443123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199" noProof="1">
                <a:solidFill>
                  <a:schemeClr val="tx1"/>
                </a:solidFill>
                <a:effectLst/>
              </a:rPr>
              <a:t>bool rememberMe = true;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bool shouldLockout = false;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var signInStatus = await signInManager.PasswordSignInAsync(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"maria", "S0m3@Pa$$", rememberMe, shouldLockout);</a:t>
            </a:r>
          </a:p>
          <a:p>
            <a:endParaRPr lang="en-US" sz="2199" noProof="1">
              <a:solidFill>
                <a:schemeClr val="tx1"/>
              </a:solidFill>
              <a:effectLst/>
            </a:endParaRP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if (signInStatus.Succeeded)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// Sucessfull login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else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// Login failed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914162" y="6019126"/>
            <a:ext cx="10360501" cy="4440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199" noProof="1">
                <a:solidFill>
                  <a:schemeClr val="tx1"/>
                </a:solidFill>
                <a:effectLst/>
              </a:rPr>
              <a:t>await signInManager.SignOutAsync();</a:t>
            </a:r>
          </a:p>
        </p:txBody>
      </p:sp>
    </p:spTree>
    <p:extLst>
      <p:ext uri="{BB962C8B-B14F-4D97-AF65-F5344CB8AC3E}">
        <p14:creationId xmlns:p14="http://schemas.microsoft.com/office/powerpoint/2010/main" val="18388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ru-RU" dirty="0"/>
              <a:t>Използвайте </a:t>
            </a:r>
            <a:r>
              <a:rPr lang="ru-RU" dirty="0" err="1"/>
              <a:t>атрибутите</a:t>
            </a:r>
            <a:r>
              <a:rPr lang="ru-RU" dirty="0"/>
              <a:t> [</a:t>
            </a:r>
            <a:r>
              <a:rPr lang="en-US" dirty="0"/>
              <a:t>Authorize</a:t>
            </a:r>
            <a:r>
              <a:rPr lang="ru-RU" dirty="0"/>
              <a:t>] и [AllowAnonymous], за да конфигурирате разрешен / анонимен достъп за контролер / действие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</a:t>
            </a:r>
            <a:r>
              <a:rPr lang="ru-RU" dirty="0"/>
              <a:t>Авторизиране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638887" y="2908956"/>
            <a:ext cx="10512862" cy="38151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199" noProof="1">
                <a:solidFill>
                  <a:schemeClr val="tx1"/>
                </a:solidFill>
                <a:effectLst/>
              </a:rPr>
              <a:t>[Authorize]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public class AccountController : Controller</a:t>
            </a:r>
            <a:r>
              <a:rPr lang="bg-BG" sz="2199" noProof="1">
                <a:solidFill>
                  <a:schemeClr val="tx1"/>
                </a:solidFill>
                <a:effectLst/>
              </a:rPr>
              <a:t> </a:t>
            </a:r>
            <a:r>
              <a:rPr lang="en-US" sz="2199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// GET: /Account/Login (anonymous)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[AllowAnonymous]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public async Task&lt;IActionResult&gt; Login(string returnUrl) { … }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// POST: /Account/LogOff (for logged-in users only)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[HttpPost]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public async Task&lt;IActionResult&gt; Logout() { … }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8580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Провери настоящият потребител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40566" y="1291003"/>
            <a:ext cx="8238491" cy="251247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1799" noProof="1">
                <a:solidFill>
                  <a:schemeClr val="tx1"/>
                </a:solidFill>
                <a:effectLst/>
              </a:rPr>
              <a:t>// GET: /Account/Roles (for logged-in users only)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[Authorize]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public ActionResult Roles()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    var currentUser = await userManager.GetUserAsync(this.User);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    var roles = await userManager.GetRolesAsync(currentUser);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}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FFD27A-5549-4326-ADE0-E1BBAA7F7219}"/>
              </a:ext>
            </a:extLst>
          </p:cNvPr>
          <p:cNvSpPr txBox="1">
            <a:spLocks/>
          </p:cNvSpPr>
          <p:nvPr/>
        </p:nvSpPr>
        <p:spPr>
          <a:xfrm>
            <a:off x="2434834" y="4038335"/>
            <a:ext cx="9128566" cy="251247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1799" noProof="1">
                <a:solidFill>
                  <a:schemeClr val="tx1"/>
                </a:solidFill>
                <a:effectLst/>
              </a:rPr>
              <a:t>// GET: /Account/Data (for logged-in users only)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[Authorize]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public ActionResult Data()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    var currentUserUsername = await userManager.GetUserName(this.User);</a:t>
            </a:r>
            <a:br>
              <a:rPr lang="en-US" sz="1799" noProof="1">
                <a:solidFill>
                  <a:schemeClr val="tx1"/>
                </a:solidFill>
                <a:effectLst/>
              </a:rPr>
            </a:br>
            <a:r>
              <a:rPr lang="en-US" sz="1799" noProof="1">
                <a:solidFill>
                  <a:schemeClr val="tx1"/>
                </a:solidFill>
                <a:effectLst/>
              </a:rPr>
              <a:t>    var currentUserId = await userManager.GetUserIdAsync(this.User);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889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noProof="1"/>
              <a:t>Добави потребител в роля</a:t>
            </a:r>
            <a:endParaRPr lang="en-US" noProof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63513" y="6396852"/>
            <a:ext cx="428513" cy="307895"/>
          </a:xfrm>
        </p:spPr>
        <p:txBody>
          <a:bodyPr/>
          <a:lstStyle/>
          <a:p>
            <a:fld id="{C014DD1E-5D91-48A3-AD6D-45FBA980D106}" type="slidenum">
              <a:rPr lang="en-US" noProof="1" dirty="0" smtClean="0"/>
              <a:pPr/>
              <a:t>16</a:t>
            </a:fld>
            <a:endParaRPr lang="en-US" noProof="1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684212" y="1295400"/>
            <a:ext cx="10512862" cy="4187748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199" noProof="1">
                <a:solidFill>
                  <a:schemeClr val="tx1"/>
                </a:solidFill>
                <a:effectLst/>
              </a:rPr>
              <a:t>var roleName = "Administrator";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var roleExists = await roleManager.RoleExistsAsync(roleName);</a:t>
            </a:r>
          </a:p>
          <a:p>
            <a:endParaRPr lang="en-US" sz="2199" noProof="1">
              <a:solidFill>
                <a:schemeClr val="tx1"/>
              </a:solidFill>
              <a:effectLst/>
            </a:endParaRP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if (roleExists)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var user = await userManager.GetUserAsync(User);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var result = await userManager.AddToRoleAsync(user, roleName);</a:t>
            </a:r>
          </a:p>
          <a:p>
            <a:endParaRPr lang="en-US" sz="2199" noProof="1">
              <a:solidFill>
                <a:schemeClr val="tx1"/>
              </a:solidFill>
              <a:effectLst/>
            </a:endParaRP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if (result.Succeeded) 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     // The user is now Administrator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2031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90412" y="1151121"/>
            <a:ext cx="12457199" cy="5570355"/>
          </a:xfrm>
        </p:spPr>
        <p:txBody>
          <a:bodyPr/>
          <a:lstStyle/>
          <a:p>
            <a:r>
              <a:rPr lang="bg-BG" dirty="0"/>
              <a:t>Д</a:t>
            </a:r>
            <a:r>
              <a:rPr lang="ru-RU" dirty="0"/>
              <a:t>остъп само на потребителите в роля </a:t>
            </a:r>
            <a:r>
              <a:rPr lang="en-US" dirty="0"/>
              <a:t>“</a:t>
            </a:r>
            <a:r>
              <a:rPr lang="en-GB" dirty="0"/>
              <a:t>Administrator</a:t>
            </a:r>
            <a:r>
              <a:rPr lang="en-US" dirty="0"/>
              <a:t>"</a:t>
            </a:r>
            <a:r>
              <a:rPr lang="ru-RU" dirty="0"/>
              <a:t>: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Достъп, ако Ролята на потребителя е </a:t>
            </a:r>
            <a:r>
              <a:rPr lang="en-US" dirty="0"/>
              <a:t>“</a:t>
            </a:r>
            <a:r>
              <a:rPr lang="en-GB" dirty="0"/>
              <a:t>User</a:t>
            </a:r>
            <a:r>
              <a:rPr lang="en-US" dirty="0"/>
              <a:t>"</a:t>
            </a:r>
            <a:r>
              <a:rPr lang="ru-RU" dirty="0"/>
              <a:t>, </a:t>
            </a:r>
            <a:r>
              <a:rPr lang="en-US" dirty="0"/>
              <a:t>“</a:t>
            </a:r>
            <a:r>
              <a:rPr lang="en-GB" dirty="0"/>
              <a:t>Student</a:t>
            </a:r>
            <a:r>
              <a:rPr lang="en-US" dirty="0"/>
              <a:t>"</a:t>
            </a:r>
            <a:r>
              <a:rPr lang="ru-RU" dirty="0"/>
              <a:t> или </a:t>
            </a:r>
            <a:r>
              <a:rPr lang="en-US" dirty="0"/>
              <a:t>“</a:t>
            </a:r>
            <a:r>
              <a:rPr lang="en-GB" dirty="0"/>
              <a:t>Trainer</a:t>
            </a:r>
            <a:r>
              <a:rPr lang="en-US" dirty="0"/>
              <a:t>"</a:t>
            </a:r>
            <a:r>
              <a:rPr lang="ru-RU" dirty="0"/>
              <a:t>: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0248997" cy="1110780"/>
          </a:xfrm>
        </p:spPr>
        <p:txBody>
          <a:bodyPr>
            <a:normAutofit fontScale="90000"/>
          </a:bodyPr>
          <a:lstStyle/>
          <a:p>
            <a:r>
              <a:rPr lang="ru-RU" dirty="0"/>
              <a:t>Изисква влезлия потребител в определена роля</a:t>
            </a:r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837981" y="1981577"/>
            <a:ext cx="10512862" cy="120924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199" noProof="1">
                <a:solidFill>
                  <a:schemeClr val="tx1"/>
                </a:solidFill>
                <a:effectLst/>
              </a:rPr>
              <a:t>[Authorize(Roles="Administrator")]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public class AdminController : Controller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{ … }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802234" y="4482781"/>
            <a:ext cx="10512862" cy="198771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199" noProof="1">
                <a:solidFill>
                  <a:schemeClr val="tx1"/>
                </a:solidFill>
                <a:effectLst/>
              </a:rPr>
              <a:t>[Authorize(Roles="User, Student, Trainer")]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public ActionResult Roles()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   …</a:t>
            </a:r>
          </a:p>
          <a:p>
            <a:r>
              <a:rPr lang="en-US" sz="2199" noProof="1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4689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96797" cy="111078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Проверете ролята на потребителя, в която сте в момента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563513" y="6396852"/>
            <a:ext cx="428513" cy="307895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914162" y="1495990"/>
            <a:ext cx="10360501" cy="453948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2199" noProof="1">
                <a:effectLst/>
              </a:rPr>
              <a:t>// GET: /Home/Admin (for logged-in admins only)</a:t>
            </a:r>
          </a:p>
          <a:p>
            <a:r>
              <a:rPr lang="en-US" sz="2199" noProof="1">
                <a:effectLst/>
              </a:rPr>
              <a:t>[Authorize]</a:t>
            </a:r>
          </a:p>
          <a:p>
            <a:r>
              <a:rPr lang="en-US" sz="2199" noProof="1">
                <a:effectLst/>
              </a:rPr>
              <a:t>public ActionResult Admin()</a:t>
            </a:r>
          </a:p>
          <a:p>
            <a:r>
              <a:rPr lang="en-US" sz="2199" noProof="1">
                <a:effectLst/>
              </a:rPr>
              <a:t>{</a:t>
            </a:r>
          </a:p>
          <a:p>
            <a:r>
              <a:rPr lang="en-US" sz="2199" noProof="1">
                <a:effectLst/>
              </a:rPr>
              <a:t>    if (this.User.IsInRole("Administrator"))</a:t>
            </a:r>
          </a:p>
          <a:p>
            <a:r>
              <a:rPr lang="en-US" sz="2199" noProof="1">
                <a:effectLst/>
              </a:rPr>
              <a:t>    {</a:t>
            </a:r>
          </a:p>
          <a:p>
            <a:r>
              <a:rPr lang="en-US" sz="2199" noProof="1">
                <a:effectLst/>
              </a:rPr>
              <a:t>        ViewBag.Message = "Welcome to the admin area!";</a:t>
            </a:r>
          </a:p>
          <a:p>
            <a:r>
              <a:rPr lang="en-US" sz="2199" noProof="1">
                <a:effectLst/>
              </a:rPr>
              <a:t>        return View();</a:t>
            </a:r>
          </a:p>
          <a:p>
            <a:r>
              <a:rPr lang="en-US" sz="2199" noProof="1">
                <a:effectLst/>
              </a:rPr>
              <a:t>    }</a:t>
            </a:r>
          </a:p>
          <a:p>
            <a:endParaRPr lang="en-US" sz="2199" noProof="1">
              <a:effectLst/>
            </a:endParaRPr>
          </a:p>
          <a:p>
            <a:r>
              <a:rPr lang="en-US" sz="2199" noProof="1">
                <a:effectLst/>
              </a:rPr>
              <a:t>    return this.View("Unauthorized");</a:t>
            </a:r>
          </a:p>
          <a:p>
            <a:r>
              <a:rPr lang="en-US" sz="2199" noProof="1"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9390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8B48CC-776A-47CA-A8B9-DDE9311FA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95D055-ABDF-400C-9EB4-041304A4061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ru-RU" noProof="1"/>
              <a:t>UserManager &lt;TUser&gt; - API за управление на потребителите в постоянен магазин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2578DC-39C0-4DC9-82AF-813906DD5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User Manager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6877C5A-C09A-489A-A406-6692F6820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70508"/>
              </p:ext>
            </p:extLst>
          </p:nvPr>
        </p:nvGraphicFramePr>
        <p:xfrm>
          <a:off x="358384" y="2261901"/>
          <a:ext cx="11468880" cy="426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3409">
                  <a:extLst>
                    <a:ext uri="{9D8B030D-6E8A-4147-A177-3AD203B41FA5}">
                      <a16:colId xmlns:a16="http://schemas.microsoft.com/office/drawing/2014/main" val="1661651054"/>
                    </a:ext>
                  </a:extLst>
                </a:gridCol>
                <a:gridCol w="3071389">
                  <a:extLst>
                    <a:ext uri="{9D8B030D-6E8A-4147-A177-3AD203B41FA5}">
                      <a16:colId xmlns:a16="http://schemas.microsoft.com/office/drawing/2014/main" val="673176494"/>
                    </a:ext>
                  </a:extLst>
                </a:gridCol>
                <a:gridCol w="5564082">
                  <a:extLst>
                    <a:ext uri="{9D8B030D-6E8A-4147-A177-3AD203B41FA5}">
                      <a16:colId xmlns:a16="http://schemas.microsoft.com/office/drawing/2014/main" val="2411368797"/>
                    </a:ext>
                  </a:extLst>
                </a:gridCol>
              </a:tblGrid>
              <a:tr h="426609"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Category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noProof="1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200" b="1" noProof="1">
                        <a:solidFill>
                          <a:schemeClr val="tx1"/>
                        </a:solidFill>
                      </a:endParaRP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022657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AddClaimsAsync(…)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FindByEmailAsync(…)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GenerateChangeEmailTokenAsync(…)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7095663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AddToRoleAsync(…)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FindByIdAsync(…)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GenerateEmailConfirmationTokenAsync(…)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629136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IsInRoleAsync(…)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FindByNameAsync(…)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GeneratePasswordResetTokenAsync(…)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1112085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GetUserId(…)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GetClaimsAsync(…)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GetAuthenticationTokenAsync(…)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731824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ConfirmEmailAsync(…)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GetEmailAsync(…)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IsEmailConfirmedAsync(…)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835601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ChangeEmailAsync(…)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GetRolesAsync(…)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CreateSecurityTokenAsync(…)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623815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CreateAsync(…)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GetUserAsync(…)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ResetPasswordAsync(…)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10761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DeleteAsync(…)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CheckPasswordAsync(…)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RemoveFromRoleAsync(…)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356629"/>
                  </a:ext>
                </a:extLst>
              </a:tr>
              <a:tr h="426609">
                <a:tc>
                  <a:txBody>
                    <a:bodyPr/>
                    <a:lstStyle/>
                    <a:p>
                      <a:pPr algn="ctr"/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Dispose(…)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UpdateAsync(…)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438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noProof="1">
                          <a:solidFill>
                            <a:schemeClr val="tx1"/>
                          </a:solidFill>
                        </a:rPr>
                        <a:t>RemoveClaimsAsync(…)</a:t>
                      </a:r>
                    </a:p>
                  </a:txBody>
                  <a:tcPr marL="91416" marR="91416"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879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727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Основна идентичност на ASP.NET</a:t>
            </a:r>
          </a:p>
          <a:p>
            <a:r>
              <a:rPr lang="ru-RU" dirty="0"/>
              <a:t>Видове за удостоверяване</a:t>
            </a:r>
          </a:p>
          <a:p>
            <a:r>
              <a:rPr lang="ru-RU" dirty="0" err="1"/>
              <a:t>Социални</a:t>
            </a:r>
            <a:r>
              <a:rPr lang="ru-RU" dirty="0"/>
              <a:t> </a:t>
            </a:r>
            <a:r>
              <a:rPr lang="ru-RU" dirty="0" err="1"/>
              <a:t>акаунти</a:t>
            </a:r>
            <a:endParaRPr lang="en-US" dirty="0"/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65D62-950A-4254-9A0C-F622EB0AD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1C0393-EB76-4AC4-8136-59CFA852694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Идентичността на базата на претенции е често срещана техника, използвана в приложенията</a:t>
            </a:r>
          </a:p>
          <a:p>
            <a:pPr lvl="1"/>
            <a:r>
              <a:rPr lang="ru-RU" dirty="0"/>
              <a:t>Приложенията придобиват информация за самоличност на своите потребители чрез искове</a:t>
            </a:r>
          </a:p>
          <a:p>
            <a:r>
              <a:rPr lang="ru-RU" dirty="0"/>
              <a:t>Искът е твърдение, което един субект прави за себе си</a:t>
            </a:r>
          </a:p>
          <a:p>
            <a:pPr lvl="1"/>
            <a:r>
              <a:rPr lang="ru-RU" dirty="0"/>
              <a:t>Може да става въпрос за име, група, етническа принадлежност, привилегия, асоциация и т.н.</a:t>
            </a:r>
          </a:p>
          <a:p>
            <a:pPr lvl="1"/>
            <a:r>
              <a:rPr lang="ru-RU" dirty="0"/>
              <a:t>Субектът, който отправя искането, е доставчик</a:t>
            </a:r>
          </a:p>
          <a:p>
            <a:r>
              <a:rPr lang="ru-RU" dirty="0"/>
              <a:t>Идентичността на базата на претенции опростява логиката за удостоверяване</a:t>
            </a:r>
          </a:p>
          <a:p>
            <a:pPr lvl="1"/>
            <a:r>
              <a:rPr lang="ru-RU" dirty="0"/>
              <a:t>Често се използва в отделни части на приложение или микроприложения</a:t>
            </a:r>
          </a:p>
          <a:p>
            <a:pPr lvl="1"/>
            <a:r>
              <a:rPr lang="ru-RU" dirty="0"/>
              <a:t>Не е необходим механизъм за създаване / промяна на акаунта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FABB0E-7DB1-40E0-829A-F3C25108F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5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F96F6-82FE-48C3-B893-633421CB3A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1A46EB-698C-4FCF-85D7-85B22510D9A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/>
          </a:bodyPr>
          <a:lstStyle/>
          <a:p>
            <a:r>
              <a:rPr lang="ru-RU" dirty="0"/>
              <a:t>В ASP.NET Core проверките за автентичност на базата на претенции са декларативни</a:t>
            </a:r>
          </a:p>
          <a:p>
            <a:pPr lvl="1"/>
            <a:r>
              <a:rPr lang="ru-RU" dirty="0"/>
              <a:t>Програмистът ги вгражда срещу контролер или действие</a:t>
            </a:r>
          </a:p>
          <a:p>
            <a:pPr lvl="1"/>
            <a:r>
              <a:rPr lang="ru-RU" dirty="0"/>
              <a:t>Програмистът посочва необходимите претенции за достъп до функционалността</a:t>
            </a:r>
          </a:p>
          <a:p>
            <a:r>
              <a:rPr lang="ru-RU" dirty="0"/>
              <a:t>Изискванията за искове се основават на политиката</a:t>
            </a:r>
          </a:p>
          <a:p>
            <a:pPr lvl="1"/>
            <a:r>
              <a:rPr lang="ru-RU" dirty="0"/>
              <a:t>Програмистът трябва да регистрира политика, изразяваща изисквания за претенции</a:t>
            </a:r>
          </a:p>
          <a:p>
            <a:r>
              <a:rPr lang="ru-RU" dirty="0"/>
              <a:t>Претенциите са двойки име-стойност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5BB8F5-0E51-40F9-9520-F1C66D859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6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1A866-6D93-4453-84EE-936F1C92C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63A620-9D8C-4935-800C-91ADCF39BB6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ru-RU" dirty="0"/>
              <a:t>Най-простият вид политика за искове проверява само за наличието на рекламация</a:t>
            </a:r>
          </a:p>
          <a:p>
            <a:pPr lvl="1"/>
            <a:r>
              <a:rPr lang="ru-RU" dirty="0"/>
              <a:t>Стойността на рекламацията не се проверява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9AF33A-0265-474E-9D33-D05DB9D2E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Claims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D597A67-9D35-42D2-A263-9DCCFD71E092}"/>
              </a:ext>
            </a:extLst>
          </p:cNvPr>
          <p:cNvSpPr txBox="1">
            <a:spLocks/>
          </p:cNvSpPr>
          <p:nvPr/>
        </p:nvSpPr>
        <p:spPr>
          <a:xfrm>
            <a:off x="912574" y="3128384"/>
            <a:ext cx="10360501" cy="16158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1800" noProof="1">
                <a:solidFill>
                  <a:schemeClr val="tx1"/>
                </a:solidFill>
                <a:effectLst/>
              </a:rPr>
              <a:t>public void ConfigureServices(IServiceCollection services)</a:t>
            </a:r>
            <a:r>
              <a:rPr lang="bg-BG" sz="1800" noProof="1">
                <a:solidFill>
                  <a:schemeClr val="tx1"/>
                </a:solidFill>
                <a:effectLst/>
              </a:rPr>
              <a:t> </a:t>
            </a:r>
            <a:r>
              <a:rPr lang="en-US" sz="1800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800" noProof="1"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1800" noProof="1">
                <a:solidFill>
                  <a:schemeClr val="tx1"/>
                </a:solidFill>
                <a:effectLst/>
              </a:rPr>
              <a:t>    services.AddAuthorization(options =&gt;</a:t>
            </a:r>
            <a:r>
              <a:rPr lang="bg-BG" sz="1800" noProof="1">
                <a:solidFill>
                  <a:schemeClr val="tx1"/>
                </a:solidFill>
                <a:effectLst/>
              </a:rPr>
              <a:t> </a:t>
            </a:r>
            <a:r>
              <a:rPr lang="en-US" sz="1800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800" noProof="1">
                <a:solidFill>
                  <a:schemeClr val="tx1"/>
                </a:solidFill>
                <a:effectLst/>
              </a:rPr>
              <a:t>        options.AddPolicy("EmployeeOnly", policy =&gt; policy.RequireClaim("EmployeeNumber"));</a:t>
            </a:r>
            <a:r>
              <a:rPr lang="bg-BG" sz="1800" noProof="1">
                <a:solidFill>
                  <a:schemeClr val="tx1"/>
                </a:solidFill>
                <a:effectLst/>
              </a:rPr>
              <a:t> </a:t>
            </a:r>
            <a:r>
              <a:rPr lang="en-US" sz="1800" noProof="1">
                <a:solidFill>
                  <a:schemeClr val="tx1"/>
                </a:solidFill>
                <a:effectLst/>
              </a:rPr>
              <a:t>});}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D4C5D52-4270-42F7-B47F-2808A50F6EF7}"/>
              </a:ext>
            </a:extLst>
          </p:cNvPr>
          <p:cNvSpPr txBox="1">
            <a:spLocks/>
          </p:cNvSpPr>
          <p:nvPr/>
        </p:nvSpPr>
        <p:spPr>
          <a:xfrm>
            <a:off x="908358" y="4924929"/>
            <a:ext cx="10360501" cy="161582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1800" noProof="1">
                <a:solidFill>
                  <a:schemeClr val="tx1"/>
                </a:solidFill>
                <a:effectLst/>
              </a:rPr>
              <a:t>[Authorize(Policy = "EmployeeOnly")]</a:t>
            </a:r>
          </a:p>
          <a:p>
            <a:r>
              <a:rPr lang="en-US" sz="1800" noProof="1">
                <a:solidFill>
                  <a:schemeClr val="tx1"/>
                </a:solidFill>
                <a:effectLst/>
              </a:rPr>
              <a:t>public IActionResult VacationBalance()</a:t>
            </a:r>
            <a:r>
              <a:rPr lang="bg-BG" sz="1800" noProof="1">
                <a:solidFill>
                  <a:schemeClr val="tx1"/>
                </a:solidFill>
                <a:effectLst/>
              </a:rPr>
              <a:t> </a:t>
            </a:r>
            <a:r>
              <a:rPr lang="en-US" sz="1800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800" noProof="1">
                <a:solidFill>
                  <a:schemeClr val="tx1"/>
                </a:solidFill>
                <a:effectLst/>
              </a:rPr>
              <a:t>    //This action is accessible only by Identities with the "EmployeeOnly" Claim...</a:t>
            </a:r>
          </a:p>
          <a:p>
            <a:r>
              <a:rPr lang="en-US" sz="1800" noProof="1">
                <a:solidFill>
                  <a:schemeClr val="tx1"/>
                </a:solidFill>
                <a:effectLst/>
              </a:rPr>
              <a:t>    return View(); }</a:t>
            </a:r>
          </a:p>
        </p:txBody>
      </p:sp>
    </p:spTree>
    <p:extLst>
      <p:ext uri="{BB962C8B-B14F-4D97-AF65-F5344CB8AC3E}">
        <p14:creationId xmlns:p14="http://schemas.microsoft.com/office/powerpoint/2010/main" val="4818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43D17-6EF8-4A34-8DFE-052B19FDC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Идентичност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C2A8A0-E4E5-4B03-A898-17AF730553B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7" name="Graphic 6" descr="User">
            <a:extLst>
              <a:ext uri="{FF2B5EF4-FFF2-40B4-BE49-F238E27FC236}">
                <a16:creationId xmlns:a16="http://schemas.microsoft.com/office/drawing/2014/main" id="{1AF266BA-3368-4D0A-9835-B8AC3894AF8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3" y="1215682"/>
            <a:ext cx="2663376" cy="2663376"/>
          </a:xfrm>
          <a:prstGeom prst="rect">
            <a:avLst/>
          </a:prstGeom>
        </p:spPr>
      </p:pic>
      <p:pic>
        <p:nvPicPr>
          <p:cNvPr id="9" name="Graphic 8" descr="Single gear">
            <a:extLst>
              <a:ext uri="{FF2B5EF4-FFF2-40B4-BE49-F238E27FC236}">
                <a16:creationId xmlns:a16="http://schemas.microsoft.com/office/drawing/2014/main" id="{4A54EA32-1733-4AF4-801F-9CBB7B7D2C12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3" y="1861750"/>
            <a:ext cx="1047476" cy="1047476"/>
          </a:xfrm>
          <a:prstGeom prst="rect">
            <a:avLst/>
          </a:prstGeom>
        </p:spPr>
      </p:pic>
      <p:pic>
        <p:nvPicPr>
          <p:cNvPr id="10" name="Graphic 9" descr="Single gear">
            <a:extLst>
              <a:ext uri="{FF2B5EF4-FFF2-40B4-BE49-F238E27FC236}">
                <a16:creationId xmlns:a16="http://schemas.microsoft.com/office/drawing/2014/main" id="{CD94B703-D0F9-4E83-948B-83BE02D2873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28" y="1861750"/>
            <a:ext cx="1047476" cy="1047476"/>
          </a:xfrm>
          <a:prstGeom prst="rect">
            <a:avLst/>
          </a:prstGeom>
        </p:spPr>
      </p:pic>
      <p:pic>
        <p:nvPicPr>
          <p:cNvPr id="11" name="Graphic 10" descr="Single gear">
            <a:extLst>
              <a:ext uri="{FF2B5EF4-FFF2-40B4-BE49-F238E27FC236}">
                <a16:creationId xmlns:a16="http://schemas.microsoft.com/office/drawing/2014/main" id="{CD815154-1DCC-458A-ACAA-1C63DC1CC535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7196">
            <a:off x="4238981" y="2411945"/>
            <a:ext cx="1047476" cy="1047476"/>
          </a:xfrm>
          <a:prstGeom prst="rect">
            <a:avLst/>
          </a:prstGeom>
        </p:spPr>
      </p:pic>
      <p:pic>
        <p:nvPicPr>
          <p:cNvPr id="13" name="Graphic 12" descr="Single gear">
            <a:extLst>
              <a:ext uri="{FF2B5EF4-FFF2-40B4-BE49-F238E27FC236}">
                <a16:creationId xmlns:a16="http://schemas.microsoft.com/office/drawing/2014/main" id="{B61D8415-4C67-4837-AE81-E982D1AF18DD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9982">
            <a:off x="6877560" y="2411944"/>
            <a:ext cx="1047476" cy="104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B664F6-4D68-4962-8D3D-A0748E231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AF5120-63B2-4C5E-BE7E-79A5FBF7BFF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От ASP.NET Core 2.2, идентичността се предоставя като библиотека на клас Razor</a:t>
            </a:r>
          </a:p>
          <a:p>
            <a:r>
              <a:rPr lang="ru-RU" dirty="0"/>
              <a:t>Скелето може да бъде конфигурирано да генерира изходен код</a:t>
            </a:r>
          </a:p>
          <a:p>
            <a:pPr lvl="1"/>
            <a:r>
              <a:rPr lang="ru-RU" dirty="0"/>
              <a:t>Ако трябва да промените кода и да промените поведението</a:t>
            </a:r>
          </a:p>
          <a:p>
            <a:r>
              <a:rPr lang="ru-RU" dirty="0"/>
              <a:t>Повечето от необходимия код се генерира от скелета</a:t>
            </a:r>
          </a:p>
          <a:p>
            <a:pPr lvl="1"/>
            <a:r>
              <a:rPr lang="ru-RU" dirty="0"/>
              <a:t>Вашият проект ще се нуждае от актуализация, преди процесът да приключи</a:t>
            </a:r>
          </a:p>
          <a:p>
            <a:r>
              <a:rPr lang="ru-RU" dirty="0"/>
              <a:t>Скелето генерира полезен файл ScaffoldingReadme.txt</a:t>
            </a:r>
          </a:p>
          <a:p>
            <a:pPr lvl="1"/>
            <a:r>
              <a:rPr lang="ru-RU" dirty="0"/>
              <a:t>Съдържа инструкции за това какво е необходимо за завършване на скелета</a:t>
            </a:r>
          </a:p>
          <a:p>
            <a:r>
              <a:rPr lang="ru-RU" dirty="0"/>
              <a:t>Препоръчва се контрол на източника, преди да се направи опит за скеле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52148-19E3-4B22-B097-0B5BF996E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Scaffolding ASP.NET Core Identity</a:t>
            </a:r>
          </a:p>
        </p:txBody>
      </p:sp>
    </p:spTree>
    <p:extLst>
      <p:ext uri="{BB962C8B-B14F-4D97-AF65-F5344CB8AC3E}">
        <p14:creationId xmlns:p14="http://schemas.microsoft.com/office/powerpoint/2010/main" val="173712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 fontScale="85000" lnSpcReduction="10000"/>
          </a:bodyPr>
          <a:lstStyle/>
          <a:p>
            <a:r>
              <a:rPr lang="ru-RU" noProof="1"/>
              <a:t>ApplicationUser.cs - може да добави функционалност на потребителя</a:t>
            </a:r>
          </a:p>
          <a:p>
            <a:r>
              <a:rPr lang="ru-RU" noProof="1"/>
              <a:t>Разширява потребителската информация за приложението ASP.NET Core, получено от IdentityUser</a:t>
            </a:r>
          </a:p>
          <a:p>
            <a:pPr lvl="1"/>
            <a:r>
              <a:rPr lang="ru-RU" noProof="1"/>
              <a:t>Id (уникален идентификационен номер на потребител, низ, съдържащ GUID)</a:t>
            </a:r>
          </a:p>
          <a:p>
            <a:pPr lvl="2"/>
            <a:r>
              <a:rPr lang="ru-RU" noProof="1"/>
              <a:t>Например 313c241a-29ed-4398-b185-9a143bbd03ef</a:t>
            </a:r>
          </a:p>
          <a:p>
            <a:pPr lvl="1"/>
            <a:r>
              <a:rPr lang="ru-RU" noProof="1"/>
              <a:t>Потребителско име (уникално потребителско име), напр. Мария</a:t>
            </a:r>
          </a:p>
          <a:p>
            <a:r>
              <a:rPr lang="ru-RU" noProof="1"/>
              <a:t>Имейл (имейл адрес - може да бъде уникален), напр. mm@gmail.com</a:t>
            </a:r>
          </a:p>
          <a:p>
            <a:r>
              <a:rPr lang="ru-RU" noProof="1"/>
              <a:t>Може да съдържа допълнителни полета, напр. име, фамилия, дата на раждане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Identity</a:t>
            </a:r>
          </a:p>
        </p:txBody>
      </p:sp>
    </p:spTree>
    <p:extLst>
      <p:ext uri="{BB962C8B-B14F-4D97-AF65-F5344CB8AC3E}">
        <p14:creationId xmlns:p14="http://schemas.microsoft.com/office/powerpoint/2010/main" val="189123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A2FD4DB-74A4-47C6-A21C-16974765109C}"/>
              </a:ext>
            </a:extLst>
          </p:cNvPr>
          <p:cNvSpPr/>
          <p:nvPr/>
        </p:nvSpPr>
        <p:spPr bwMode="auto">
          <a:xfrm>
            <a:off x="4285749" y="793507"/>
            <a:ext cx="3607497" cy="3748707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bg2">
                <a:alpha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799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07DA7-E80E-457E-804F-5B597B23AA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4949" y="4704824"/>
            <a:ext cx="10958928" cy="1543575"/>
          </a:xfrm>
        </p:spPr>
        <p:txBody>
          <a:bodyPr/>
          <a:lstStyle/>
          <a:p>
            <a:r>
              <a:rPr lang="bg-BG" dirty="0"/>
              <a:t>Пълен контрол идентичността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B644B9-E677-40AE-961C-225F051EFFE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3" descr="C:\Users\Roy Jones Jr\Desktop\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1227992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65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B2E1A-B1CC-4AAC-8A39-368C4B0A5E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Поведението за идентичност по подразбиране се заменя с такъв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 err="1">
                <a:solidFill>
                  <a:srgbClr val="FF0000"/>
                </a:solidFill>
              </a:rPr>
              <a:t>Внедрявате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потребителски</a:t>
            </a:r>
            <a:r>
              <a:rPr lang="ru-RU" dirty="0">
                <a:solidFill>
                  <a:srgbClr val="FF0000"/>
                </a:solidFill>
              </a:rPr>
              <a:t> и потребителска роля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93B0A7-088F-4B3E-B8E6-D00F696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Пълен контрол над идентичността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25C7291-37BC-431F-B63B-6F268381703F}"/>
              </a:ext>
            </a:extLst>
          </p:cNvPr>
          <p:cNvSpPr txBox="1">
            <a:spLocks/>
          </p:cNvSpPr>
          <p:nvPr/>
        </p:nvSpPr>
        <p:spPr>
          <a:xfrm>
            <a:off x="684212" y="2438400"/>
            <a:ext cx="10360501" cy="311984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1999" noProof="1">
                <a:solidFill>
                  <a:schemeClr val="tx1"/>
                </a:solidFill>
                <a:effectLst/>
              </a:rPr>
              <a:t>public void ConfigureServices(IServiceCollection services)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services.AddIdentity&lt;IdentityUser, IdentityRole&gt;() 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    // services.AddDefaultIdentity&lt;IdentityUser&gt;()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    .AddEntityFrameworkStores&lt;ApplicationDbContext&gt;()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    .AddDefaultTokenProviders();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36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4B2E1A-B1CC-4AAC-8A39-368C4B0A5E7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bg-BG" noProof="1"/>
              <a:t>Конфигуриране на  </a:t>
            </a:r>
            <a:r>
              <a:rPr lang="en-US" noProof="1"/>
              <a:t>LoginPath, LogoutPath, AccessDeniedPath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93B0A7-088F-4B3E-B8E6-D00F6969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Пълен контрол над идентичността</a:t>
            </a:r>
            <a:endParaRPr lang="en-US" dirty="0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C25C7291-37BC-431F-B63B-6F268381703F}"/>
              </a:ext>
            </a:extLst>
          </p:cNvPr>
          <p:cNvSpPr txBox="1">
            <a:spLocks/>
          </p:cNvSpPr>
          <p:nvPr/>
        </p:nvSpPr>
        <p:spPr>
          <a:xfrm>
            <a:off x="914162" y="2170662"/>
            <a:ext cx="10360501" cy="379678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  <a:defRPr sz="2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r>
              <a:rPr lang="en-US" sz="1999" noProof="1">
                <a:solidFill>
                  <a:schemeClr val="tx1"/>
                </a:solidFill>
                <a:effectLst/>
              </a:rPr>
              <a:t>public void ConfigureServices(IServiceCollection services)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services.ConfigureApplicationCookie(options =&gt;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{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    options.LoginPath = $"/Identity/Account/Login";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    options.LogoutPath = $"/Identity/Account/Logout";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    options.AccessDeniedPath = $"/Identity/Account/AccessDenied";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});    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1999" noProof="1"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769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A5799-11DD-496A-BBF1-6C7C73E77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bg-BG" dirty="0"/>
              <a:t>Видове за удостоверяване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51220-191C-4F38-BA2F-1D79044BEF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C5206DC6-978B-41D9-80E1-F381120852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31" y="1728425"/>
            <a:ext cx="1950360" cy="19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sz="quarter" idx="10"/>
          </p:nvPr>
        </p:nvSpPr>
        <p:spPr>
          <a:xfrm>
            <a:off x="614948" y="5100044"/>
            <a:ext cx="10958928" cy="767884"/>
          </a:xfrm>
        </p:spPr>
        <p:txBody>
          <a:bodyPr/>
          <a:lstStyle/>
          <a:p>
            <a:r>
              <a:rPr lang="bg-BG" dirty="0"/>
              <a:t>Автентикация и Авторизация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50034F-63D1-4012-9CDE-5AC8512A9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948" y="5885453"/>
            <a:ext cx="10958928" cy="499689"/>
          </a:xfrm>
        </p:spPr>
        <p:txBody>
          <a:bodyPr/>
          <a:lstStyle/>
          <a:p>
            <a:r>
              <a:rPr lang="bg-BG" dirty="0"/>
              <a:t>Каква е разликата?</a:t>
            </a:r>
            <a:endParaRPr lang="en-US" dirty="0"/>
          </a:p>
        </p:txBody>
      </p:sp>
      <p:pic>
        <p:nvPicPr>
          <p:cNvPr id="2051" name="Picture 3" descr="C:\Users\Roy Jones Jr\Desktop\Authenti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424" y="545874"/>
            <a:ext cx="7173976" cy="420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2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AF38D-7985-4753-A26A-E9DB13A291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7A1698-881F-4205-B3F0-F551C5174D8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ru-RU" dirty="0" err="1"/>
              <a:t>Видове</a:t>
            </a:r>
            <a:r>
              <a:rPr lang="ru-RU" dirty="0"/>
              <a:t> удостоверяване в ASP.NET </a:t>
            </a:r>
            <a:r>
              <a:rPr lang="ru-RU" dirty="0" err="1"/>
              <a:t>Core</a:t>
            </a:r>
            <a:r>
              <a:rPr lang="ru-RU" dirty="0"/>
              <a:t> приложения:</a:t>
            </a:r>
          </a:p>
          <a:p>
            <a:pPr lvl="1"/>
            <a:r>
              <a:rPr lang="ru-RU" dirty="0"/>
              <a:t>Удостоверяване и упълномощаване на базата на бисквитки (идентичност)</a:t>
            </a:r>
          </a:p>
          <a:p>
            <a:pPr lvl="1"/>
            <a:r>
              <a:rPr lang="ru-RU" dirty="0"/>
              <a:t>Удостоверяване и упълномощаване на Windows</a:t>
            </a:r>
          </a:p>
          <a:p>
            <a:pPr lvl="1"/>
            <a:r>
              <a:rPr lang="ru-RU" dirty="0"/>
              <a:t>Облачно удостоверяване и упълномощаване</a:t>
            </a:r>
          </a:p>
          <a:p>
            <a:pPr lvl="1"/>
            <a:r>
              <a:rPr lang="ru-RU" dirty="0"/>
              <a:t>JSON Уеб токени (JWT) </a:t>
            </a:r>
            <a:r>
              <a:rPr lang="ru-RU" dirty="0" err="1"/>
              <a:t>удостоверяване</a:t>
            </a:r>
            <a:r>
              <a:rPr lang="ru-RU" dirty="0"/>
              <a:t> и авторизация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42110B-F3ED-4CD8-B7B4-E62B94B1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Видове за удостоверяване</a:t>
            </a:r>
            <a:endParaRPr lang="en-US" dirty="0"/>
          </a:p>
        </p:txBody>
      </p:sp>
      <p:pic>
        <p:nvPicPr>
          <p:cNvPr id="6" name="Graphic 5" descr="Download from cloud">
            <a:extLst>
              <a:ext uri="{FF2B5EF4-FFF2-40B4-BE49-F238E27FC236}">
                <a16:creationId xmlns:a16="http://schemas.microsoft.com/office/drawing/2014/main" id="{B7344F0D-EA87-4C58-AC5A-F77C473CC132}"/>
              </a:ext>
            </a:extLst>
          </p:cNvPr>
          <p:cNvPicPr>
            <a:picLocks noChangeAspect="1"/>
          </p:cNvPicPr>
          <p:nvPr/>
        </p:nvPicPr>
        <p:blipFill>
          <a:blip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595" y="5435739"/>
            <a:ext cx="1419633" cy="1419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E37017-9DEB-45C3-8EC1-EA7E1DD8A7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2" y="5118078"/>
            <a:ext cx="2004642" cy="20046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813B88-A800-45DF-8B6F-B80FD45A7D1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935" y="5613007"/>
            <a:ext cx="1130654" cy="11306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3FD022-0ABC-4932-BADF-27847BDE0E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71" y="5644046"/>
            <a:ext cx="952707" cy="95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6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B86BE-79E4-4E1E-8395-7C2A39D72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2C461-DCD3-4B00-A18B-C3B564D7856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ru-RU" dirty="0" err="1"/>
              <a:t>Базираната</a:t>
            </a:r>
            <a:r>
              <a:rPr lang="ru-RU" dirty="0"/>
              <a:t> на </a:t>
            </a:r>
            <a:r>
              <a:rPr lang="ru-RU" dirty="0" err="1"/>
              <a:t>бисквитки</a:t>
            </a:r>
            <a:r>
              <a:rPr lang="ru-RU" dirty="0"/>
              <a:t> </a:t>
            </a:r>
            <a:r>
              <a:rPr lang="ru-RU" dirty="0" err="1"/>
              <a:t>автентикация</a:t>
            </a:r>
            <a:r>
              <a:rPr lang="ru-RU" dirty="0"/>
              <a:t> е механизмът за удостоверяване на приложението ASP.NET Core</a:t>
            </a:r>
          </a:p>
          <a:p>
            <a:r>
              <a:rPr lang="ru-RU" dirty="0"/>
              <a:t>Удостоверяването е изцяло на базата на бисквитки</a:t>
            </a:r>
          </a:p>
          <a:p>
            <a:r>
              <a:rPr lang="ru-RU" dirty="0"/>
              <a:t>Това е основна разлика от ASP.NET MVC</a:t>
            </a:r>
          </a:p>
          <a:p>
            <a:r>
              <a:rPr lang="ru-RU" dirty="0"/>
              <a:t>Главницата се основава на претенции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1F5AA5-95CE-41E0-805B-13D057F99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15" y="40341"/>
            <a:ext cx="10553797" cy="1110780"/>
          </a:xfrm>
        </p:spPr>
        <p:txBody>
          <a:bodyPr>
            <a:normAutofit fontScale="90000"/>
          </a:bodyPr>
          <a:lstStyle/>
          <a:p>
            <a:r>
              <a:rPr lang="ru-RU" dirty="0"/>
              <a:t>Удостоверяване и упълномощаване въз основа на бисквитки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69E28-ADD0-4F0D-9E6D-36D4FB4A5D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27" y="5152776"/>
            <a:ext cx="1023300" cy="1017036"/>
          </a:xfrm>
          <a:prstGeom prst="rect">
            <a:avLst/>
          </a:prstGeom>
        </p:spPr>
      </p:pic>
      <p:pic>
        <p:nvPicPr>
          <p:cNvPr id="8" name="Graphic 7" descr="User">
            <a:extLst>
              <a:ext uri="{FF2B5EF4-FFF2-40B4-BE49-F238E27FC236}">
                <a16:creationId xmlns:a16="http://schemas.microsoft.com/office/drawing/2014/main" id="{86B4577F-5C30-4CF4-8B0C-DE54840FDB0B}"/>
              </a:ext>
            </a:extLst>
          </p:cNvPr>
          <p:cNvPicPr>
            <a:picLocks noChangeAspect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99" y="4446476"/>
            <a:ext cx="1397694" cy="13976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6B60E2-D240-477C-BE0F-4F4DB3075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26" y="3302787"/>
            <a:ext cx="3854424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1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B86BE-79E4-4E1E-8395-7C2A39D72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82C461-DCD3-4B00-A18B-C3B564D7856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ru-RU" dirty="0"/>
              <a:t>Windows auth е по-сложен механизъм за автентификация</a:t>
            </a:r>
          </a:p>
          <a:p>
            <a:pPr lvl="1"/>
            <a:r>
              <a:rPr lang="ru-RU" dirty="0"/>
              <a:t>Разчита на операционната система за удостоверяване на потребителите</a:t>
            </a:r>
          </a:p>
          <a:p>
            <a:pPr lvl="1"/>
            <a:r>
              <a:rPr lang="ru-RU" dirty="0"/>
              <a:t>Акредитивните данни се хешират, преди да бъдат изпратени през мрежата</a:t>
            </a:r>
          </a:p>
          <a:p>
            <a:pPr lvl="1"/>
            <a:r>
              <a:rPr lang="ru-RU" dirty="0"/>
              <a:t>Най-подходящ за интранет среда</a:t>
            </a:r>
          </a:p>
          <a:p>
            <a:pPr lvl="2"/>
            <a:r>
              <a:rPr lang="ru-RU" dirty="0"/>
              <a:t>Клиенти, потребители, сървъри принадлежат към един и същ домейн на Windows (AD)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1F5AA5-95CE-41E0-805B-13D057F99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Удостоверяване и упълномощаване на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6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5F430-DDBF-4551-A38C-99EBD7FF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DEC3B-8DCA-458B-B1E8-D97FEE6A5F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ru-RU" noProof="1"/>
              <a:t>Облачното основание auth е по-модерен подход за удостоверяване</a:t>
            </a:r>
          </a:p>
          <a:p>
            <a:pPr lvl="1"/>
            <a:r>
              <a:rPr lang="ru-RU" noProof="1"/>
              <a:t>Работата по удостоверяване и упълномощаване се възлага на външни изпълнители</a:t>
            </a:r>
          </a:p>
          <a:p>
            <a:pPr lvl="1"/>
            <a:r>
              <a:rPr lang="ru-RU" noProof="1"/>
              <a:t>Външната платформа управлява функционалността на потребителя</a:t>
            </a:r>
          </a:p>
          <a:p>
            <a:pPr lvl="1"/>
            <a:r>
              <a:rPr lang="ru-RU" noProof="1"/>
              <a:t>Гарантира гъвкавост и скорост</a:t>
            </a:r>
          </a:p>
          <a:p>
            <a:pPr lvl="1"/>
            <a:r>
              <a:rPr lang="ru-RU" noProof="1"/>
              <a:t>Страхотно отделя функцията auth от другите</a:t>
            </a:r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40A367-B6E5-4C05-B615-D24DCBAC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Облачно удостоверяване и упълномощаване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53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65F430-DDBF-4551-A38C-99EBD7FF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7DEC3B-8DCA-458B-B1E8-D97FEE6A5FF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 fontScale="92500" lnSpcReduction="20000"/>
          </a:bodyPr>
          <a:lstStyle/>
          <a:p>
            <a:r>
              <a:rPr lang="ru-RU" noProof="1"/>
              <a:t>JSON Web Tokens е модерен механизъм за авторство, базиран на JavaScript</a:t>
            </a:r>
          </a:p>
          <a:p>
            <a:pPr lvl="1"/>
            <a:r>
              <a:rPr lang="ru-RU" noProof="1"/>
              <a:t>Компактен и самостоятелен</a:t>
            </a:r>
          </a:p>
          <a:p>
            <a:pPr lvl="1"/>
            <a:r>
              <a:rPr lang="ru-RU" noProof="1"/>
              <a:t>Фокусиран върху подписани символи</a:t>
            </a:r>
          </a:p>
          <a:p>
            <a:pPr lvl="2"/>
            <a:r>
              <a:rPr lang="ru-RU" noProof="1"/>
              <a:t>Работете с претенции</a:t>
            </a:r>
          </a:p>
          <a:p>
            <a:pPr lvl="1"/>
            <a:r>
              <a:rPr lang="ru-RU" noProof="1"/>
              <a:t>Данните са криптирани</a:t>
            </a:r>
          </a:p>
          <a:p>
            <a:pPr lvl="1"/>
            <a:r>
              <a:rPr lang="ru-RU" noProof="1"/>
              <a:t>Използва се за auth &amp; обмен на информация</a:t>
            </a:r>
          </a:p>
          <a:p>
            <a:pPr lvl="1"/>
            <a:r>
              <a:rPr lang="ru-RU" noProof="1"/>
              <a:t>Често използван при разработване на REST</a:t>
            </a:r>
          </a:p>
          <a:p>
            <a:pPr lvl="1"/>
            <a:r>
              <a:rPr lang="ru-RU" noProof="1"/>
              <a:t>Изключително проста за разбиране</a:t>
            </a:r>
          </a:p>
          <a:p>
            <a:pPr lvl="1"/>
            <a:r>
              <a:rPr lang="ru-RU" noProof="1"/>
              <a:t>Използва се в приложения Angular / React / Vue.js / Blazor</a:t>
            </a:r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40A367-B6E5-4C05-B615-D24DCBAC4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JWT</a:t>
            </a:r>
            <a:r>
              <a:rPr lang="bg-BG" dirty="0"/>
              <a:t> удостоверяване и упълномощаване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DB99AF-B4FB-45D8-94BD-ED82D18449D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789296"/>
            <a:ext cx="1906323" cy="19063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0F2BB3-253D-4567-B398-3D9C98B974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5921" y="1800493"/>
            <a:ext cx="1947823" cy="1584468"/>
          </a:xfrm>
          <a:prstGeom prst="rect">
            <a:avLst/>
          </a:prstGeom>
        </p:spPr>
      </p:pic>
      <p:pic>
        <p:nvPicPr>
          <p:cNvPr id="12" name="Graphic 11" descr="Internet">
            <a:extLst>
              <a:ext uri="{FF2B5EF4-FFF2-40B4-BE49-F238E27FC236}">
                <a16:creationId xmlns:a16="http://schemas.microsoft.com/office/drawing/2014/main" id="{244583F6-36E2-452A-AE17-C2C3EE673C65}"/>
              </a:ext>
            </a:extLst>
          </p:cNvPr>
          <p:cNvPicPr>
            <a:picLocks noChangeAspect="1"/>
          </p:cNvPicPr>
          <p:nvPr/>
        </p:nvPicPr>
        <p:blipFill>
          <a:blip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619" y="1555456"/>
            <a:ext cx="2579563" cy="25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A5799-11DD-496A-BBF1-6C7C73E77A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4105" y="5299218"/>
            <a:ext cx="11040615" cy="767884"/>
          </a:xfrm>
        </p:spPr>
        <p:txBody>
          <a:bodyPr/>
          <a:lstStyle/>
          <a:p>
            <a:r>
              <a:rPr lang="bg-BG" dirty="0"/>
              <a:t>Социални Акаунти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51220-191C-4F38-BA2F-1D79044BEF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312" y="6396852"/>
            <a:ext cx="428513" cy="307895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Graphic 2" descr="User">
            <a:extLst>
              <a:ext uri="{FF2B5EF4-FFF2-40B4-BE49-F238E27FC236}">
                <a16:creationId xmlns:a16="http://schemas.microsoft.com/office/drawing/2014/main" id="{C5206DC6-978B-41D9-80E1-F381120852D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231" y="1728425"/>
            <a:ext cx="1950360" cy="19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E7ED5-C848-4532-93D9-763EC78828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43F53F-0C72-491D-9C67-495DFB72BF9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954088"/>
            <a:ext cx="11804650" cy="5570537"/>
          </a:xfrm>
        </p:spPr>
        <p:txBody>
          <a:bodyPr>
            <a:normAutofit fontScale="92500" lnSpcReduction="20000"/>
          </a:bodyPr>
          <a:lstStyle/>
          <a:p>
            <a:r>
              <a:rPr lang="ru-RU" noProof="1"/>
              <a:t>Позволяването на потребителите да влизат със съществуващите си идентификационни данни е удобно</a:t>
            </a:r>
          </a:p>
          <a:p>
            <a:pPr lvl="1"/>
            <a:r>
              <a:rPr lang="ru-RU" noProof="1"/>
              <a:t>Прехвърля сложността на управлението на процеса на влизане към трета страна</a:t>
            </a:r>
          </a:p>
          <a:p>
            <a:pPr lvl="1"/>
            <a:r>
              <a:rPr lang="ru-RU" noProof="1"/>
              <a:t>Подобрява потребителското изживяване, като свежда до минимум техните авторски дейности</a:t>
            </a:r>
          </a:p>
          <a:p>
            <a:pPr lvl="1"/>
            <a:r>
              <a:rPr lang="ru-RU" noProof="1"/>
              <a:t>ASP.NET Core поддържа вградени външни доставчици за вход за:</a:t>
            </a:r>
          </a:p>
          <a:p>
            <a:pPr lvl="2"/>
            <a:r>
              <a:rPr lang="ru-RU" noProof="1"/>
              <a:t>Google</a:t>
            </a:r>
          </a:p>
          <a:p>
            <a:pPr lvl="2"/>
            <a:r>
              <a:rPr lang="ru-RU" noProof="1"/>
              <a:t>Facebook</a:t>
            </a:r>
          </a:p>
          <a:p>
            <a:pPr lvl="2"/>
            <a:r>
              <a:rPr lang="ru-RU" noProof="1">
                <a:solidFill>
                  <a:srgbClr val="FF0000"/>
                </a:solidFill>
              </a:rPr>
              <a:t>кикотене</a:t>
            </a:r>
          </a:p>
          <a:p>
            <a:pPr lvl="2"/>
            <a:r>
              <a:rPr lang="ru-RU" noProof="1"/>
              <a:t>Microsoft</a:t>
            </a:r>
            <a:endParaRPr lang="en-US" noProof="1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456518-42E6-4C3D-BDBC-0DB37907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Социални Акаунти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5C066C-BA50-45E2-9D12-6822FB37B615}"/>
              </a:ext>
            </a:extLst>
          </p:cNvPr>
          <p:cNvSpPr txBox="1">
            <a:spLocks/>
          </p:cNvSpPr>
          <p:nvPr/>
        </p:nvSpPr>
        <p:spPr>
          <a:xfrm>
            <a:off x="4113212" y="4287431"/>
            <a:ext cx="6983637" cy="243404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void ConfigureServices(IServiceCollection services)</a:t>
            </a:r>
            <a:r>
              <a:rPr lang="bg-BG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services.AddAuthentication()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.AddGoogle(googleOptions =&gt; { ... })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.AddFacebook(facebookOptions =&gt; { ... })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.AddTwitter(twitterOptions =&gt; { ... })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.AddMicrosoftAccount(microsoftOptions =&gt; { ... });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16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1853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63108-1816-4D91-81C4-B701669282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8BF2BD-A5E0-4875-A575-A67387F6009B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Всеки доставчик на външно влизане има определен API за разработчици</a:t>
            </a:r>
          </a:p>
          <a:p>
            <a:pPr lvl="1"/>
            <a:r>
              <a:rPr lang="ru-RU" dirty="0"/>
              <a:t>Трябва да </a:t>
            </a:r>
            <a:r>
              <a:rPr lang="ru-RU" dirty="0" err="1"/>
              <a:t>конфигурирате</a:t>
            </a:r>
            <a:r>
              <a:rPr lang="ru-RU" dirty="0"/>
              <a:t> приложение</a:t>
            </a:r>
            <a:r>
              <a:rPr lang="bg-BG" dirty="0"/>
              <a:t>то си</a:t>
            </a:r>
            <a:r>
              <a:rPr lang="ru-RU" dirty="0"/>
              <a:t> там, преди да го използвате</a:t>
            </a:r>
          </a:p>
          <a:p>
            <a:pPr lvl="1"/>
            <a:r>
              <a:rPr lang="ru-RU" dirty="0"/>
              <a:t>Това приложение ще ви предостави пълномощия</a:t>
            </a:r>
          </a:p>
          <a:p>
            <a:pPr lvl="2"/>
            <a:r>
              <a:rPr lang="ru-RU" dirty="0"/>
              <a:t>Идентификационен номер на приложението</a:t>
            </a:r>
          </a:p>
          <a:p>
            <a:pPr lvl="2"/>
            <a:r>
              <a:rPr lang="ru-RU" dirty="0"/>
              <a:t>Таен ключ</a:t>
            </a:r>
          </a:p>
          <a:p>
            <a:pPr lvl="1"/>
            <a:r>
              <a:rPr lang="ru-RU" dirty="0"/>
              <a:t>Тези идентификационни данни ще бъдат използвани от API на външен доставчик</a:t>
            </a:r>
          </a:p>
          <a:p>
            <a:pPr lvl="1"/>
            <a:r>
              <a:rPr lang="ru-RU" dirty="0"/>
              <a:t>Вие се удостоверявате с тях, когато изпращате заявка</a:t>
            </a:r>
          </a:p>
          <a:p>
            <a:pPr lvl="1"/>
            <a:r>
              <a:rPr lang="ru-RU" dirty="0"/>
              <a:t>Тези идентификационни данни не трябва да се </a:t>
            </a:r>
            <a:r>
              <a:rPr lang="ru-RU" dirty="0" err="1"/>
              <a:t>съхраняват</a:t>
            </a:r>
            <a:r>
              <a:rPr lang="ru-RU" dirty="0"/>
              <a:t> публично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77CE8-5B67-4A69-B0FF-829EADB5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Социални Акаунти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46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868F7-A56E-45EA-9CCA-2E9F402A65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B18D6E-7130-4D61-AFDF-E01E82E74EF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bg-BG" dirty="0"/>
              <a:t>Пример: </a:t>
            </a:r>
            <a:r>
              <a:rPr lang="en-US" dirty="0"/>
              <a:t>Facebook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B385C4-9EBC-4C69-874F-B10DCEA5B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Социални Акаунти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8B0D485-C555-4C58-B6C2-4D06016E6989}"/>
              </a:ext>
            </a:extLst>
          </p:cNvPr>
          <p:cNvSpPr txBox="1">
            <a:spLocks/>
          </p:cNvSpPr>
          <p:nvPr/>
        </p:nvSpPr>
        <p:spPr>
          <a:xfrm>
            <a:off x="608012" y="2133600"/>
            <a:ext cx="10412614" cy="391137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3963" tIns="107972" rIns="143963" bIns="107972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public void ConfigureServices(IServiceCollection services)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{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services.AddAuthentication()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.AddFacebook(facebookOptions =&gt; {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    facebookOptions.AppId = Configuration["Authentication:Facebook:AppId"];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        facebookOptions.AppSecret = Configuration["Authentication:Facebook:AppSecret"];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});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    ...</a:t>
            </a:r>
          </a:p>
          <a:p>
            <a:r>
              <a:rPr lang="en-US" sz="2000" dirty="0">
                <a:ln w="0">
                  <a:noFill/>
                </a:ln>
                <a:solidFill>
                  <a:schemeClr val="tx1"/>
                </a:solidFill>
                <a:effectLst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8278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0E49D336-45B6-44D3-97C4-E28F8DEA20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5356" y="1219200"/>
            <a:ext cx="7581212" cy="4772369"/>
          </a:xfrm>
        </p:spPr>
        <p:txBody>
          <a:bodyPr/>
          <a:lstStyle>
            <a:lvl1pPr marL="514350" indent="-514350">
              <a:buFont typeface="Wingdings" panose="05000000000000000000" pitchFamily="2" charset="2"/>
              <a:buChar char="§"/>
              <a:defRPr>
                <a:solidFill>
                  <a:schemeClr val="bg2"/>
                </a:solidFill>
              </a:defRPr>
            </a:lvl1pPr>
            <a:lvl2pPr marL="1123935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733520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2343105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952689" indent="-51435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r>
              <a:rPr lang="ru-RU" dirty="0">
                <a:solidFill>
                  <a:schemeClr val="tx1"/>
                </a:solidFill>
              </a:rPr>
              <a:t>Основна идентичност на ASP.NET</a:t>
            </a:r>
          </a:p>
          <a:p>
            <a:r>
              <a:rPr lang="ru-RU" dirty="0">
                <a:solidFill>
                  <a:schemeClr val="tx1"/>
                </a:solidFill>
              </a:rPr>
              <a:t>Видове за удостоверяване</a:t>
            </a:r>
          </a:p>
          <a:p>
            <a:r>
              <a:rPr lang="ru-RU" dirty="0">
                <a:solidFill>
                  <a:schemeClr val="tx1"/>
                </a:solidFill>
              </a:rPr>
              <a:t>Социални акаунти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356" y="101617"/>
            <a:ext cx="9503571" cy="882424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11563400" y="6396423"/>
            <a:ext cx="428710" cy="308765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C3A316-993C-4741-8826-E104F27650A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79560" y="3303494"/>
            <a:ext cx="2882677" cy="311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1" name="Rectangle 3"/>
          <p:cNvSpPr>
            <a:spLocks noGrp="1" noChangeArrowheads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>
            <a:normAutofit fontScale="92500" lnSpcReduction="20000"/>
          </a:bodyPr>
          <a:lstStyle/>
          <a:p>
            <a:r>
              <a:rPr lang="bg-BG" dirty="0"/>
              <a:t>Автентикация</a:t>
            </a:r>
            <a:endParaRPr lang="en-US" dirty="0"/>
          </a:p>
          <a:p>
            <a:pPr lvl="1"/>
            <a:r>
              <a:rPr lang="ru-RU" dirty="0"/>
              <a:t>Процесът на проверка на самоличността на потребител или компютър</a:t>
            </a:r>
          </a:p>
          <a:p>
            <a:pPr lvl="1"/>
            <a:r>
              <a:rPr lang="ru-RU" dirty="0"/>
              <a:t>Въпроси: Кой си ти? Как го доказваш?</a:t>
            </a:r>
          </a:p>
          <a:p>
            <a:pPr lvl="1"/>
            <a:r>
              <a:rPr lang="ru-RU" dirty="0"/>
              <a:t>Поверителните данни могат да бъдат парола, смарт карта, външен маркер и т.н.</a:t>
            </a:r>
          </a:p>
          <a:p>
            <a:r>
              <a:rPr lang="bg-BG" dirty="0"/>
              <a:t>Авторизация</a:t>
            </a:r>
            <a:endParaRPr lang="en-US" dirty="0"/>
          </a:p>
          <a:p>
            <a:pPr lvl="1"/>
            <a:r>
              <a:rPr lang="ru-RU" dirty="0"/>
              <a:t>Процесът на определяне на това, което на потребителя е разрешено да прави на компютър или мрежа</a:t>
            </a:r>
          </a:p>
          <a:p>
            <a:pPr lvl="1"/>
            <a:r>
              <a:rPr lang="ru-RU" dirty="0"/>
              <a:t>Въпроси: Какво можете да правите? Можете ли да видите тази страница?</a:t>
            </a:r>
            <a:endParaRPr lang="en-US" dirty="0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Автентикация срещу Авторизация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67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2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err="1"/>
              <a:t>Автентикация</a:t>
            </a:r>
            <a:r>
              <a:rPr lang="bg-BG" dirty="0"/>
              <a:t> и авторизация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41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Автентикация срещу Авторизация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1752600"/>
            <a:ext cx="9727275" cy="3684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4047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57FC8F-6FC9-4DEB-A4CF-462689F845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bg-BG" dirty="0"/>
              <a:t>Идентичност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Graphic 4" descr="User">
            <a:extLst>
              <a:ext uri="{FF2B5EF4-FFF2-40B4-BE49-F238E27FC236}">
                <a16:creationId xmlns:a16="http://schemas.microsoft.com/office/drawing/2014/main" id="{9E427C89-B79E-4027-8CC5-5DAA5EAFCD4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3" y="1215682"/>
            <a:ext cx="2663376" cy="26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g-BG" dirty="0"/>
              <a:t>Системата </a:t>
            </a:r>
            <a:r>
              <a:rPr lang="en-US" dirty="0"/>
              <a:t>ASP.NET Core Identity</a:t>
            </a:r>
          </a:p>
          <a:p>
            <a:pPr lvl="1"/>
            <a:r>
              <a:rPr lang="bg-BG" dirty="0"/>
              <a:t>Система за удостоверяване и упълномощаване за </a:t>
            </a:r>
            <a:r>
              <a:rPr lang="en-US" dirty="0"/>
              <a:t>ASP.NET Core</a:t>
            </a:r>
          </a:p>
          <a:p>
            <a:pPr lvl="1"/>
            <a:r>
              <a:rPr lang="bg-BG" dirty="0"/>
              <a:t>Поддържа </a:t>
            </a:r>
            <a:r>
              <a:rPr lang="en-US" dirty="0"/>
              <a:t>ASP.NET MVC, Pages, Web API (JWT), </a:t>
            </a:r>
            <a:r>
              <a:rPr lang="en-US" dirty="0" err="1"/>
              <a:t>SignalR</a:t>
            </a:r>
            <a:endParaRPr lang="en-US" dirty="0"/>
          </a:p>
          <a:p>
            <a:pPr lvl="1"/>
            <a:r>
              <a:rPr lang="bg-BG" dirty="0"/>
              <a:t>Работи с потребители, потребителски профили, влизане / излизане, роли и т.н.</a:t>
            </a:r>
          </a:p>
          <a:p>
            <a:pPr lvl="1"/>
            <a:r>
              <a:rPr lang="bg-BG" dirty="0"/>
              <a:t>Работи със съгласието за бисквитки и </a:t>
            </a:r>
            <a:r>
              <a:rPr lang="en-US" dirty="0"/>
              <a:t>GDPR</a:t>
            </a:r>
          </a:p>
          <a:p>
            <a:pPr lvl="1"/>
            <a:r>
              <a:rPr lang="bg-BG" dirty="0"/>
              <a:t>Поддържа външни доставчици за вход</a:t>
            </a:r>
          </a:p>
          <a:p>
            <a:pPr lvl="2"/>
            <a:r>
              <a:rPr lang="en-US" dirty="0"/>
              <a:t>Facebook, Google, Twitter </a:t>
            </a:r>
            <a:r>
              <a:rPr lang="bg-BG" dirty="0"/>
              <a:t>и т.н.</a:t>
            </a:r>
          </a:p>
          <a:p>
            <a:pPr lvl="1"/>
            <a:r>
              <a:rPr lang="bg-BG" dirty="0"/>
              <a:t>Поддържа база данни, </a:t>
            </a:r>
            <a:r>
              <a:rPr lang="en-US" dirty="0"/>
              <a:t>Azure, Active Directory, </a:t>
            </a:r>
            <a:r>
              <a:rPr lang="bg-BG" dirty="0"/>
              <a:t>потребители на </a:t>
            </a:r>
            <a:r>
              <a:rPr lang="en-US" dirty="0"/>
              <a:t>Windows </a:t>
            </a:r>
            <a:r>
              <a:rPr lang="bg-BG" dirty="0"/>
              <a:t>и т.н.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</a:t>
            </a:r>
            <a:r>
              <a:rPr lang="bg-BG" dirty="0"/>
              <a:t>Идентичност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6E0570-34B8-49C4-A2CF-881641E8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034" y="4114800"/>
            <a:ext cx="3886200" cy="14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66525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50938"/>
            <a:ext cx="11804650" cy="5570537"/>
          </a:xfrm>
        </p:spPr>
        <p:txBody>
          <a:bodyPr/>
          <a:lstStyle/>
          <a:p>
            <a:r>
              <a:rPr lang="ru-RU" dirty="0"/>
              <a:t>Обикновено данните за идентичност на ASP.NET Core се съхраняват в релационна база данни</a:t>
            </a:r>
          </a:p>
          <a:p>
            <a:pPr lvl="1"/>
            <a:r>
              <a:rPr lang="ru-RU" dirty="0"/>
              <a:t>Данните се запазват с помощта на Entity Framework Core</a:t>
            </a:r>
          </a:p>
          <a:p>
            <a:pPr lvl="1"/>
            <a:r>
              <a:rPr lang="ru-RU" dirty="0"/>
              <a:t>Имате известен контрол върху вътрешната схема на базата данни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Core </a:t>
            </a:r>
            <a:r>
              <a:rPr lang="bg-BG" dirty="0"/>
              <a:t>Идентичност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2" y="3670207"/>
            <a:ext cx="8548800" cy="28544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7374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Настройка на идентичността на </a:t>
            </a:r>
            <a:r>
              <a:rPr lang="en-US" dirty="0"/>
              <a:t>ASP.NET</a:t>
            </a:r>
          </a:p>
          <a:p>
            <a:pPr lvl="1"/>
            <a:r>
              <a:rPr lang="bg-BG" dirty="0"/>
              <a:t>Използване на шаблоните на </a:t>
            </a:r>
            <a:r>
              <a:rPr lang="en-US" dirty="0"/>
              <a:t>ASP.NET </a:t>
            </a:r>
            <a:r>
              <a:rPr lang="bg-BG" dirty="0"/>
              <a:t>за проекти от </a:t>
            </a:r>
            <a:r>
              <a:rPr lang="en-US" dirty="0"/>
              <a:t>Visual Studio</a:t>
            </a:r>
          </a:p>
          <a:p>
            <a:pPr lvl="2"/>
            <a:r>
              <a:rPr lang="bg-BG" dirty="0"/>
              <a:t>Последващо персонализиране</a:t>
            </a:r>
          </a:p>
          <a:p>
            <a:r>
              <a:rPr lang="bg-BG" dirty="0"/>
              <a:t>На ръка</a:t>
            </a:r>
          </a:p>
          <a:p>
            <a:pPr lvl="1"/>
            <a:r>
              <a:rPr lang="bg-BG" dirty="0"/>
              <a:t>Инсталиране на </a:t>
            </a:r>
            <a:r>
              <a:rPr lang="en-US" dirty="0"/>
              <a:t>NuGet </a:t>
            </a:r>
            <a:r>
              <a:rPr lang="bg-BG" dirty="0"/>
              <a:t>пакети, ръчна конфигурация, създаване на </a:t>
            </a:r>
            <a:r>
              <a:rPr lang="en-US" dirty="0"/>
              <a:t>EF </a:t>
            </a:r>
            <a:r>
              <a:rPr lang="bg-BG" dirty="0"/>
              <a:t>карти (модели), преглеждане на модели, контролери, изгледи и т.н.</a:t>
            </a:r>
          </a:p>
          <a:p>
            <a:r>
              <a:rPr lang="bg-BG" dirty="0"/>
              <a:t>Необходим пакет </a:t>
            </a:r>
            <a:r>
              <a:rPr lang="en-US" dirty="0"/>
              <a:t>NuGet</a:t>
            </a:r>
          </a:p>
          <a:p>
            <a:pPr lvl="1"/>
            <a:r>
              <a:rPr lang="en-US" dirty="0"/>
              <a:t>Microsoft.AspNetCore.Identity.EntityFrameworkCore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ASP.NET </a:t>
            </a:r>
            <a:r>
              <a:rPr lang="bg-BG" dirty="0"/>
              <a:t>Идентичност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30250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4685</TotalTime>
  <Words>2186</Words>
  <Application>Microsoft Office PowerPoint</Application>
  <PresentationFormat>По избор</PresentationFormat>
  <Paragraphs>401</Paragraphs>
  <Slides>41</Slides>
  <Notes>7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41</vt:i4>
      </vt:variant>
    </vt:vector>
  </HeadingPairs>
  <TitlesOfParts>
    <vt:vector size="47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Презентация на PowerPoint</vt:lpstr>
      <vt:lpstr>Автентикация срещу Авторизация</vt:lpstr>
      <vt:lpstr>Автентикация срещу Авторизация</vt:lpstr>
      <vt:lpstr>Презентация на PowerPoint</vt:lpstr>
      <vt:lpstr>ASP.NET Идентичност</vt:lpstr>
      <vt:lpstr>ASP.NET Core Идентичност</vt:lpstr>
      <vt:lpstr>ASP.NET Идентичност</vt:lpstr>
      <vt:lpstr>Удостоверяване на шаблона на ASP.NET Core Project</vt:lpstr>
      <vt:lpstr>Удостоверяване на шаблона на ASP.NET Core Project</vt:lpstr>
      <vt:lpstr>Регистрация на потребител</vt:lpstr>
      <vt:lpstr>Потребителско Вход/Изход</vt:lpstr>
      <vt:lpstr>ASP.NET Авторизиране</vt:lpstr>
      <vt:lpstr>Провери настоящият потребител</vt:lpstr>
      <vt:lpstr>Добави потребител в роля</vt:lpstr>
      <vt:lpstr>Изисква влезлия потребител в определена роля</vt:lpstr>
      <vt:lpstr>Проверете ролята на потребителя, в която сте в момента</vt:lpstr>
      <vt:lpstr>ASP.NET Core User Manager</vt:lpstr>
      <vt:lpstr>Claims</vt:lpstr>
      <vt:lpstr>Claims</vt:lpstr>
      <vt:lpstr>Claims</vt:lpstr>
      <vt:lpstr>Презентация на PowerPoint</vt:lpstr>
      <vt:lpstr>Scaffolding ASP.NET Core Identity</vt:lpstr>
      <vt:lpstr>ASP.NET Core Identity</vt:lpstr>
      <vt:lpstr>Презентация на PowerPoint</vt:lpstr>
      <vt:lpstr>Пълен контрол над идентичността</vt:lpstr>
      <vt:lpstr>Пълен контрол над идентичността</vt:lpstr>
      <vt:lpstr>Презентация на PowerPoint</vt:lpstr>
      <vt:lpstr>Видове за удостоверяване</vt:lpstr>
      <vt:lpstr>Удостоверяване и упълномощаване въз основа на бисквитки</vt:lpstr>
      <vt:lpstr>Удостоверяване и упълномощаване на Windows</vt:lpstr>
      <vt:lpstr>Облачно удостоверяване и упълномощаване</vt:lpstr>
      <vt:lpstr>JWT удостоверяване и упълномощаване</vt:lpstr>
      <vt:lpstr>Презентация на PowerPoint</vt:lpstr>
      <vt:lpstr>Социални Акаунти</vt:lpstr>
      <vt:lpstr>Социални Акаунти</vt:lpstr>
      <vt:lpstr>Социални Акаунти</vt:lpstr>
      <vt:lpstr>Summary</vt:lpstr>
      <vt:lpstr>Автентикация и авторизация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Danail Iliew</cp:lastModifiedBy>
  <cp:revision>285</cp:revision>
  <dcterms:created xsi:type="dcterms:W3CDTF">2014-01-02T17:00:34Z</dcterms:created>
  <dcterms:modified xsi:type="dcterms:W3CDTF">2019-11-22T09:02:12Z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