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2"/>
  </p:sldMasterIdLst>
  <p:notesMasterIdLst>
    <p:notesMasterId r:id="rId30"/>
  </p:notesMasterIdLst>
  <p:handoutMasterIdLst>
    <p:handoutMasterId r:id="rId31"/>
  </p:handoutMasterIdLst>
  <p:sldIdLst>
    <p:sldId id="616" r:id="rId3"/>
    <p:sldId id="611" r:id="rId4"/>
    <p:sldId id="621" r:id="rId5"/>
    <p:sldId id="622" r:id="rId6"/>
    <p:sldId id="623" r:id="rId7"/>
    <p:sldId id="624" r:id="rId8"/>
    <p:sldId id="625" r:id="rId9"/>
    <p:sldId id="626" r:id="rId10"/>
    <p:sldId id="627" r:id="rId11"/>
    <p:sldId id="628" r:id="rId12"/>
    <p:sldId id="665" r:id="rId13"/>
    <p:sldId id="629" r:id="rId14"/>
    <p:sldId id="630" r:id="rId15"/>
    <p:sldId id="447" r:id="rId16"/>
    <p:sldId id="634" r:id="rId17"/>
    <p:sldId id="637" r:id="rId18"/>
    <p:sldId id="638" r:id="rId19"/>
    <p:sldId id="639" r:id="rId20"/>
    <p:sldId id="640" r:id="rId21"/>
    <p:sldId id="641" r:id="rId22"/>
    <p:sldId id="664" r:id="rId23"/>
    <p:sldId id="643" r:id="rId24"/>
    <p:sldId id="642" r:id="rId25"/>
    <p:sldId id="663" r:id="rId26"/>
    <p:sldId id="659" r:id="rId27"/>
    <p:sldId id="612" r:id="rId28"/>
    <p:sldId id="615" r:id="rId29"/>
  </p:sldIdLst>
  <p:sldSz cx="12188825" cy="6858000"/>
  <p:notesSz cx="6858000" cy="9144000"/>
  <p:defaultTextStyle>
    <a:defPPr>
      <a:defRPr lang="en-US"/>
    </a:defPPr>
    <a:lvl1pPr marL="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1pPr>
    <a:lvl2pPr marL="60949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2pPr>
    <a:lvl3pPr marL="121898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3pPr>
    <a:lvl4pPr marL="182848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4pPr>
    <a:lvl5pPr marL="243797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24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Въведение" id="{E869BFB0-2A68-4789-A0A8-AA910657877A}">
          <p14:sldIdLst>
            <p14:sldId id="616"/>
            <p14:sldId id="611"/>
            <p14:sldId id="621"/>
            <p14:sldId id="622"/>
            <p14:sldId id="623"/>
          </p14:sldIdLst>
        </p14:section>
        <p14:section name="Untitled Section" id="{915C1F39-8882-4473-8C8A-4D9C6E1FA2FC}">
          <p14:sldIdLst>
            <p14:sldId id="624"/>
            <p14:sldId id="625"/>
            <p14:sldId id="626"/>
            <p14:sldId id="627"/>
            <p14:sldId id="628"/>
            <p14:sldId id="665"/>
            <p14:sldId id="629"/>
            <p14:sldId id="630"/>
            <p14:sldId id="447"/>
            <p14:sldId id="634"/>
            <p14:sldId id="637"/>
            <p14:sldId id="638"/>
            <p14:sldId id="639"/>
            <p14:sldId id="640"/>
            <p14:sldId id="641"/>
            <p14:sldId id="664"/>
            <p14:sldId id="643"/>
            <p14:sldId id="642"/>
            <p14:sldId id="663"/>
            <p14:sldId id="659"/>
          </p14:sldIdLst>
        </p14:section>
        <p14:section name="Заключение" id="{CAD93B16-9430-4CD6-BD17-69844E1E5D8E}">
          <p14:sldIdLst>
            <p14:sldId id="612"/>
            <p14:sldId id="61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5" pos="3839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85C0E"/>
    <a:srgbClr val="6B854E"/>
    <a:srgbClr val="FBEEDC"/>
    <a:srgbClr val="F8DC9E"/>
    <a:srgbClr val="FBEEC9"/>
    <a:srgbClr val="603A14"/>
    <a:srgbClr val="BAB398"/>
    <a:srgbClr val="ADA485"/>
    <a:srgbClr val="C6C0AA"/>
    <a:srgbClr val="663606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290" autoAdjust="0"/>
    <p:restoredTop sz="83842" autoAdjust="0"/>
  </p:normalViewPr>
  <p:slideViewPr>
    <p:cSldViewPr>
      <p:cViewPr varScale="1">
        <p:scale>
          <a:sx n="111" d="100"/>
          <a:sy n="111" d="100"/>
        </p:scale>
        <p:origin x="516" y="96"/>
      </p:cViewPr>
      <p:guideLst>
        <p:guide orient="horz" pos="2160"/>
        <p:guide pos="3839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howGuides="1">
      <p:cViewPr varScale="1">
        <p:scale>
          <a:sx n="64" d="100"/>
          <a:sy n="64" d="100"/>
        </p:scale>
        <p:origin x="2592" y="6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1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customXml" Target="../customXml/item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notesMaster" Target="notesMasters/notesMaster1.xml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handoutMasters/_rels/handout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5B4EDC-59C0-49C7-8ADA-5A781B329E02}" type="datetimeFigureOut">
              <a:rPr lang="en-US"/>
              <a:pPr/>
              <a:t>11/22/2019</a:t>
            </a:fld>
            <a:endParaRPr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747999"/>
            <a:ext cx="6165000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  <a:endParaRPr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6165000" y="8748000"/>
            <a:ext cx="691412" cy="3944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429053-DC2A-4342-ADD4-2FD729D91E2C}" type="slidenum">
              <a:rPr sz="1000"/>
              <a:pPr/>
              <a:t>‹#›</a:t>
            </a:fld>
            <a:endParaRPr sz="1000" dirty="0"/>
          </a:p>
        </p:txBody>
      </p:sp>
    </p:spTree>
    <p:extLst>
      <p:ext uri="{BB962C8B-B14F-4D97-AF65-F5344CB8AC3E}">
        <p14:creationId xmlns:p14="http://schemas.microsoft.com/office/powerpoint/2010/main" val="4232045756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hyperlink" Target="http://softuni.org/" TargetMode="External"/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0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2520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000"/>
            </a:lvl1pPr>
          </a:lstStyle>
          <a:p>
            <a:fld id="{F2D8D46A-B586-417D-BFBD-8C8FE0AAF762}" type="datetimeFigureOut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381000" y="4343400"/>
            <a:ext cx="60960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dirty="0"/>
              <a:t>Click to edit Master text styles</a:t>
            </a:r>
          </a:p>
          <a:p>
            <a:pPr lvl="1"/>
            <a:r>
              <a:rPr dirty="0"/>
              <a:t>Second level</a:t>
            </a:r>
          </a:p>
          <a:p>
            <a:pPr lvl="2"/>
            <a:r>
              <a:rPr dirty="0"/>
              <a:t>Third level</a:t>
            </a:r>
          </a:p>
          <a:p>
            <a:pPr lvl="3"/>
            <a:r>
              <a:rPr dirty="0"/>
              <a:t>Fourth level</a:t>
            </a:r>
          </a:p>
          <a:p>
            <a:pPr lvl="4"/>
            <a:r>
              <a:rPr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-1" y="8747999"/>
            <a:ext cx="6308999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/>
            </a:lvl1pPr>
          </a:lstStyle>
          <a:p>
            <a:r>
              <a:rPr lang="en-US" sz="1000" dirty="0"/>
              <a:t>© Software University Foundation – </a:t>
            </a:r>
            <a:r>
              <a:rPr lang="en-US" sz="1000" u="sng" dirty="0">
                <a:hlinkClick r:id="rId2"/>
              </a:rPr>
              <a:t>http://softuni.org</a:t>
            </a:r>
            <a:endParaRPr lang="en-US" sz="1000" dirty="0"/>
          </a:p>
          <a:p>
            <a:r>
              <a:rPr lang="en-US" sz="1000" dirty="0"/>
              <a:t>This work is licensed under the </a:t>
            </a:r>
            <a:r>
              <a:rPr lang="en-US" sz="1000" u="sng" noProof="1">
                <a:hlinkClick r:id="rId3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 dirty="0"/>
              <a:t>license.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6308999" y="8747999"/>
            <a:ext cx="547413" cy="3944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/>
            </a:lvl1pPr>
          </a:lstStyle>
          <a:p>
            <a:fld id="{3EBA5BD7-F043-4D1B-AA17-CD412FC534DE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6705785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1pPr>
    <a:lvl2pPr marL="17780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2pPr>
    <a:lvl3pPr marL="3619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3pPr>
    <a:lvl4pPr marL="5397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4pPr>
    <a:lvl5pPr marL="717550" indent="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5pPr>
    <a:lvl6pPr marL="304746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6pPr>
    <a:lvl7pPr marL="3656960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7pPr>
    <a:lvl8pPr marL="4266453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8pPr>
    <a:lvl9pPr marL="4875947" algn="l" defTabSz="1218987" rtl="0" eaLnBrk="1" latinLnBrk="0" hangingPunct="1">
      <a:defRPr sz="16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_rels/notes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softuni.org/" TargetMode="External"/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Relationship Id="rId4" Type="http://schemas.openxmlformats.org/officeDocument/2006/relationships/hyperlink" Target="http://creativecommons.org/licenses/by-nc-sa/4.0/" TargetMode="Externa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5588020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54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bg-BG"/>
          </a:p>
        </p:txBody>
      </p:sp>
    </p:spTree>
    <p:extLst>
      <p:ext uri="{BB962C8B-B14F-4D97-AF65-F5344CB8AC3E}">
        <p14:creationId xmlns:p14="http://schemas.microsoft.com/office/powerpoint/2010/main" val="27778948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 dirty="0">
                <a:solidFill>
                  <a:prstClr val="black"/>
                </a:solidFill>
              </a:rPr>
              <a:t>© Software University Foundation – </a:t>
            </a:r>
            <a:r>
              <a:rPr lang="en-US" sz="1000" u="sng" dirty="0">
                <a:solidFill>
                  <a:prstClr val="black"/>
                </a:solidFill>
                <a:hlinkClick r:id="rId3"/>
              </a:rPr>
              <a:t>http://softuni.org</a:t>
            </a:r>
            <a:endParaRPr lang="en-US" sz="1000" dirty="0">
              <a:solidFill>
                <a:prstClr val="black"/>
              </a:solidFill>
            </a:endParaRPr>
          </a:p>
          <a:p>
            <a:r>
              <a:rPr lang="en-US" sz="1000" dirty="0">
                <a:solidFill>
                  <a:prstClr val="black"/>
                </a:solidFill>
              </a:rPr>
              <a:t>This work is licensed under the </a:t>
            </a:r>
            <a:r>
              <a:rPr lang="en-US" sz="1000" u="sng" noProof="1">
                <a:solidFill>
                  <a:prstClr val="black"/>
                </a:solidFill>
                <a:hlinkClick r:id="rId4"/>
              </a:rPr>
              <a:t>Creative Commons Attribution-NonCommercial-ShareAlike</a:t>
            </a:r>
            <a:r>
              <a:rPr lang="en-US" sz="1000" noProof="1">
                <a:solidFill>
                  <a:prstClr val="black"/>
                </a:solidFill>
              </a:rPr>
              <a:t> </a:t>
            </a:r>
            <a:r>
              <a:rPr lang="en-US" sz="1000" dirty="0">
                <a:solidFill>
                  <a:prstClr val="black"/>
                </a:solidFill>
              </a:rPr>
              <a:t>license.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>
                <a:solidFill>
                  <a:prstClr val="black"/>
                </a:solidFill>
              </a:rPr>
              <a:t>26</a:t>
            </a:fld>
            <a:endParaRPr 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672362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US" sz="1000"/>
              <a:t>© Software University Foundation – </a:t>
            </a:r>
            <a:r>
              <a:rPr lang="en-US" sz="1000" u="sng">
                <a:hlinkClick r:id="rId3"/>
              </a:rPr>
              <a:t>http://softuni.org</a:t>
            </a:r>
            <a:endParaRPr lang="en-US" sz="1000"/>
          </a:p>
          <a:p>
            <a:r>
              <a:rPr lang="en-US" sz="1000"/>
              <a:t>This work is licensed under the </a:t>
            </a:r>
            <a:r>
              <a:rPr lang="en-US" sz="1000" u="sng" noProof="1">
                <a:hlinkClick r:id="rId4"/>
              </a:rPr>
              <a:t>Creative Commons Attribution-NonCommercial-ShareAlike</a:t>
            </a:r>
            <a:r>
              <a:rPr lang="en-US" sz="1000" noProof="1"/>
              <a:t> </a:t>
            </a:r>
            <a:r>
              <a:rPr lang="en-US" sz="1000"/>
              <a:t>license.</a:t>
            </a:r>
            <a:endParaRPr lang="en-US" sz="100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3EBA5BD7-F043-4D1B-AA17-CD412FC534DE}" type="slidenum">
              <a:rPr lang="en-US" smtClean="0"/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4299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SoftwareUniversity" TargetMode="External"/><Relationship Id="rId3" Type="http://schemas.openxmlformats.org/officeDocument/2006/relationships/hyperlink" Target="http://softuni.bg/" TargetMode="External"/><Relationship Id="rId7" Type="http://schemas.openxmlformats.org/officeDocument/2006/relationships/hyperlink" Target="http://judge.softuni.bg/" TargetMode="External"/><Relationship Id="rId12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6" Type="http://schemas.openxmlformats.org/officeDocument/2006/relationships/hyperlink" Target="http://forum.softuni.bg/" TargetMode="External"/><Relationship Id="rId11" Type="http://schemas.openxmlformats.org/officeDocument/2006/relationships/hyperlink" Target="http://www.introprogramming.info/" TargetMode="External"/><Relationship Id="rId5" Type="http://schemas.openxmlformats.org/officeDocument/2006/relationships/hyperlink" Target="http://www.nakov.com/" TargetMode="External"/><Relationship Id="rId10" Type="http://schemas.openxmlformats.org/officeDocument/2006/relationships/hyperlink" Target="http://www.youtube.com/SoftwareUniversity" TargetMode="External"/><Relationship Id="rId4" Type="http://schemas.openxmlformats.org/officeDocument/2006/relationships/hyperlink" Target="http://softuni.org/" TargetMode="External"/><Relationship Id="rId9" Type="http://schemas.openxmlformats.org/officeDocument/2006/relationships/hyperlink" Target="https://twitter.com/softunibg" TargetMode="Externa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esentation Title Slide">
    <p:bg bwMode="grayWhite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366413" y="314301"/>
            <a:ext cx="7382341" cy="2000251"/>
          </a:xfrm>
        </p:spPr>
        <p:txBody>
          <a:bodyPr lIns="0" tIns="0" rIns="0" bIns="0">
            <a:normAutofit/>
          </a:bodyPr>
          <a:lstStyle>
            <a:lvl1pPr algn="r">
              <a:defRPr sz="5400">
                <a:solidFill>
                  <a:srgbClr val="F6D18E"/>
                </a:solidFill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366413" y="2346299"/>
            <a:ext cx="7382341" cy="1752600"/>
          </a:xfrm>
        </p:spPr>
        <p:txBody>
          <a:bodyPr lIns="0" tIns="0" rIns="0" bIns="0">
            <a:normAutofit/>
          </a:bodyPr>
          <a:lstStyle>
            <a:lvl1pPr marL="0" indent="0" algn="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8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9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4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4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9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/>
              <a:t>Presentation Subtitle</a:t>
            </a:r>
            <a:endParaRPr dirty="0"/>
          </a:p>
        </p:txBody>
      </p:sp>
      <p:sp>
        <p:nvSpPr>
          <p:cNvPr id="25" name="Text Placeholder 13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760412" y="4164083"/>
            <a:ext cx="3187613" cy="5251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b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800" b="1" kern="1200" baseline="0" dirty="0" smtClean="0">
                <a:solidFill>
                  <a:srgbClr val="EE792A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Author Name</a:t>
            </a:r>
          </a:p>
        </p:txBody>
      </p:sp>
      <p:sp>
        <p:nvSpPr>
          <p:cNvPr id="31" name="Picture Placeholder 4"/>
          <p:cNvSpPr>
            <a:spLocks noGrp="1"/>
          </p:cNvSpPr>
          <p:nvPr>
            <p:ph type="pic" sz="quarter" idx="16" hasCustomPrompt="1"/>
          </p:nvPr>
        </p:nvSpPr>
        <p:spPr>
          <a:xfrm>
            <a:off x="4366413" y="4191000"/>
            <a:ext cx="7382341" cy="1905000"/>
          </a:xfrm>
          <a:prstGeom prst="rect">
            <a:avLst/>
          </a:prstGeom>
        </p:spPr>
        <p:txBody>
          <a:bodyPr lIns="108000" tIns="36000" rIns="108000" bIns="36000"/>
          <a:lstStyle>
            <a:lvl1pPr marL="0" indent="0">
              <a:buNone/>
              <a:defRPr/>
            </a:lvl1pPr>
          </a:lstStyle>
          <a:p>
            <a:r>
              <a:rPr lang="en-US" dirty="0"/>
              <a:t>Insert a Picture Here</a:t>
            </a:r>
          </a:p>
        </p:txBody>
      </p:sp>
      <p:sp>
        <p:nvSpPr>
          <p:cNvPr id="32" name="Text Placeholder 13"/>
          <p:cNvSpPr>
            <a:spLocks noGrp="1"/>
          </p:cNvSpPr>
          <p:nvPr>
            <p:ph type="body" sz="quarter" idx="13" hasCustomPrompt="1"/>
          </p:nvPr>
        </p:nvSpPr>
        <p:spPr bwMode="auto">
          <a:xfrm>
            <a:off x="760413" y="4633982"/>
            <a:ext cx="3187614" cy="444343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300" b="1" kern="1200" dirty="0" smtClean="0">
                <a:solidFill>
                  <a:srgbClr val="F4B36C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Position</a:t>
            </a:r>
          </a:p>
        </p:txBody>
      </p:sp>
      <p:sp>
        <p:nvSpPr>
          <p:cNvPr id="33" name="Text Placeholder 13"/>
          <p:cNvSpPr>
            <a:spLocks noGrp="1"/>
          </p:cNvSpPr>
          <p:nvPr>
            <p:ph type="body" sz="quarter" idx="14" hasCustomPrompt="1"/>
          </p:nvPr>
        </p:nvSpPr>
        <p:spPr bwMode="auto">
          <a:xfrm>
            <a:off x="760412" y="5011671"/>
            <a:ext cx="3187613" cy="395869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2000" b="1" kern="1200" dirty="0" smtClean="0">
                <a:solidFill>
                  <a:schemeClr val="accent1">
                    <a:lumMod val="40000"/>
                    <a:lumOff val="60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Web Site</a:t>
            </a:r>
          </a:p>
        </p:txBody>
      </p:sp>
      <p:sp>
        <p:nvSpPr>
          <p:cNvPr id="34" name="Text Placeholder 1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760412" y="5394605"/>
            <a:ext cx="3187613" cy="363552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8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Name</a:t>
            </a:r>
          </a:p>
        </p:txBody>
      </p:sp>
      <p:sp>
        <p:nvSpPr>
          <p:cNvPr id="35" name="Text Placeholder 13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760412" y="5735767"/>
            <a:ext cx="3187613" cy="331235"/>
          </a:xfrm>
          <a:prstGeom prst="rect">
            <a:avLst/>
          </a:prstGeom>
          <a:noFill/>
          <a:effectLst/>
        </p:spPr>
        <p:txBody>
          <a:bodyPr wrap="square" lIns="36000" tIns="36000" rIns="36000" bIns="36000" rtlCol="0" anchor="ctr" anchorCtr="0">
            <a:spAutoFit/>
          </a:bodyPr>
          <a:lstStyle>
            <a:lvl1pPr marL="0" indent="0" algn="l" rtl="0" fontAlgn="base">
              <a:spcBef>
                <a:spcPct val="0"/>
              </a:spcBef>
              <a:spcAft>
                <a:spcPct val="0"/>
              </a:spcAft>
              <a:buNone/>
              <a:defRPr lang="en-US" sz="1600" b="1" kern="1200" dirty="0" smtClean="0">
                <a:solidFill>
                  <a:srgbClr val="F27A44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Company Web Site</a:t>
            </a:r>
          </a:p>
        </p:txBody>
      </p:sp>
    </p:spTree>
    <p:extLst>
      <p:ext uri="{BB962C8B-B14F-4D97-AF65-F5344CB8AC3E}">
        <p14:creationId xmlns:p14="http://schemas.microsoft.com/office/powerpoint/2010/main" val="1847488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1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0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2" name="Content Placeholder 2"/>
          <p:cNvSpPr>
            <a:spLocks noGrp="1"/>
          </p:cNvSpPr>
          <p:nvPr>
            <p:ph idx="1" hasCustomPrompt="1"/>
          </p:nvPr>
        </p:nvSpPr>
        <p:spPr>
          <a:xfrm>
            <a:off x="190413" y="1151121"/>
            <a:ext cx="11804822" cy="5570355"/>
          </a:xfrm>
        </p:spPr>
        <p:txBody>
          <a:bodyPr/>
          <a:lstStyle>
            <a:lvl1pPr>
              <a:defRPr sz="3400"/>
            </a:lvl1pPr>
            <a:lvl2pPr>
              <a:defRPr sz="3200"/>
            </a:lvl2pPr>
            <a:lvl3pPr>
              <a:defRPr sz="3000"/>
            </a:lvl3pPr>
            <a:lvl4pPr>
              <a:defRPr sz="2800"/>
            </a:lvl4pPr>
            <a:lvl5pPr>
              <a:defRPr sz="2600"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Level`</a:t>
            </a:r>
            <a:endParaRPr dirty="0"/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Slide Title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067690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446212" y="4953000"/>
            <a:ext cx="8938472" cy="820600"/>
          </a:xfrm>
        </p:spPr>
        <p:txBody>
          <a:bodyPr lIns="36000" tIns="36000" rIns="36000" bIns="36000" anchor="b">
            <a:spAutoFit/>
          </a:bodyPr>
          <a:lstStyle>
            <a:lvl1pPr algn="ctr">
              <a:defRPr sz="5400" b="1" cap="none" baseline="0"/>
            </a:lvl1pPr>
          </a:lstStyle>
          <a:p>
            <a:r>
              <a:rPr lang="en-US" dirty="0"/>
              <a:t>Click to Edit Section Title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 hasCustomPrompt="1"/>
          </p:nvPr>
        </p:nvSpPr>
        <p:spPr>
          <a:xfrm>
            <a:off x="1446212" y="5754968"/>
            <a:ext cx="8938472" cy="688256"/>
          </a:xfrm>
        </p:spPr>
        <p:txBody>
          <a:bodyPr lIns="36000" tIns="36000" rIns="36000" bIns="36000" anchor="t">
            <a:spAutoFit/>
          </a:bodyPr>
          <a:lstStyle>
            <a:lvl1pPr marL="0" indent="0" algn="ctr">
              <a:spcBef>
                <a:spcPts val="0"/>
              </a:spcBef>
              <a:buNone/>
              <a:defRPr sz="4000" cap="none" spc="200" baseline="0">
                <a:solidFill>
                  <a:schemeClr val="accent1"/>
                </a:solidFill>
              </a:defRPr>
            </a:lvl1pPr>
            <a:lvl2pPr marL="60949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8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3pPr>
            <a:lvl4pPr marL="182848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972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466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96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45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94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Section Subtitle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918E561-208F-4082-A06D-5CCCDA87714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83117" y="319859"/>
            <a:ext cx="2212117" cy="5517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3306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724785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Questions Slide">
    <p:bg>
      <p:bgPr>
        <a:blipFill dpi="0" rotWithShape="1"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ext Placeholder 29"/>
          <p:cNvSpPr>
            <a:spLocks noGrp="1"/>
          </p:cNvSpPr>
          <p:nvPr>
            <p:ph type="body" sz="quarter" idx="10" hasCustomPrompt="1"/>
          </p:nvPr>
        </p:nvSpPr>
        <p:spPr>
          <a:xfrm>
            <a:off x="1529384" y="6400802"/>
            <a:ext cx="10482604" cy="363552"/>
          </a:xfrm>
          <a:prstGeom prst="rect">
            <a:avLst/>
          </a:prstGeom>
        </p:spPr>
        <p:txBody>
          <a:bodyPr wrap="square" lIns="36000" rIns="36000">
            <a:spAutoFit/>
          </a:bodyPr>
          <a:lstStyle>
            <a:lvl1pPr marL="0" indent="0" algn="r">
              <a:buNone/>
              <a:defRPr sz="1800">
                <a:latin typeface="+mn-lt"/>
              </a:defRPr>
            </a:lvl1pPr>
          </a:lstStyle>
          <a:p>
            <a:pPr lvl="0"/>
            <a:r>
              <a:rPr lang="en-US" dirty="0"/>
              <a:t>Course Web Site</a:t>
            </a:r>
          </a:p>
        </p:txBody>
      </p:sp>
      <p:sp>
        <p:nvSpPr>
          <p:cNvPr id="50" name="Title 1"/>
          <p:cNvSpPr>
            <a:spLocks noGrp="1"/>
          </p:cNvSpPr>
          <p:nvPr>
            <p:ph type="title" hasCustomPrompt="1"/>
          </p:nvPr>
        </p:nvSpPr>
        <p:spPr>
          <a:xfrm>
            <a:off x="188815" y="40341"/>
            <a:ext cx="9577597" cy="1110780"/>
          </a:xfrm>
        </p:spPr>
        <p:txBody>
          <a:bodyPr/>
          <a:lstStyle>
            <a:lvl1pPr>
              <a:defRPr>
                <a:solidFill>
                  <a:srgbClr val="F3BE60"/>
                </a:solidFill>
                <a:effectLst/>
              </a:defRPr>
            </a:lvl1pPr>
          </a:lstStyle>
          <a:p>
            <a:r>
              <a:rPr lang="en-US" dirty="0"/>
              <a:t>Presentation Title</a:t>
            </a:r>
            <a:endParaRPr dirty="0"/>
          </a:p>
        </p:txBody>
      </p:sp>
      <p:sp>
        <p:nvSpPr>
          <p:cNvPr id="2" name="TextBox 1">
            <a:hlinkClick r:id="rId3" tooltip="Software University - Quality Education, Profession and Job for Software Engineers"/>
          </p:cNvPr>
          <p:cNvSpPr txBox="1"/>
          <p:nvPr userDrawn="1"/>
        </p:nvSpPr>
        <p:spPr>
          <a:xfrm rot="322982">
            <a:off x="10066442" y="2253546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27" name="TextBox 26">
            <a:hlinkClick r:id="rId4" tooltip="Software University Foundaton"/>
          </p:cNvPr>
          <p:cNvSpPr txBox="1"/>
          <p:nvPr userDrawn="1"/>
        </p:nvSpPr>
        <p:spPr>
          <a:xfrm rot="20630519">
            <a:off x="7568290" y="4341197"/>
            <a:ext cx="30328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1" name="TextBox 50">
            <a:hlinkClick r:id="rId5" tooltip="Svetlin Nakov - Programming and Education for Developers"/>
          </p:cNvPr>
          <p:cNvSpPr txBox="1"/>
          <p:nvPr userDrawn="1"/>
        </p:nvSpPr>
        <p:spPr>
          <a:xfrm>
            <a:off x="11500162" y="4679637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2" name="TextBox 51">
            <a:hlinkClick r:id="rId6" tooltip="Software University - Discussion Forum"/>
          </p:cNvPr>
          <p:cNvSpPr txBox="1"/>
          <p:nvPr userDrawn="1"/>
        </p:nvSpPr>
        <p:spPr>
          <a:xfrm rot="20971262">
            <a:off x="6094412" y="610908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3" name="TextBox 52">
            <a:hlinkClick r:id="rId7" tooltip="Software University - Online Judge System"/>
          </p:cNvPr>
          <p:cNvSpPr txBox="1"/>
          <p:nvPr userDrawn="1"/>
        </p:nvSpPr>
        <p:spPr>
          <a:xfrm rot="569019">
            <a:off x="9155998" y="4032736"/>
            <a:ext cx="2920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4" name="TextBox 53">
            <a:hlinkClick r:id="rId8" tooltip="Software University @ Facebook"/>
          </p:cNvPr>
          <p:cNvSpPr txBox="1"/>
          <p:nvPr userDrawn="1"/>
        </p:nvSpPr>
        <p:spPr>
          <a:xfrm rot="219682">
            <a:off x="7047355" y="2560119"/>
            <a:ext cx="32733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6" name="TextBox 55">
            <a:hlinkClick r:id="rId9" tooltip="Software University @ Twitter"/>
          </p:cNvPr>
          <p:cNvSpPr txBox="1"/>
          <p:nvPr userDrawn="1"/>
        </p:nvSpPr>
        <p:spPr>
          <a:xfrm rot="20972266">
            <a:off x="11754532" y="232084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7" name="TextBox 56">
            <a:hlinkClick r:id="rId10" tooltip="Software University @ YouTube - free training courses and video lessons for software engineers"/>
          </p:cNvPr>
          <p:cNvSpPr txBox="1"/>
          <p:nvPr userDrawn="1"/>
        </p:nvSpPr>
        <p:spPr>
          <a:xfrm rot="562174">
            <a:off x="11774596" y="3447926"/>
            <a:ext cx="25519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58" name="TextBox 57">
            <a:hlinkClick r:id="rId11" tooltip="Programming Fundamentals Book and Vide Lessons: Learn C#, Programming, Data Structures, Algorithms and Quality Coding"/>
          </p:cNvPr>
          <p:cNvSpPr txBox="1"/>
          <p:nvPr userDrawn="1"/>
        </p:nvSpPr>
        <p:spPr>
          <a:xfrm rot="571210">
            <a:off x="11136783" y="5625911"/>
            <a:ext cx="26802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>
                <a:solidFill>
                  <a:srgbClr val="603A14"/>
                </a:solidFill>
              </a:rPr>
              <a:t>?</a:t>
            </a:r>
          </a:p>
        </p:txBody>
      </p:sp>
      <p:sp>
        <p:nvSpPr>
          <p:cNvPr id="16" name="Rectangle 15"/>
          <p:cNvSpPr/>
          <p:nvPr userDrawn="1"/>
        </p:nvSpPr>
        <p:spPr>
          <a:xfrm rot="20949717">
            <a:off x="2718532" y="3306088"/>
            <a:ext cx="4540980" cy="948072"/>
          </a:xfrm>
          <a:prstGeom prst="rect">
            <a:avLst/>
          </a:prstGeom>
        </p:spPr>
        <p:txBody>
          <a:bodyPr wrap="none" lIns="0" tIns="0" rIns="0" bIns="0" anchor="ctr" anchorCtr="0">
            <a:no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 eaLnBrk="0" hangingPunct="0">
              <a:buClr>
                <a:srgbClr val="A19574">
                  <a:lumMod val="40000"/>
                  <a:lumOff val="60000"/>
                </a:srgbClr>
              </a:buClr>
              <a:buSzPct val="70000"/>
              <a:buFont typeface="Wingdings 2" pitchFamily="18" charset="2"/>
              <a:buNone/>
            </a:pPr>
            <a:r>
              <a:rPr lang="bg-BG" sz="6600" b="1" dirty="0">
                <a:solidFill>
                  <a:srgbClr val="F3BE60"/>
                </a:solidFill>
              </a:rPr>
              <a:t>Въпроси</a:t>
            </a:r>
            <a:r>
              <a:rPr lang="en-US" sz="6600" b="1" dirty="0">
                <a:solidFill>
                  <a:srgbClr val="F3BE60"/>
                </a:solidFill>
              </a:rPr>
              <a:t>?</a:t>
            </a:r>
            <a:endParaRPr lang="en-US" sz="6600" b="1" spc="150" dirty="0">
              <a:ln w="11430"/>
              <a:solidFill>
                <a:prstClr val="white">
                  <a:lumMod val="40000"/>
                  <a:lumOff val="60000"/>
                </a:prstClr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09AAFB65-F193-4484-85C5-7FFA43021634}"/>
              </a:ext>
            </a:extLst>
          </p:cNvPr>
          <p:cNvPicPr>
            <a:picLocks noChangeAspect="1"/>
          </p:cNvPicPr>
          <p:nvPr userDrawn="1"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967714">
            <a:off x="504277" y="2018007"/>
            <a:ext cx="2849278" cy="33056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94017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jpe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88814" y="6525002"/>
            <a:ext cx="1223999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5373AC-9AA7-423B-BA00-BA1C74164DBD}" type="datetime1">
              <a:rPr lang="en-US" smtClean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14412" y="6525002"/>
            <a:ext cx="10150400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566412" y="6525002"/>
            <a:ext cx="428822" cy="196477"/>
          </a:xfrm>
          <a:prstGeom prst="rect">
            <a:avLst/>
          </a:prstGeom>
        </p:spPr>
        <p:txBody>
          <a:bodyPr vert="horz" lIns="36000" tIns="36000" rIns="36000" bIns="3600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14DD1E-5D91-48A3-AD6D-45FBA980D106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90403" y="39574"/>
            <a:ext cx="11806432" cy="1111549"/>
          </a:xfrm>
          <a:prstGeom prst="rect">
            <a:avLst/>
          </a:prstGeom>
        </p:spPr>
        <p:txBody>
          <a:bodyPr vert="horz" lIns="108000" tIns="36000" rIns="108000" bIns="36000" rtlCol="0" anchor="ctr" anchorCtr="0">
            <a:normAutofit/>
          </a:bodyPr>
          <a:lstStyle/>
          <a:p>
            <a:r>
              <a:rPr lang="en-US" dirty="0"/>
              <a:t>Click to Edit Master Title Style</a:t>
            </a:r>
            <a:endParaRPr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0413" y="1151123"/>
            <a:ext cx="11804822" cy="5570353"/>
          </a:xfrm>
          <a:prstGeom prst="rect">
            <a:avLst/>
          </a:prstGeom>
        </p:spPr>
        <p:txBody>
          <a:bodyPr vert="horz" lIns="108000" tIns="36000" rIns="108000" bIns="36000" rtlCol="0">
            <a:normAutofit/>
          </a:bodyPr>
          <a:lstStyle/>
          <a:p>
            <a:pPr lvl="0"/>
            <a:r>
              <a:rPr lang="en-US" dirty="0"/>
              <a:t>First Level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39527588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7" r:id="rId4"/>
    <p:sldLayoutId id="2147483668" r:id="rId5"/>
  </p:sldLayoutIdLst>
  <p:hf hdr="0" ftr="0" dt="0"/>
  <p:txStyles>
    <p:titleStyle>
      <a:lvl1pPr algn="l" defTabSz="1218987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F3BE60"/>
          </a:solidFill>
          <a:latin typeface="+mj-lt"/>
          <a:ea typeface="+mj-ea"/>
          <a:cs typeface="+mj-cs"/>
        </a:defRPr>
      </a:lvl1pPr>
    </p:titleStyle>
    <p:bodyStyle>
      <a:lvl1pPr marL="304747" indent="-304747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F2B254"/>
        </a:buClr>
        <a:buSzPct val="100000"/>
        <a:buFont typeface="Wingdings" panose="05000000000000000000" pitchFamily="2" charset="2"/>
        <a:buChar char="§"/>
        <a:defRPr sz="3400" b="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chemeClr val="accent1"/>
        </a:buClr>
        <a:buSzPct val="80000"/>
        <a:buFont typeface="Wingdings" panose="05000000000000000000" pitchFamily="2" charset="2"/>
        <a:buChar char="§"/>
        <a:defRPr sz="3200" b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240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F9A1D"/>
        </a:buClr>
        <a:buSzPct val="80000"/>
        <a:buFont typeface="Wingdings" panose="05000000000000000000" pitchFamily="2" charset="2"/>
        <a:buChar char="§"/>
        <a:defRPr sz="3000" b="0" kern="1200">
          <a:solidFill>
            <a:schemeClr val="tx1"/>
          </a:solidFill>
          <a:latin typeface="+mn-lt"/>
          <a:ea typeface="+mn-ea"/>
          <a:cs typeface="+mn-cs"/>
        </a:defRPr>
      </a:lvl3pPr>
      <a:lvl4pPr marL="1218987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D9411"/>
        </a:buClr>
        <a:buSzPct val="80000"/>
        <a:buFont typeface="Wingdings" panose="05000000000000000000" pitchFamily="2" charset="2"/>
        <a:buChar char="§"/>
        <a:defRPr sz="2800" b="0" kern="1200">
          <a:solidFill>
            <a:schemeClr val="tx1"/>
          </a:solidFill>
          <a:latin typeface="+mn-lt"/>
          <a:ea typeface="+mn-ea"/>
          <a:cs typeface="+mn-cs"/>
        </a:defRPr>
      </a:lvl4pPr>
      <a:lvl5pPr marL="1523733" indent="-231606" algn="l" defTabSz="1218987" rtl="0" eaLnBrk="1" latinLnBrk="0" hangingPunct="1">
        <a:lnSpc>
          <a:spcPct val="105000"/>
        </a:lnSpc>
        <a:spcBef>
          <a:spcPts val="600"/>
        </a:spcBef>
        <a:spcAft>
          <a:spcPts val="600"/>
        </a:spcAft>
        <a:buClr>
          <a:srgbClr val="E28D10"/>
        </a:buClr>
        <a:buSzPct val="80000"/>
        <a:buFont typeface="Wingdings" panose="05000000000000000000" pitchFamily="2" charset="2"/>
        <a:buChar char="§"/>
        <a:defRPr sz="2600" b="0" kern="1200">
          <a:solidFill>
            <a:schemeClr val="tx1"/>
          </a:solidFill>
          <a:latin typeface="+mn-lt"/>
          <a:ea typeface="+mn-ea"/>
          <a:cs typeface="+mn-cs"/>
        </a:defRPr>
      </a:lvl5pPr>
      <a:lvl6pPr marL="182848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133227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2437972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742720" indent="-231606" algn="l" defTabSz="1218987" rtl="0" eaLnBrk="1" latinLnBrk="0" hangingPunct="1">
        <a:lnSpc>
          <a:spcPct val="90000"/>
        </a:lnSpc>
        <a:spcBef>
          <a:spcPts val="800"/>
        </a:spcBef>
        <a:buClr>
          <a:schemeClr val="accent1"/>
        </a:buClr>
        <a:buSzPct val="80000"/>
        <a:buFont typeface="Arial" pitchFamily="34" charset="0"/>
        <a:buChar char="•"/>
        <a:defRPr sz="20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9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8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48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972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466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960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453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947" algn="l" defTabSz="1218987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184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hyperlink" Target="https://it-kariera.mon.bg/e-learning/" TargetMode="External"/><Relationship Id="rId5" Type="http://schemas.openxmlformats.org/officeDocument/2006/relationships/image" Target="../media/image8.png"/><Relationship Id="rId4" Type="http://schemas.openxmlformats.org/officeDocument/2006/relationships/hyperlink" Target="http://creativecommons.org/licenses/by-nc-sa/4.0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it-kariera.mon.bg/e-learning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://creativecommons.org/licenses/by-nc-sa/4.0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hyperlink" Target="http://creativecommons.org/licenses/by-sa/4.0/" TargetMode="External"/><Relationship Id="rId4" Type="http://schemas.openxmlformats.org/officeDocument/2006/relationships/hyperlink" Target="http://www.introprogramming.info/intro-csharp-book/" TargetMode="Externa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svg"/><Relationship Id="rId7" Type="http://schemas.openxmlformats.org/officeDocument/2006/relationships/image" Target="../media/image15.sv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4.png"/><Relationship Id="rId5" Type="http://schemas.openxmlformats.org/officeDocument/2006/relationships/image" Target="../media/image13.svg"/><Relationship Id="rId4" Type="http://schemas.openxmlformats.org/officeDocument/2006/relationships/image" Target="../media/image12.png"/><Relationship Id="rId9" Type="http://schemas.openxmlformats.org/officeDocument/2006/relationships/image" Target="../media/image17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4"/>
          <p:cNvSpPr txBox="1">
            <a:spLocks/>
          </p:cNvSpPr>
          <p:nvPr/>
        </p:nvSpPr>
        <p:spPr>
          <a:xfrm>
            <a:off x="2132012" y="762000"/>
            <a:ext cx="9434299" cy="1171552"/>
          </a:xfrm>
          <a:prstGeom prst="rect">
            <a:avLst/>
          </a:prstGeom>
        </p:spPr>
        <p:txBody>
          <a:bodyPr vert="horz" lIns="0" tIns="0" rIns="0" bIns="0" rtlCol="0" anchor="ctr" anchorCtr="0">
            <a:normAutofit fontScale="92500"/>
          </a:bodyPr>
          <a:lstStyle>
            <a:lvl1pPr algn="r" defTabSz="1218987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5400" b="1" kern="1200">
                <a:solidFill>
                  <a:srgbClr val="F6D18E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dirty="0"/>
              <a:t>Сигурност на уеб приложенията</a:t>
            </a:r>
            <a:endParaRPr lang="en-US" dirty="0"/>
          </a:p>
        </p:txBody>
      </p:sp>
      <p:sp>
        <p:nvSpPr>
          <p:cNvPr id="22" name="Subtitle 5"/>
          <p:cNvSpPr txBox="1">
            <a:spLocks/>
          </p:cNvSpPr>
          <p:nvPr/>
        </p:nvSpPr>
        <p:spPr>
          <a:xfrm>
            <a:off x="3503612" y="1915602"/>
            <a:ext cx="8062699" cy="133505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>
            <a:lvl1pPr marL="0" indent="0" algn="r" defTabSz="1218987" rtl="0" eaLnBrk="1" latinLnBrk="0" hangingPunct="1">
              <a:lnSpc>
                <a:spcPct val="105000"/>
              </a:lnSpc>
              <a:spcBef>
                <a:spcPts val="0"/>
              </a:spcBef>
              <a:spcAft>
                <a:spcPts val="600"/>
              </a:spcAft>
              <a:buClr>
                <a:srgbClr val="F2B254"/>
              </a:buClr>
              <a:buSzPct val="100000"/>
              <a:buFont typeface="Wingdings" panose="05000000000000000000" pitchFamily="2" charset="2"/>
              <a:buNone/>
              <a:defRPr sz="4000" b="0" kern="1200" cap="none" spc="200" baseline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609493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80000"/>
              <a:buFont typeface="Wingdings" panose="05000000000000000000" pitchFamily="2" charset="2"/>
              <a:buNone/>
              <a:defRPr sz="32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218987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F9A1D"/>
              </a:buClr>
              <a:buSzPct val="80000"/>
              <a:buFont typeface="Wingdings" panose="05000000000000000000" pitchFamily="2" charset="2"/>
              <a:buNone/>
              <a:defRPr sz="30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828480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D9411"/>
              </a:buClr>
              <a:buSzPct val="80000"/>
              <a:buFont typeface="Wingdings" panose="05000000000000000000" pitchFamily="2" charset="2"/>
              <a:buNone/>
              <a:defRPr sz="28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437972" indent="0" algn="ctr" defTabSz="1218987" rtl="0" eaLnBrk="1" latinLnBrk="0" hangingPunct="1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Clr>
                <a:srgbClr val="E28D10"/>
              </a:buClr>
              <a:buSzPct val="80000"/>
              <a:buFont typeface="Wingdings" panose="05000000000000000000" pitchFamily="2" charset="2"/>
              <a:buNone/>
              <a:defRPr sz="2600" b="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3047466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3656960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4266453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4875947" indent="0" algn="ctr" defTabSz="1218987" rtl="0" eaLnBrk="1" latinLnBrk="0" hangingPunct="1">
              <a:lnSpc>
                <a:spcPct val="90000"/>
              </a:lnSpc>
              <a:spcBef>
                <a:spcPts val="800"/>
              </a:spcBef>
              <a:buClr>
                <a:schemeClr val="accent1"/>
              </a:buClr>
              <a:buSzPct val="80000"/>
              <a:buFont typeface="Arial" pitchFamily="34" charset="0"/>
              <a:buNone/>
              <a:defRPr sz="20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</a:pPr>
            <a:endParaRPr lang="en-US" dirty="0"/>
          </a:p>
        </p:txBody>
      </p:sp>
      <p:grpSp>
        <p:nvGrpSpPr>
          <p:cNvPr id="23" name="Group 22">
            <a:extLst>
              <a:ext uri="{FF2B5EF4-FFF2-40B4-BE49-F238E27FC236}">
                <a16:creationId xmlns:a16="http://schemas.microsoft.com/office/drawing/2014/main" id="{A0ADD6E4-664D-4B27-BE61-5A56E60D9702}"/>
              </a:ext>
            </a:extLst>
          </p:cNvPr>
          <p:cNvGrpSpPr/>
          <p:nvPr/>
        </p:nvGrpSpPr>
        <p:grpSpPr>
          <a:xfrm>
            <a:off x="745783" y="3624633"/>
            <a:ext cx="6679582" cy="2524722"/>
            <a:chOff x="745783" y="3624633"/>
            <a:chExt cx="6679582" cy="2524722"/>
          </a:xfrm>
        </p:grpSpPr>
        <p:pic>
          <p:nvPicPr>
            <p:cNvPr id="24" name="Picture 23" descr="http://softuni.bg">
              <a:extLst>
                <a:ext uri="{FF2B5EF4-FFF2-40B4-BE49-F238E27FC236}">
                  <a16:creationId xmlns:a16="http://schemas.microsoft.com/office/drawing/2014/main" id="{09FAB067-40A6-4A38-93D1-07FB4AB7C79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3960812" y="3624633"/>
              <a:ext cx="1828798" cy="2006988"/>
            </a:xfrm>
            <a:prstGeom prst="rect">
              <a:avLst/>
            </a:prstGeom>
          </p:spPr>
        </p:pic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F5A4366-F5D6-4393-BD7A-141ED3660C17}"/>
                </a:ext>
              </a:extLst>
            </p:cNvPr>
            <p:cNvSpPr txBox="1"/>
            <p:nvPr/>
          </p:nvSpPr>
          <p:spPr>
            <a:xfrm rot="1323314">
              <a:off x="4564133" y="3666668"/>
              <a:ext cx="2861232" cy="35625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>
                <a:lnSpc>
                  <a:spcPct val="85000"/>
                </a:lnSpc>
              </a:pPr>
              <a:r>
                <a:rPr lang="bg-BG" sz="2000" b="1" spc="50" dirty="0">
                  <a:ln w="9525" cmpd="sng">
                    <a:solidFill>
                      <a:srgbClr val="FFA72A"/>
                    </a:solidFill>
                    <a:prstDash val="solid"/>
                  </a:ln>
                  <a:solidFill>
                    <a:srgbClr val="FFF0D9"/>
                  </a:solidFill>
                  <a:effectLst>
                    <a:glow rad="38100">
                      <a:srgbClr val="F0A22E">
                        <a:alpha val="40000"/>
                      </a:srgbClr>
                    </a:glow>
                  </a:effectLst>
                </a:rPr>
                <a:t>Разработка на софтуер</a:t>
              </a:r>
              <a:endParaRPr lang="en-US" sz="2000" b="1" spc="50" dirty="0">
                <a:ln w="9525" cmpd="sng">
                  <a:solidFill>
                    <a:srgbClr val="FFA72A"/>
                  </a:solidFill>
                  <a:prstDash val="solid"/>
                </a:ln>
                <a:solidFill>
                  <a:srgbClr val="FFF0D9"/>
                </a:solidFill>
                <a:effectLst>
                  <a:glow rad="38100">
                    <a:srgbClr val="F0A22E">
                      <a:alpha val="40000"/>
                    </a:srgbClr>
                  </a:glow>
                </a:effectLst>
              </a:endParaRPr>
            </a:p>
          </p:txBody>
        </p:sp>
        <p:pic>
          <p:nvPicPr>
            <p:cNvPr id="26" name="Picture 4" title="CC-BY-NC-SA License">
              <a:hlinkClick r:id="rId4" tooltip="This work is licensed under the &quot;Creative Commons Attribution-NonCommercial-ShareAlike 4.0 International&quot; license"/>
              <a:extLst>
                <a:ext uri="{FF2B5EF4-FFF2-40B4-BE49-F238E27FC236}">
                  <a16:creationId xmlns:a16="http://schemas.microsoft.com/office/drawing/2014/main" id="{56E2204D-C57C-439A-9210-E0B131EC6C08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745783" y="4076772"/>
              <a:ext cx="2175525" cy="761165"/>
            </a:xfrm>
            <a:prstGeom prst="roundRect">
              <a:avLst>
                <a:gd name="adj" fmla="val 3940"/>
              </a:avLst>
            </a:prstGeom>
            <a:solidFill>
              <a:srgbClr val="231F20">
                <a:alpha val="50000"/>
              </a:srgbClr>
            </a:solidFill>
            <a:ln>
              <a:solidFill>
                <a:schemeClr val="accent1">
                  <a:lumMod val="75000"/>
                  <a:alpha val="50000"/>
                </a:schemeClr>
              </a:solidFill>
            </a:ln>
          </p:spPr>
        </p:pic>
        <p:sp>
          <p:nvSpPr>
            <p:cNvPr id="27" name="Text Placeholder 7">
              <a:extLst>
                <a:ext uri="{FF2B5EF4-FFF2-40B4-BE49-F238E27FC236}">
                  <a16:creationId xmlns:a16="http://schemas.microsoft.com/office/drawing/2014/main" id="{DEC0E384-8CE2-4278-814B-20BBC04E2118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3" y="4998598"/>
              <a:ext cx="3187614" cy="444343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300" b="1" kern="1200" dirty="0" smtClean="0">
                  <a:solidFill>
                    <a:srgbClr val="F4B36C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 noProof="1"/>
                <a:t>Учителски</a:t>
              </a:r>
              <a:r>
                <a:rPr lang="bg-BG"/>
                <a:t> екип</a:t>
              </a:r>
            </a:p>
          </p:txBody>
        </p:sp>
        <p:sp>
          <p:nvSpPr>
            <p:cNvPr id="28" name="Text Placeholder 10">
              <a:extLst>
                <a:ext uri="{FF2B5EF4-FFF2-40B4-BE49-F238E27FC236}">
                  <a16:creationId xmlns:a16="http://schemas.microsoft.com/office/drawing/2014/main" id="{6B9D00F6-6C28-4C4E-8777-DB21EB7CFB3A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403725"/>
              <a:ext cx="3187613" cy="382788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2000" b="1" kern="1200" dirty="0" smtClean="0">
                  <a:solidFill>
                    <a:schemeClr val="accent1">
                      <a:lumMod val="40000"/>
                      <a:lumOff val="60000"/>
                    </a:schemeClr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g-BG"/>
                <a:t>Обучение за ИТ кариера</a:t>
              </a:r>
            </a:p>
          </p:txBody>
        </p:sp>
        <p:sp>
          <p:nvSpPr>
            <p:cNvPr id="29" name="Text Placeholder 11">
              <a:extLst>
                <a:ext uri="{FF2B5EF4-FFF2-40B4-BE49-F238E27FC236}">
                  <a16:creationId xmlns:a16="http://schemas.microsoft.com/office/drawing/2014/main" id="{F4228145-6F82-4534-95DE-2617A32E17BF}"/>
                </a:ext>
              </a:extLst>
            </p:cNvPr>
            <p:cNvSpPr txBox="1">
              <a:spLocks/>
            </p:cNvSpPr>
            <p:nvPr/>
          </p:nvSpPr>
          <p:spPr bwMode="auto">
            <a:xfrm>
              <a:off x="760412" y="5690893"/>
              <a:ext cx="3810000" cy="458462"/>
            </a:xfrm>
            <a:prstGeom prst="rect">
              <a:avLst/>
            </a:prstGeom>
            <a:noFill/>
            <a:effectLst/>
          </p:spPr>
          <p:txBody>
            <a:bodyPr vert="horz" wrap="square" lIns="36000" tIns="36000" rIns="36000" bIns="36000" rtlCol="0" anchor="ctr" anchorCtr="0">
              <a:spAutoFit/>
            </a:bodyPr>
            <a:lstStyle>
              <a:lvl1pPr marL="0" indent="0" algn="l" defTabSz="1218987" rtl="0" eaLnBrk="1" fontAlgn="base" latinLnBrk="0" hangingPunct="1">
                <a:lnSpc>
                  <a:spcPct val="105000"/>
                </a:lnSpc>
                <a:spcBef>
                  <a:spcPct val="0"/>
                </a:spcBef>
                <a:spcAft>
                  <a:spcPct val="0"/>
                </a:spcAft>
                <a:buClr>
                  <a:srgbClr val="F2B254"/>
                </a:buClr>
                <a:buSzPct val="100000"/>
                <a:buFont typeface="Wingdings" panose="05000000000000000000" pitchFamily="2" charset="2"/>
                <a:buNone/>
                <a:defRPr lang="en-US" sz="1800" b="1" kern="1200" dirty="0" smtClean="0">
                  <a:solidFill>
                    <a:srgbClr val="F27A44"/>
                  </a:solidFill>
                  <a:effectLst/>
                  <a:latin typeface="+mn-lt"/>
                  <a:ea typeface="+mn-ea"/>
                  <a:cs typeface="+mn-cs"/>
                </a:defRPr>
              </a:lvl1pPr>
              <a:lvl2pPr marL="60949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chemeClr val="accent1"/>
                </a:buClr>
                <a:buSzPct val="80000"/>
                <a:buFont typeface="Wingdings" panose="05000000000000000000" pitchFamily="2" charset="2"/>
                <a:buChar char="§"/>
                <a:defRPr sz="32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240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F9A1D"/>
                </a:buClr>
                <a:buSzPct val="80000"/>
                <a:buFont typeface="Wingdings" panose="05000000000000000000" pitchFamily="2" charset="2"/>
                <a:buChar char="§"/>
                <a:defRPr sz="30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218987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D9411"/>
                </a:buClr>
                <a:buSzPct val="80000"/>
                <a:buFont typeface="Wingdings" panose="05000000000000000000" pitchFamily="2" charset="2"/>
                <a:buChar char="§"/>
                <a:defRPr sz="28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523733" indent="-231606" algn="l" defTabSz="1218987" rtl="0" eaLnBrk="1" latinLnBrk="0" hangingPunct="1">
                <a:lnSpc>
                  <a:spcPct val="105000"/>
                </a:lnSpc>
                <a:spcBef>
                  <a:spcPts val="600"/>
                </a:spcBef>
                <a:spcAft>
                  <a:spcPts val="600"/>
                </a:spcAft>
                <a:buClr>
                  <a:srgbClr val="E28D10"/>
                </a:buClr>
                <a:buSzPct val="80000"/>
                <a:buFont typeface="Wingdings" panose="05000000000000000000" pitchFamily="2" charset="2"/>
                <a:buChar char="§"/>
                <a:defRPr sz="2600" b="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182848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133227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2437972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2742720" indent="-231606" algn="l" defTabSz="1218987" rtl="0" eaLnBrk="1" latinLnBrk="0" hangingPunct="1">
                <a:lnSpc>
                  <a:spcPct val="90000"/>
                </a:lnSpc>
                <a:spcBef>
                  <a:spcPts val="800"/>
                </a:spcBef>
                <a:buClr>
                  <a:schemeClr val="accent1"/>
                </a:buClr>
                <a:buSzPct val="80000"/>
                <a:buFont typeface="Arial" pitchFamily="34" charset="0"/>
                <a:buChar char="•"/>
                <a:defRPr sz="2000" kern="1200" baseline="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GB">
                  <a:hlinkClick r:id="rId6"/>
                </a:rPr>
                <a:t>https://it-kariera.mon.bg/e-learning/</a:t>
              </a:r>
              <a:endParaRPr lang="en-GB"/>
            </a:p>
          </p:txBody>
        </p:sp>
      </p:grpSp>
      <p:sp>
        <p:nvSpPr>
          <p:cNvPr id="14" name="Subtitle 28">
            <a:extLst>
              <a:ext uri="{FF2B5EF4-FFF2-40B4-BE49-F238E27FC236}">
                <a16:creationId xmlns:a16="http://schemas.microsoft.com/office/drawing/2014/main" id="{965D0CC8-407E-4C79-AC34-3E4E54A632D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178028" y="1857286"/>
            <a:ext cx="7382341" cy="642054"/>
          </a:xfrm>
        </p:spPr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045919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20E7FD-2A0B-4BAC-8993-6ED38082A90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F5BDDB-2B2D-4E68-B5FE-B980FFD5C61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bg-BG" dirty="0"/>
              <a:t>Оригинална </a:t>
            </a:r>
            <a:r>
              <a:rPr lang="en-US" dirty="0"/>
              <a:t>SQL </a:t>
            </a:r>
            <a:r>
              <a:rPr lang="bg-BG" dirty="0"/>
              <a:t>заявка</a:t>
            </a:r>
            <a:r>
              <a:rPr lang="en-US" dirty="0"/>
              <a:t>:</a:t>
            </a:r>
          </a:p>
          <a:p>
            <a:endParaRPr lang="en-US" dirty="0"/>
          </a:p>
          <a:p>
            <a:endParaRPr lang="en-US" dirty="0"/>
          </a:p>
          <a:p>
            <a:r>
              <a:rPr lang="bg-BG" dirty="0"/>
              <a:t>Задаване на потребителско име на </a:t>
            </a:r>
            <a:r>
              <a:rPr lang="en-US" dirty="0"/>
              <a:t>John &amp; </a:t>
            </a:r>
            <a:r>
              <a:rPr lang="bg-BG" dirty="0"/>
              <a:t>парола на </a:t>
            </a:r>
            <a:r>
              <a:rPr lang="en-US" dirty="0"/>
              <a:t>' OR '1'= '1</a:t>
            </a:r>
          </a:p>
          <a:p>
            <a:endParaRPr lang="en-US" dirty="0"/>
          </a:p>
          <a:p>
            <a:endParaRPr lang="en-US" dirty="0"/>
          </a:p>
          <a:p>
            <a:r>
              <a:rPr lang="bg-BG" dirty="0"/>
              <a:t>Резултатът</a:t>
            </a:r>
            <a:r>
              <a:rPr lang="en-US" dirty="0"/>
              <a:t>:</a:t>
            </a:r>
          </a:p>
          <a:p>
            <a:pPr lvl="1"/>
            <a:r>
              <a:rPr lang="ru-RU" dirty="0"/>
              <a:t>Потребителят с потребителско име – </a:t>
            </a:r>
            <a:r>
              <a:rPr lang="en-US" dirty="0"/>
              <a:t>"Admin"</a:t>
            </a:r>
            <a:r>
              <a:rPr lang="ru-RU" dirty="0"/>
              <a:t> ще влезе БЕЗ парола</a:t>
            </a:r>
            <a:endParaRPr lang="en-US" dirty="0"/>
          </a:p>
          <a:p>
            <a:pPr lvl="1"/>
            <a:r>
              <a:rPr lang="bg-BG" dirty="0"/>
              <a:t>Заявката за преминаване ще се превърне в bool израз, който винаги е верен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854F123-F397-432A-B4D4-A7BE20D52B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Injection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283A5765-FB98-4178-A06A-5C9C06D3B0BF}"/>
              </a:ext>
            </a:extLst>
          </p:cNvPr>
          <p:cNvSpPr>
            <a:spLocks noGrp="1"/>
          </p:cNvSpPr>
          <p:nvPr/>
        </p:nvSpPr>
        <p:spPr>
          <a:xfrm>
            <a:off x="709061" y="1854587"/>
            <a:ext cx="10854338" cy="83078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2000" b="1" kern="1200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+mn-ea"/>
                <a:cs typeface="Consolas" pitchFamily="49" charset="0"/>
              </a:defRPr>
            </a:lvl1pPr>
            <a:lvl2pPr marL="6302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Font typeface="Wingdings 2" pitchFamily="18" charset="2"/>
              <a:buChar char=""/>
              <a:defRPr sz="28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D5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99" noProof="1">
                <a:solidFill>
                  <a:schemeClr val="tx1"/>
                </a:solidFill>
                <a:effectLst/>
              </a:rPr>
              <a:t>string sqlQuery = "SELECT * FROM user WHERE name = '" + username + "' AND pass='" + password + "'";</a:t>
            </a:r>
          </a:p>
        </p:txBody>
      </p:sp>
      <p:sp>
        <p:nvSpPr>
          <p:cNvPr id="6" name="Text Placeholder 6">
            <a:extLst>
              <a:ext uri="{FF2B5EF4-FFF2-40B4-BE49-F238E27FC236}">
                <a16:creationId xmlns:a16="http://schemas.microsoft.com/office/drawing/2014/main" id="{424AF06C-C557-4544-9B4C-BBD4FDA8142E}"/>
              </a:ext>
            </a:extLst>
          </p:cNvPr>
          <p:cNvSpPr txBox="1">
            <a:spLocks/>
          </p:cNvSpPr>
          <p:nvPr/>
        </p:nvSpPr>
        <p:spPr>
          <a:xfrm>
            <a:off x="709061" y="3493035"/>
            <a:ext cx="10854337" cy="830781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2000" b="1" kern="1200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+mn-ea"/>
                <a:cs typeface="Consolas" pitchFamily="49" charset="0"/>
              </a:defRPr>
            </a:lvl1pPr>
            <a:lvl2pPr marL="6302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Font typeface="Wingdings 2" pitchFamily="18" charset="2"/>
              <a:buChar char=""/>
              <a:defRPr sz="28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D5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399" noProof="1">
                <a:solidFill>
                  <a:schemeClr val="tx1"/>
                </a:solidFill>
                <a:effectLst/>
              </a:rPr>
              <a:t>string sqlQuery = "SELECT * FROM user WHERE name = 'Admin' AND </a:t>
            </a:r>
            <a:br>
              <a:rPr lang="en-US" sz="2399" noProof="1">
                <a:solidFill>
                  <a:schemeClr val="tx1"/>
                </a:solidFill>
                <a:effectLst/>
              </a:rPr>
            </a:br>
            <a:r>
              <a:rPr lang="en-US" sz="2399" noProof="1">
                <a:solidFill>
                  <a:schemeClr val="tx1"/>
                </a:solidFill>
                <a:effectLst/>
              </a:rPr>
              <a:t>pass='' OR '1'='1'"</a:t>
            </a:r>
          </a:p>
        </p:txBody>
      </p:sp>
    </p:spTree>
    <p:extLst>
      <p:ext uri="{BB962C8B-B14F-4D97-AF65-F5344CB8AC3E}">
        <p14:creationId xmlns:p14="http://schemas.microsoft.com/office/powerpoint/2010/main" val="25434410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1314928-1498-43B1-8DC8-04A3967A3D8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en-US" dirty="0"/>
              <a:t>SQL Injection</a:t>
            </a:r>
            <a:endParaRPr lang="bg-BG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5C36BCBE-97F0-4F52-A9EB-427EE8F09ED1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bg-BG" dirty="0"/>
              <a:t>Демонстрация на Живо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359AB-4ADB-41A7-9051-3EC71CB9888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524625"/>
            <a:ext cx="428625" cy="196850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11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0E004A-2C34-4772-A051-C5EE96FC9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4429" y="1059279"/>
            <a:ext cx="2899965" cy="355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3050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0DB451EE-CDFA-4CB7-80E5-792070AC6E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en-US" dirty="0"/>
              <a:t>Cross Site Scripting (XSS)</a:t>
            </a:r>
            <a:endParaRPr lang="bg-B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C93FE02-C8CC-4307-97D2-38B2977B405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8FA0AE2-3B11-4032-87A5-72DE2FFE5C8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97625"/>
            <a:ext cx="428625" cy="306388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12</a:t>
            </a:fld>
            <a:endParaRPr lang="en-US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B5DC5D4-E332-4F1A-BD80-FC2F66D27682}"/>
              </a:ext>
            </a:extLst>
          </p:cNvPr>
          <p:cNvSpPr txBox="1"/>
          <p:nvPr/>
        </p:nvSpPr>
        <p:spPr>
          <a:xfrm>
            <a:off x="3503611" y="2065434"/>
            <a:ext cx="5181602" cy="2887566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143963" tIns="107972" rIns="143963" bIns="107972" rtlCol="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6600" b="1" dirty="0"/>
              <a:t>XSS</a:t>
            </a:r>
          </a:p>
        </p:txBody>
      </p:sp>
    </p:spTree>
    <p:extLst>
      <p:ext uri="{BB962C8B-B14F-4D97-AF65-F5344CB8AC3E}">
        <p14:creationId xmlns:p14="http://schemas.microsoft.com/office/powerpoint/2010/main" val="7906778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E0DE57-6C9B-431F-9B08-C33D0340AF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Cross-site scripting (XSS) </a:t>
            </a:r>
            <a:r>
              <a:rPr lang="ru-RU" dirty="0"/>
              <a:t>е често срещана уязвимост в </a:t>
            </a:r>
            <a:br>
              <a:rPr lang="ru-RU" dirty="0"/>
            </a:br>
            <a:r>
              <a:rPr lang="ru-RU" dirty="0"/>
              <a:t>уеб приложенията</a:t>
            </a:r>
            <a:endParaRPr lang="en-US" dirty="0"/>
          </a:p>
          <a:p>
            <a:r>
              <a:rPr lang="ru-RU" dirty="0"/>
              <a:t>Уеб приложенията показват JavaScript код</a:t>
            </a:r>
            <a:endParaRPr lang="en-US" dirty="0"/>
          </a:p>
          <a:p>
            <a:pPr lvl="1"/>
            <a:r>
              <a:rPr lang="ru-RU" dirty="0"/>
              <a:t>Изпълнява се в браузъра на клиента</a:t>
            </a:r>
            <a:endParaRPr lang="en-US" dirty="0"/>
          </a:p>
          <a:p>
            <a:pPr lvl="1"/>
            <a:r>
              <a:rPr lang="bg-BG" dirty="0"/>
              <a:t>Хакерите </a:t>
            </a:r>
            <a:r>
              <a:rPr lang="ru-RU" dirty="0"/>
              <a:t>могат да поемат контрол над сесиите, бисквитките, </a:t>
            </a:r>
            <a:br>
              <a:rPr lang="ru-RU" dirty="0"/>
            </a:br>
            <a:r>
              <a:rPr lang="ru-RU" dirty="0"/>
              <a:t>паролите и т.н.</a:t>
            </a:r>
            <a:endParaRPr lang="en-US" dirty="0"/>
          </a:p>
          <a:p>
            <a:r>
              <a:rPr lang="bg-BG" dirty="0"/>
              <a:t>Как да се предпазим от </a:t>
            </a:r>
            <a:r>
              <a:rPr lang="en-US" dirty="0"/>
              <a:t>XSS?</a:t>
            </a:r>
          </a:p>
          <a:p>
            <a:pPr lvl="1"/>
            <a:r>
              <a:rPr lang="bg-BG" dirty="0"/>
              <a:t>Проверете потребителския вход </a:t>
            </a:r>
            <a:r>
              <a:rPr lang="en-US" dirty="0"/>
              <a:t>(</a:t>
            </a:r>
            <a:r>
              <a:rPr lang="bg-BG" dirty="0"/>
              <a:t>вградено в </a:t>
            </a:r>
            <a:r>
              <a:rPr lang="en-US" dirty="0"/>
              <a:t>ASP.NET Core)</a:t>
            </a:r>
          </a:p>
          <a:p>
            <a:pPr lvl="1"/>
            <a:r>
              <a:rPr lang="bg-BG" dirty="0"/>
              <a:t>Изпълнявайте </a:t>
            </a:r>
            <a:r>
              <a:rPr lang="en-US" dirty="0"/>
              <a:t>HTML escaping </a:t>
            </a:r>
            <a:r>
              <a:rPr lang="bg-BG" dirty="0"/>
              <a:t>при показване на текстови данни</a:t>
            </a:r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3DDD4C54-9F7C-4A55-B1CD-6D31BFF4B4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XSS</a:t>
            </a:r>
          </a:p>
        </p:txBody>
      </p:sp>
    </p:spTree>
    <p:extLst>
      <p:ext uri="{BB962C8B-B14F-4D97-AF65-F5344CB8AC3E}">
        <p14:creationId xmlns:p14="http://schemas.microsoft.com/office/powerpoint/2010/main" val="274860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Picture 18">
            <a:extLst>
              <a:ext uri="{FF2B5EF4-FFF2-40B4-BE49-F238E27FC236}">
                <a16:creationId xmlns:a16="http://schemas.microsoft.com/office/drawing/2014/main" id="{048B2B36-144B-42C0-9B85-5E66C2A6B32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9477" y="994830"/>
            <a:ext cx="2140350" cy="1862105"/>
          </a:xfrm>
          <a:prstGeom prst="rect">
            <a:avLst/>
          </a:prstGeom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Cross-site scripting </a:t>
            </a:r>
            <a:r>
              <a:rPr lang="bg-BG" dirty="0"/>
              <a:t>атака:</a:t>
            </a:r>
            <a:endParaRPr lang="en-US" dirty="0"/>
          </a:p>
          <a:p>
            <a:pPr lvl="1"/>
            <a:r>
              <a:rPr lang="bg-BG" dirty="0"/>
              <a:t>Кражба на бисквитки</a:t>
            </a:r>
          </a:p>
          <a:p>
            <a:pPr lvl="1"/>
            <a:r>
              <a:rPr lang="bg-BG" dirty="0"/>
              <a:t>Кражба на акаунт</a:t>
            </a:r>
            <a:endParaRPr lang="en-US" dirty="0"/>
          </a:p>
          <a:p>
            <a:pPr lvl="1"/>
            <a:r>
              <a:rPr lang="bg-BG" dirty="0"/>
              <a:t>Промяна на съдържанието</a:t>
            </a:r>
          </a:p>
          <a:p>
            <a:pPr lvl="1"/>
            <a:r>
              <a:rPr lang="bg-BG" dirty="0"/>
              <a:t>Променете потребителските настройки</a:t>
            </a:r>
            <a:endParaRPr lang="en-US" dirty="0"/>
          </a:p>
          <a:p>
            <a:pPr lvl="1"/>
            <a:r>
              <a:rPr lang="bg-BG" dirty="0"/>
              <a:t>Изтеглете зловреден софтуер</a:t>
            </a:r>
          </a:p>
          <a:p>
            <a:pPr lvl="1"/>
            <a:r>
              <a:rPr lang="bg-BG" dirty="0"/>
              <a:t>Изпращане на </a:t>
            </a:r>
            <a:r>
              <a:rPr lang="en-US" dirty="0"/>
              <a:t>CRSF</a:t>
            </a:r>
            <a:r>
              <a:rPr lang="bg-BG" dirty="0"/>
              <a:t> атаки</a:t>
            </a:r>
            <a:endParaRPr lang="en-US" dirty="0"/>
          </a:p>
          <a:p>
            <a:pPr lvl="1"/>
            <a:r>
              <a:rPr lang="bg-BG" dirty="0"/>
              <a:t>Подсказване на парола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XSS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46393" y="1067422"/>
            <a:ext cx="1905219" cy="190521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4609" y="4736642"/>
            <a:ext cx="1905219" cy="190521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9553" y="2965008"/>
            <a:ext cx="2313765" cy="2369421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 rot="20293797">
            <a:off x="7553301" y="4069937"/>
            <a:ext cx="2666720" cy="707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999" dirty="0"/>
              <a:t>Изпраща скрипт в неподсигурена форма</a:t>
            </a:r>
            <a:endParaRPr lang="en-US" sz="1999" dirty="0"/>
          </a:p>
        </p:txBody>
      </p:sp>
      <p:sp>
        <p:nvSpPr>
          <p:cNvPr id="16" name="TextBox 15"/>
          <p:cNvSpPr txBox="1"/>
          <p:nvPr/>
        </p:nvSpPr>
        <p:spPr>
          <a:xfrm rot="1857215">
            <a:off x="8060664" y="2030945"/>
            <a:ext cx="2737862" cy="400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g-BG" sz="1999" dirty="0"/>
              <a:t>Изпъление на скритпа</a:t>
            </a:r>
            <a:endParaRPr lang="en-US" sz="1999" dirty="0"/>
          </a:p>
        </p:txBody>
      </p:sp>
      <p:sp>
        <p:nvSpPr>
          <p:cNvPr id="14" name="Arrow: Right 13">
            <a:extLst>
              <a:ext uri="{FF2B5EF4-FFF2-40B4-BE49-F238E27FC236}">
                <a16:creationId xmlns:a16="http://schemas.microsoft.com/office/drawing/2014/main" id="{F960B63C-C69C-4329-B359-8C001BA0B13A}"/>
              </a:ext>
            </a:extLst>
          </p:cNvPr>
          <p:cNvSpPr/>
          <p:nvPr/>
        </p:nvSpPr>
        <p:spPr bwMode="auto">
          <a:xfrm rot="20228161">
            <a:off x="8351099" y="4813269"/>
            <a:ext cx="1607179" cy="355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17" name="Arrow: Right 16">
            <a:extLst>
              <a:ext uri="{FF2B5EF4-FFF2-40B4-BE49-F238E27FC236}">
                <a16:creationId xmlns:a16="http://schemas.microsoft.com/office/drawing/2014/main" id="{7DFF019F-4062-4C20-AD60-00D710446770}"/>
              </a:ext>
            </a:extLst>
          </p:cNvPr>
          <p:cNvSpPr/>
          <p:nvPr/>
        </p:nvSpPr>
        <p:spPr bwMode="auto">
          <a:xfrm rot="12704494">
            <a:off x="8398478" y="2679324"/>
            <a:ext cx="1607179" cy="35522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21896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500"/>
                            </p:stCondLst>
                            <p:childTnLst>
                              <p:par>
                                <p:cTn id="6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5" grpId="1"/>
      <p:bldP spid="16" grpId="0"/>
      <p:bldP spid="16" grpId="1"/>
      <p:bldP spid="14" grpId="0" animBg="1"/>
      <p:bldP spid="14" grpId="1" animBg="1"/>
      <p:bldP spid="17" grpId="0" animBg="1"/>
      <p:bldP spid="17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D2C5DDF2-CB6E-4C26-9BC6-E1E4F6678A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XSS</a:t>
            </a:r>
            <a:endParaRPr lang="bg-B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5BAF1-C181-4745-A1CF-01665B4867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bg-BG" dirty="0"/>
              <a:t>Демонстрация на Живо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359AB-4ADB-41A7-9051-3EC71CB9888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97625"/>
            <a:ext cx="428625" cy="306388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0E004A-2C34-4772-A051-C5EE96FC9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65" y="1219200"/>
            <a:ext cx="2899965" cy="355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427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648E853F-8F0A-4B64-A22B-1F89276C9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en-US" dirty="0"/>
              <a:t>Cross-Site Request Forgery</a:t>
            </a:r>
            <a:endParaRPr lang="bg-B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B9B9793-1370-4055-86BE-DF3AEA922AAD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9A91E63-DF9B-41E6-8ADC-4908C717964F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97625"/>
            <a:ext cx="428625" cy="306388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16</a:t>
            </a:fld>
            <a:endParaRPr lang="en-US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FE7ED66-DE39-49EC-847D-B383E537F0B6}"/>
              </a:ext>
            </a:extLst>
          </p:cNvPr>
          <p:cNvSpPr txBox="1"/>
          <p:nvPr/>
        </p:nvSpPr>
        <p:spPr>
          <a:xfrm>
            <a:off x="3248447" y="2419249"/>
            <a:ext cx="5334002" cy="2533751"/>
          </a:xfrm>
          <a:prstGeom prst="rect">
            <a:avLst/>
          </a:prstGeom>
          <a:noFill/>
          <a:ln w="12700">
            <a:noFill/>
          </a:ln>
        </p:spPr>
        <p:txBody>
          <a:bodyPr vert="horz" wrap="square" lIns="143963" tIns="107972" rIns="143963" bIns="107972" rtlCol="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14400" b="1" dirty="0"/>
              <a:t>CSRF</a:t>
            </a:r>
          </a:p>
        </p:txBody>
      </p:sp>
    </p:spTree>
    <p:extLst>
      <p:ext uri="{BB962C8B-B14F-4D97-AF65-F5344CB8AC3E}">
        <p14:creationId xmlns:p14="http://schemas.microsoft.com/office/powerpoint/2010/main" val="1777617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A8F5F4D-DAD5-49B7-B10F-CB8E9B3876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Това е атака на уеб сигурност над HTTP протокола</a:t>
            </a:r>
            <a:endParaRPr lang="en-US" dirty="0"/>
          </a:p>
          <a:p>
            <a:pPr lvl="1"/>
            <a:r>
              <a:rPr lang="ru-RU" dirty="0"/>
              <a:t>Позволява изпълнението на неоторизирани команди от името на някой потребител</a:t>
            </a:r>
            <a:endParaRPr lang="en-US" dirty="0"/>
          </a:p>
          <a:p>
            <a:pPr lvl="1"/>
            <a:r>
              <a:rPr lang="ru-RU" dirty="0"/>
              <a:t>Потребителят има валидни разрешения за изпълнение </a:t>
            </a:r>
            <a:br>
              <a:rPr lang="en-US" dirty="0"/>
            </a:br>
            <a:r>
              <a:rPr lang="ru-RU" dirty="0"/>
              <a:t>на заявената команда</a:t>
            </a:r>
            <a:endParaRPr lang="en-US" dirty="0"/>
          </a:p>
          <a:p>
            <a:pPr lvl="1"/>
            <a:r>
              <a:rPr lang="bg-BG" dirty="0"/>
              <a:t>Нападателят използва тези разрешения злонамерено, без знанието на</a:t>
            </a:r>
            <a:br>
              <a:rPr lang="en-US" dirty="0"/>
            </a:br>
            <a:r>
              <a:rPr lang="bg-BG" dirty="0"/>
              <a:t>потребителя</a:t>
            </a:r>
            <a:endParaRPr lang="en-US" dirty="0"/>
          </a:p>
          <a:p>
            <a:pPr lvl="1"/>
            <a:endParaRPr lang="en-US" dirty="0"/>
          </a:p>
          <a:p>
            <a:endParaRPr lang="en-US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15BB64A7-257B-4883-9619-C0EB21A582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Cross-Site Request Forgery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9EBD86-F817-469D-AB85-D3E4996FFB0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1212" y="4889889"/>
            <a:ext cx="7700132" cy="1633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97784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8B8551D-A09C-4508-AC06-8FD26D2A31D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18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146D8F9-F038-4FFA-B254-B06CC2F876F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ru-RU" dirty="0"/>
              <a:t>Процесът не е толкова сложен за разбиране:</a:t>
            </a:r>
            <a:endParaRPr lang="en-US" dirty="0"/>
          </a:p>
          <a:p>
            <a:pPr lvl="1"/>
            <a:r>
              <a:rPr lang="ru-RU" dirty="0"/>
              <a:t>Потребителят има валидна бисквитка </a:t>
            </a:r>
            <a:r>
              <a:rPr lang="bg-BG" dirty="0"/>
              <a:t>за автентикация до </a:t>
            </a:r>
            <a:br>
              <a:rPr lang="en-US" dirty="0"/>
            </a:br>
            <a:r>
              <a:rPr lang="en-US" dirty="0"/>
              <a:t>victim.org</a:t>
            </a:r>
          </a:p>
          <a:p>
            <a:pPr lvl="2"/>
            <a:r>
              <a:rPr lang="bg-BG" dirty="0"/>
              <a:t>Съхранява се в браузъра</a:t>
            </a:r>
            <a:endParaRPr lang="en-US" dirty="0"/>
          </a:p>
          <a:p>
            <a:pPr lvl="1"/>
            <a:r>
              <a:rPr lang="ru-RU" dirty="0"/>
              <a:t>Нападателят моли потребителя да посети http://evilsite.com</a:t>
            </a:r>
            <a:endParaRPr lang="en-US" dirty="0"/>
          </a:p>
          <a:p>
            <a:pPr lvl="2"/>
            <a:r>
              <a:rPr lang="bg-BG" dirty="0"/>
              <a:t>Нападателят взема съхранената бисквитка</a:t>
            </a:r>
            <a:endParaRPr lang="en-US" dirty="0"/>
          </a:p>
          <a:p>
            <a:pPr lvl="1"/>
            <a:r>
              <a:rPr lang="ru-RU" dirty="0"/>
              <a:t>Злият сайт изпраща HTTP Заявка до </a:t>
            </a:r>
            <a:r>
              <a:rPr lang="en-US" dirty="0"/>
              <a:t>victim</a:t>
            </a:r>
            <a:r>
              <a:rPr lang="ru-RU" dirty="0"/>
              <a:t>.org чрез бисквитката</a:t>
            </a:r>
            <a:endParaRPr lang="en-US" dirty="0"/>
          </a:p>
          <a:p>
            <a:pPr lvl="1"/>
            <a:r>
              <a:rPr lang="en-US" dirty="0"/>
              <a:t>victim.org </a:t>
            </a:r>
            <a:r>
              <a:rPr lang="ru-RU" dirty="0"/>
              <a:t>извършва действия от името на потребителя</a:t>
            </a:r>
            <a:endParaRPr lang="en-US" dirty="0"/>
          </a:p>
          <a:p>
            <a:pPr lvl="2"/>
            <a:r>
              <a:rPr lang="bg-BG" dirty="0"/>
              <a:t>Д</a:t>
            </a:r>
            <a:r>
              <a:rPr lang="ru-RU" dirty="0"/>
              <a:t>ействията се извършват с данните на потребителя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4C8E06F8-FB45-414E-9E0B-A7E61EF504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Cross-Site Request Forgery</a:t>
            </a:r>
          </a:p>
        </p:txBody>
      </p:sp>
    </p:spTree>
    <p:extLst>
      <p:ext uri="{BB962C8B-B14F-4D97-AF65-F5344CB8AC3E}">
        <p14:creationId xmlns:p14="http://schemas.microsoft.com/office/powerpoint/2010/main" val="20325697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3328727-6502-433E-8755-CB44793755A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19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C8A1DAE-933A-4F52-B933-C98FB2DA37E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Как</a:t>
            </a:r>
            <a:r>
              <a:rPr lang="en-US" dirty="0"/>
              <a:t> Cross-Site Request Forgery </a:t>
            </a:r>
            <a:r>
              <a:rPr lang="bg-BG" dirty="0"/>
              <a:t>изглежда най-често</a:t>
            </a:r>
            <a:r>
              <a:rPr lang="en-US" dirty="0"/>
              <a:t>: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0C6D19A-5BE7-4A3B-8283-63760165137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Cross-Site Request Forgery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BF9A0795-8DBC-409A-90F5-E9405776D4E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9150" y="1796950"/>
            <a:ext cx="9630525" cy="481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86569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</a:t>
            </a:fld>
            <a:endParaRPr lang="en-US" dirty="0"/>
          </a:p>
        </p:txBody>
      </p:sp>
      <p:sp>
        <p:nvSpPr>
          <p:cNvPr id="8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Основи на сигурността</a:t>
            </a:r>
          </a:p>
          <a:p>
            <a:pPr marL="442913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bg-BG" dirty="0"/>
              <a:t>Най-често срещаните акати:</a:t>
            </a:r>
          </a:p>
          <a:p>
            <a:pPr marL="747659" lvl="1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SQL Injection</a:t>
            </a:r>
          </a:p>
          <a:p>
            <a:pPr marL="747659" lvl="1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XSS</a:t>
            </a:r>
          </a:p>
          <a:p>
            <a:pPr marL="747659" lvl="1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CSRF</a:t>
            </a:r>
          </a:p>
          <a:p>
            <a:pPr marL="747659" lvl="1" indent="-442913">
              <a:lnSpc>
                <a:spcPct val="100000"/>
              </a:lnSpc>
              <a:spcBef>
                <a:spcPts val="500"/>
              </a:spcBef>
              <a:buFontTx/>
              <a:buAutoNum type="arabicPeriod"/>
            </a:pPr>
            <a:r>
              <a:rPr lang="en-US" dirty="0"/>
              <a:t>Parameter Tampering</a:t>
            </a:r>
          </a:p>
        </p:txBody>
      </p:sp>
      <p:sp>
        <p:nvSpPr>
          <p:cNvPr id="444418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Съдържание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8186020" y="1905000"/>
            <a:ext cx="3547193" cy="45738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7302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07C1AE2-D2B4-4AFB-8AB5-38E4C05223D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20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38451E5-B2A6-4E9B-9C5B-51982288AD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bg-BG" dirty="0"/>
              <a:t>Какво</a:t>
            </a:r>
            <a:r>
              <a:rPr lang="en-US" dirty="0"/>
              <a:t> </a:t>
            </a:r>
            <a:r>
              <a:rPr lang="bg-BG" dirty="0"/>
              <a:t>е всъщност </a:t>
            </a:r>
            <a:r>
              <a:rPr lang="en-US" dirty="0"/>
              <a:t>Cross-Site Request Forgery: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ru-RU" dirty="0"/>
              <a:t>Потребителят дори може грешно да кликне бутона</a:t>
            </a:r>
            <a:endParaRPr lang="en-US" dirty="0"/>
          </a:p>
          <a:p>
            <a:pPr lvl="1"/>
            <a:r>
              <a:rPr lang="bg-BG" dirty="0"/>
              <a:t>Това ще активира атаката</a:t>
            </a:r>
            <a:endParaRPr lang="en-US" dirty="0"/>
          </a:p>
          <a:p>
            <a:pPr lvl="1"/>
            <a:r>
              <a:rPr lang="ru-RU" dirty="0"/>
              <a:t>Сигурността срещу подобни атаки е необходима</a:t>
            </a:r>
            <a:endParaRPr lang="en-US" dirty="0"/>
          </a:p>
          <a:p>
            <a:pPr lvl="2"/>
            <a:r>
              <a:rPr lang="ru-RU" dirty="0"/>
              <a:t>Защитава както вашето приложение, така и вашите клиенти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3269B0F-801E-4F05-A411-B3AB9F754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Cross-Site Request Forgery</a:t>
            </a:r>
          </a:p>
        </p:txBody>
      </p:sp>
      <p:sp>
        <p:nvSpPr>
          <p:cNvPr id="5" name="Text Placeholder 6">
            <a:extLst>
              <a:ext uri="{FF2B5EF4-FFF2-40B4-BE49-F238E27FC236}">
                <a16:creationId xmlns:a16="http://schemas.microsoft.com/office/drawing/2014/main" id="{3FA0F3B5-9022-4D12-98FD-F773128EB11D}"/>
              </a:ext>
            </a:extLst>
          </p:cNvPr>
          <p:cNvSpPr>
            <a:spLocks noGrp="1"/>
          </p:cNvSpPr>
          <p:nvPr/>
        </p:nvSpPr>
        <p:spPr>
          <a:xfrm>
            <a:off x="771506" y="1878856"/>
            <a:ext cx="9134844" cy="2030796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>
            <a:lvl1pPr marL="0" indent="0" algn="l" rtl="0" eaLnBrk="0" fontAlgn="base" hangingPunct="0">
              <a:spcBef>
                <a:spcPts val="0"/>
              </a:spcBef>
              <a:spcAft>
                <a:spcPct val="0"/>
              </a:spcAft>
              <a:buClr>
                <a:schemeClr val="accent5">
                  <a:lumMod val="40000"/>
                  <a:lumOff val="60000"/>
                </a:schemeClr>
              </a:buClr>
              <a:buSzPct val="70000"/>
              <a:buFont typeface="Wingdings 2" pitchFamily="18" charset="2"/>
              <a:buNone/>
              <a:defRPr lang="en-US" sz="2000" b="1" kern="1200" smtClean="0">
                <a:solidFill>
                  <a:srgbClr val="8CF4F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nsolas" pitchFamily="49" charset="0"/>
                <a:ea typeface="+mn-ea"/>
                <a:cs typeface="Consolas" pitchFamily="49" charset="0"/>
              </a:defRPr>
            </a:lvl1pPr>
            <a:lvl2pPr marL="6302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>
                  <a:lumMod val="60000"/>
                  <a:lumOff val="40000"/>
                </a:schemeClr>
              </a:buClr>
              <a:buFont typeface="Wingdings 2" pitchFamily="18" charset="2"/>
              <a:buChar char=""/>
              <a:defRPr sz="30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2pPr>
            <a:lvl3pPr marL="922338" indent="-2730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>
                  <a:lumMod val="50000"/>
                </a:schemeClr>
              </a:buClr>
              <a:buFont typeface="Wingdings 2" pitchFamily="18" charset="2"/>
              <a:buChar char=""/>
              <a:defRPr sz="28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3pPr>
            <a:lvl4pPr marL="118745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8BD52"/>
              </a:buClr>
              <a:buFont typeface="Wingdings 2" pitchFamily="18" charset="2"/>
              <a:buChar char=""/>
              <a:defRPr sz="26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4pPr>
            <a:lvl5pPr marL="1425575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46A6BD"/>
              </a:buClr>
              <a:buFont typeface="Wingdings 2" pitchFamily="18" charset="2"/>
              <a:buChar char=""/>
              <a:defRPr sz="2400" b="1" kern="1200">
                <a:solidFill>
                  <a:schemeClr val="tx1">
                    <a:lumMod val="20000"/>
                    <a:lumOff val="8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5pPr>
            <a:lvl6pPr marL="1673352" indent="-228600" algn="l" rtl="0" eaLnBrk="1" latinLnBrk="0" hangingPunct="1">
              <a:spcBef>
                <a:spcPct val="20000"/>
              </a:spcBef>
              <a:buClr>
                <a:schemeClr val="accent6"/>
              </a:buClr>
              <a:buFont typeface="Wingdings 2"/>
              <a:buChar char="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11096" indent="-22860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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21408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22576" indent="-182880" algn="l" rtl="0" eaLnBrk="1" latinLnBrk="0" hangingPunct="1">
              <a:spcBef>
                <a:spcPct val="20000"/>
              </a:spcBef>
              <a:buClr>
                <a:schemeClr val="tx2"/>
              </a:buClr>
              <a:buFont typeface="Wingdings 2"/>
              <a:buChar char="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799" noProof="1">
                <a:solidFill>
                  <a:schemeClr val="tx1"/>
                </a:solidFill>
                <a:effectLst/>
              </a:rPr>
              <a:t>&lt;!-- SOME MULTI-COLOR USELESS CLICKBAIT CONTENT --&gt;</a:t>
            </a:r>
            <a:br>
              <a:rPr lang="en-US" sz="1799" noProof="1">
                <a:solidFill>
                  <a:schemeClr val="tx1"/>
                </a:solidFill>
                <a:effectLst/>
              </a:rPr>
            </a:br>
            <a:br>
              <a:rPr lang="en-US" sz="1799" noProof="1">
                <a:solidFill>
                  <a:schemeClr val="tx1"/>
                </a:solidFill>
                <a:effectLst/>
              </a:rPr>
            </a:br>
            <a:r>
              <a:rPr lang="en-US" sz="1799" noProof="1">
                <a:solidFill>
                  <a:schemeClr val="tx1"/>
                </a:solidFill>
                <a:effectLst/>
              </a:rPr>
              <a:t>&lt;form action="http://good-banking-site.com/api/account" method="post"&gt;</a:t>
            </a:r>
          </a:p>
          <a:p>
            <a:r>
              <a:rPr lang="en-US" sz="1799" noProof="1">
                <a:solidFill>
                  <a:schemeClr val="tx1"/>
                </a:solidFill>
                <a:effectLst/>
              </a:rPr>
              <a:t>    &lt;input type="hidden" name="Transaction" value="withdraw"&gt;</a:t>
            </a:r>
          </a:p>
          <a:p>
            <a:r>
              <a:rPr lang="en-US" sz="1799" noProof="1">
                <a:solidFill>
                  <a:schemeClr val="tx1"/>
                </a:solidFill>
                <a:effectLst/>
              </a:rPr>
              <a:t>    &lt;input type="hidden" name="Amount" value="1000000"&gt;</a:t>
            </a:r>
          </a:p>
          <a:p>
            <a:r>
              <a:rPr lang="en-US" sz="1799" noProof="1">
                <a:solidFill>
                  <a:schemeClr val="tx1"/>
                </a:solidFill>
                <a:effectLst/>
              </a:rPr>
              <a:t>    &lt;input type="submit" value="Click to collect your prize!"&gt;</a:t>
            </a:r>
          </a:p>
          <a:p>
            <a:r>
              <a:rPr lang="en-US" sz="1799" noProof="1">
                <a:solidFill>
                  <a:schemeClr val="tx1"/>
                </a:solidFill>
                <a:effectLst/>
              </a:rPr>
              <a:t>&lt;/form&gt;</a:t>
            </a:r>
          </a:p>
        </p:txBody>
      </p:sp>
    </p:spTree>
    <p:extLst>
      <p:ext uri="{BB962C8B-B14F-4D97-AF65-F5344CB8AC3E}">
        <p14:creationId xmlns:p14="http://schemas.microsoft.com/office/powerpoint/2010/main" val="3655178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09198E92-A1A5-422F-8DA7-3DC1704846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en-US" dirty="0"/>
              <a:t>Cross-Site Request Forgery</a:t>
            </a:r>
            <a:endParaRPr lang="bg-B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5BAF1-C181-4745-A1CF-01665B486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6212" y="5754968"/>
            <a:ext cx="8938472" cy="692873"/>
          </a:xfrm>
        </p:spPr>
        <p:txBody>
          <a:bodyPr/>
          <a:lstStyle/>
          <a:p>
            <a:r>
              <a:rPr lang="bg-BG" dirty="0"/>
              <a:t>Демонстрация на Живо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359AB-4ADB-41A7-9051-3EC71CB9888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97625"/>
            <a:ext cx="428625" cy="306388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21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0E004A-2C34-4772-A051-C5EE96FC9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65" y="1371639"/>
            <a:ext cx="2899965" cy="355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5222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1601CB28-8E8B-4D9C-A3FC-B50A0719B3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en-US" dirty="0"/>
              <a:t>Parameter Tampering</a:t>
            </a:r>
            <a:endParaRPr lang="bg-B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00D7678-6B89-4CD0-A9AC-60904E92C83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66D9A50-4F83-4B36-8F82-67571047263B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97625"/>
            <a:ext cx="428625" cy="306388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22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3264C94-EB4F-4AB1-92EB-BB65FC85952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1142" y="1219200"/>
            <a:ext cx="8886539" cy="3432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58012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E1C3FAA-D813-40E5-9441-35964A76A5F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23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33EE718-3E78-4872-9E47-7A15263793B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Parameter Tampering </a:t>
            </a:r>
            <a:r>
              <a:rPr lang="ru-RU" dirty="0"/>
              <a:t>е манипулиране на параметри, обменяни между клиент и сървър</a:t>
            </a:r>
            <a:endParaRPr lang="en-US" dirty="0"/>
          </a:p>
          <a:p>
            <a:pPr lvl="1"/>
            <a:r>
              <a:rPr lang="bg-BG" dirty="0"/>
              <a:t>Променени низове за запитвания</a:t>
            </a:r>
            <a:r>
              <a:rPr lang="en-US" dirty="0"/>
              <a:t>, </a:t>
            </a:r>
            <a:r>
              <a:rPr lang="bg-BG" dirty="0"/>
              <a:t>тяло на заявка</a:t>
            </a:r>
            <a:r>
              <a:rPr lang="en-US" dirty="0"/>
              <a:t>, </a:t>
            </a:r>
            <a:r>
              <a:rPr lang="bg-BG" dirty="0"/>
              <a:t>бисквитки</a:t>
            </a:r>
            <a:endParaRPr lang="en-US" dirty="0"/>
          </a:p>
          <a:p>
            <a:pPr lvl="1"/>
            <a:r>
              <a:rPr lang="ru-RU" dirty="0"/>
              <a:t>Пропуснати валидации на данните, инжектирани допълнителни параметри</a:t>
            </a:r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DAE9534-6114-4A57-8D94-082BA3FB86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Parameter Tampering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D0FADEFE-4DBB-4EF5-A480-02E550C2C36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612" y="4419600"/>
            <a:ext cx="6973460" cy="202083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812514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>
            <a:extLst>
              <a:ext uri="{FF2B5EF4-FFF2-40B4-BE49-F238E27FC236}">
                <a16:creationId xmlns:a16="http://schemas.microsoft.com/office/drawing/2014/main" id="{F956F89C-5872-4661-AE51-6BAD785999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en-US" dirty="0"/>
              <a:t>Parameter Tampering</a:t>
            </a:r>
            <a:endParaRPr lang="bg-B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295BAF1-C181-4745-A1CF-01665B48672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6212" y="5754968"/>
            <a:ext cx="8938472" cy="692873"/>
          </a:xfrm>
        </p:spPr>
        <p:txBody>
          <a:bodyPr/>
          <a:lstStyle/>
          <a:p>
            <a:r>
              <a:rPr lang="bg-BG" dirty="0"/>
              <a:t>Демонстрация на Живо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EB359AB-4ADB-41A7-9051-3EC71CB9888A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97625"/>
            <a:ext cx="428625" cy="306388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24</a:t>
            </a:fld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30E004A-2C34-4772-A051-C5EE96FC97F8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465" y="1295400"/>
            <a:ext cx="2899965" cy="3559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11464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3C9DBD7-98D4-46B3-A84F-D624EA81A715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25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0C5A607-1716-4833-A87D-40605629B03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bg-BG" dirty="0"/>
              <a:t>Семантични</a:t>
            </a:r>
            <a:r>
              <a:rPr lang="en-US" dirty="0"/>
              <a:t> URL/HTTP </a:t>
            </a:r>
            <a:r>
              <a:rPr lang="bg-BG" dirty="0"/>
              <a:t>атаки </a:t>
            </a:r>
            <a:r>
              <a:rPr lang="en-US" dirty="0"/>
              <a:t>(URL/HTTP </a:t>
            </a:r>
            <a:r>
              <a:rPr lang="bg-BG" dirty="0"/>
              <a:t>манипулация</a:t>
            </a:r>
            <a:r>
              <a:rPr lang="en-US" dirty="0"/>
              <a:t>)</a:t>
            </a:r>
          </a:p>
          <a:p>
            <a:pPr lvl="1"/>
            <a:r>
              <a:rPr lang="bg-BG" dirty="0"/>
              <a:t>Винаги проверявайте данните от страна на сървъра</a:t>
            </a:r>
            <a:endParaRPr lang="en-US" dirty="0"/>
          </a:p>
          <a:p>
            <a:r>
              <a:rPr lang="en-US" dirty="0"/>
              <a:t>Man in the Middle (</a:t>
            </a:r>
            <a:r>
              <a:rPr lang="bg-BG" dirty="0"/>
              <a:t>винаги ползвайте </a:t>
            </a:r>
            <a:r>
              <a:rPr lang="en-US" dirty="0"/>
              <a:t>SSL)</a:t>
            </a:r>
          </a:p>
          <a:p>
            <a:r>
              <a:rPr lang="bg-BG" dirty="0"/>
              <a:t>Недостатъчен контрол на достъпа</a:t>
            </a:r>
            <a:endParaRPr lang="en-US" dirty="0"/>
          </a:p>
          <a:p>
            <a:r>
              <a:rPr lang="bg-BG" dirty="0"/>
              <a:t>Други видове инжектиране на данни</a:t>
            </a:r>
            <a:r>
              <a:rPr lang="en-US" dirty="0"/>
              <a:t> (</a:t>
            </a:r>
            <a:r>
              <a:rPr lang="bg-BG" dirty="0"/>
              <a:t>винаги </a:t>
            </a:r>
            <a:r>
              <a:rPr lang="bg-BG" dirty="0">
                <a:solidFill>
                  <a:srgbClr val="FF0000"/>
                </a:solidFill>
              </a:rPr>
              <a:t>санирайте</a:t>
            </a:r>
            <a:r>
              <a:rPr lang="bg-BG" dirty="0"/>
              <a:t> данните</a:t>
            </a:r>
            <a:r>
              <a:rPr lang="en-US" dirty="0"/>
              <a:t>)</a:t>
            </a:r>
          </a:p>
          <a:p>
            <a:r>
              <a:rPr lang="en-US" dirty="0"/>
              <a:t>DoS </a:t>
            </a:r>
            <a:r>
              <a:rPr lang="bg-BG" dirty="0"/>
              <a:t>и </a:t>
            </a:r>
            <a:r>
              <a:rPr lang="en-US" dirty="0"/>
              <a:t>DDoS </a:t>
            </a:r>
            <a:r>
              <a:rPr lang="bg-BG" dirty="0"/>
              <a:t>и </a:t>
            </a:r>
            <a:r>
              <a:rPr lang="en-US" dirty="0"/>
              <a:t>Brute Force attacks (CAPTCHA </a:t>
            </a:r>
            <a:r>
              <a:rPr lang="bg-BG" dirty="0"/>
              <a:t>и</a:t>
            </a:r>
            <a:r>
              <a:rPr lang="en-US" dirty="0"/>
              <a:t> Firewall)</a:t>
            </a:r>
          </a:p>
          <a:p>
            <a:r>
              <a:rPr lang="en-US" dirty="0"/>
              <a:t>Phishing </a:t>
            </a:r>
            <a:r>
              <a:rPr lang="bg-BG" dirty="0"/>
              <a:t>и</a:t>
            </a:r>
            <a:r>
              <a:rPr lang="en-US" dirty="0"/>
              <a:t> Social Engineering (</a:t>
            </a:r>
            <a:r>
              <a:rPr lang="bg-BG" dirty="0"/>
              <a:t>образовайте потребителите си</a:t>
            </a:r>
            <a:r>
              <a:rPr lang="en-US" dirty="0"/>
              <a:t>)</a:t>
            </a:r>
          </a:p>
          <a:p>
            <a:r>
              <a:rPr lang="bg-BG" dirty="0"/>
              <a:t>Пропуски в сигурността</a:t>
            </a:r>
            <a:r>
              <a:rPr lang="en-US" dirty="0"/>
              <a:t> </a:t>
            </a:r>
            <a:r>
              <a:rPr lang="bg-BG" dirty="0"/>
              <a:t>на други софтуери </a:t>
            </a:r>
            <a:br>
              <a:rPr lang="bg-BG" dirty="0"/>
            </a:br>
            <a:r>
              <a:rPr lang="en-US" dirty="0"/>
              <a:t>(</a:t>
            </a:r>
            <a:r>
              <a:rPr lang="bg-BG" dirty="0"/>
              <a:t>използвайте последните версии</a:t>
            </a:r>
            <a:r>
              <a:rPr lang="en-US" dirty="0"/>
              <a:t>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76BE82F7-27C7-453F-BA77-AD3A42966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Други заплахи за сигурността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9556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err="1"/>
              <a:t>Сигурност</a:t>
            </a:r>
            <a:r>
              <a:rPr lang="ru-RU" dirty="0"/>
              <a:t> на уеб </a:t>
            </a:r>
            <a:r>
              <a:rPr lang="ru-RU" dirty="0" err="1"/>
              <a:t>приложенията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1529384" y="6400802"/>
            <a:ext cx="10482604" cy="363552"/>
          </a:xfrm>
        </p:spPr>
        <p:txBody>
          <a:bodyPr/>
          <a:lstStyle/>
          <a:p>
            <a:r>
              <a:rPr lang="en-US" dirty="0">
                <a:hlinkClick r:id="rId3"/>
              </a:rPr>
              <a:t>https://it-kariera.mon.bg/e-learning/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257262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t>27</a:t>
            </a:fld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0413" y="1151121"/>
            <a:ext cx="11804822" cy="5570355"/>
          </a:xfrm>
        </p:spPr>
        <p:txBody>
          <a:bodyPr>
            <a:normAutofit/>
          </a:bodyPr>
          <a:lstStyle/>
          <a:p>
            <a:r>
              <a:rPr lang="bg-BG" dirty="0"/>
              <a:t>Настоящият курс </a:t>
            </a:r>
            <a:r>
              <a:rPr lang="en-US" dirty="0"/>
              <a:t>(</a:t>
            </a:r>
            <a:r>
              <a:rPr lang="bg-BG" dirty="0"/>
              <a:t>слайдове</a:t>
            </a:r>
            <a:r>
              <a:rPr lang="en-US" dirty="0"/>
              <a:t>, </a:t>
            </a:r>
            <a:r>
              <a:rPr lang="bg-BG" dirty="0"/>
              <a:t>примери</a:t>
            </a:r>
            <a:r>
              <a:rPr lang="en-US" dirty="0"/>
              <a:t>, </a:t>
            </a:r>
            <a:r>
              <a:rPr lang="bg-BG" dirty="0"/>
              <a:t>видео</a:t>
            </a:r>
            <a:r>
              <a:rPr lang="en-US" dirty="0"/>
              <a:t>, </a:t>
            </a:r>
            <a:r>
              <a:rPr lang="bg-BG" dirty="0"/>
              <a:t>задачи и др.</a:t>
            </a:r>
            <a:r>
              <a:rPr lang="en-US" dirty="0"/>
              <a:t>)</a:t>
            </a:r>
            <a:r>
              <a:rPr lang="bg-BG" dirty="0"/>
              <a:t> се разпространяват под свободен лиценз </a:t>
            </a:r>
            <a:r>
              <a:rPr lang="en-US" dirty="0"/>
              <a:t>"</a:t>
            </a:r>
            <a:r>
              <a:rPr lang="en-US" dirty="0">
                <a:hlinkClick r:id="rId3"/>
              </a:rPr>
              <a:t>Creative Commons </a:t>
            </a:r>
            <a:r>
              <a:rPr lang="en-US" noProof="1">
                <a:hlinkClick r:id="rId3"/>
              </a:rPr>
              <a:t>Attribution-NonCommercial-ShareAlike</a:t>
            </a:r>
            <a:r>
              <a:rPr lang="en-US" dirty="0">
                <a:hlinkClick r:id="rId3"/>
              </a:rPr>
              <a:t> 4.0 International</a:t>
            </a:r>
            <a:r>
              <a:rPr lang="en-US" dirty="0"/>
              <a:t>"</a:t>
            </a:r>
            <a:endParaRPr lang="bg-BG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endParaRPr lang="bg-BG" sz="2400" dirty="0"/>
          </a:p>
          <a:p>
            <a:pPr>
              <a:spcBef>
                <a:spcPts val="1800"/>
              </a:spcBef>
            </a:pPr>
            <a:r>
              <a:rPr lang="bg-BG" sz="2400" dirty="0"/>
              <a:t>Благодарности</a:t>
            </a:r>
            <a:r>
              <a:rPr lang="en-US" sz="2400" dirty="0"/>
              <a:t>: </a:t>
            </a:r>
            <a:r>
              <a:rPr lang="bg-BG" sz="2400" dirty="0"/>
              <a:t>настоящият материал може да съдържа части от следните източници</a:t>
            </a:r>
            <a:endParaRPr lang="en-US" sz="2400" dirty="0"/>
          </a:p>
          <a:p>
            <a:pPr lvl="1"/>
            <a:r>
              <a:rPr lang="bg-BG" sz="2000" dirty="0"/>
              <a:t>Книга </a:t>
            </a:r>
            <a:r>
              <a:rPr lang="ru-RU" sz="2000" dirty="0">
                <a:hlinkClick r:id="rId4"/>
              </a:rPr>
              <a:t>"Принципи на програмирането със C#"</a:t>
            </a:r>
            <a:r>
              <a:rPr lang="bg-BG" sz="2000" dirty="0"/>
              <a:t> от Светлин Наков и колектив с лиценз</a:t>
            </a:r>
            <a:r>
              <a:rPr lang="en-US" sz="2000" dirty="0"/>
              <a:t> </a:t>
            </a:r>
            <a:r>
              <a:rPr lang="en-US" sz="2000" dirty="0">
                <a:hlinkClick r:id="rId5"/>
              </a:rPr>
              <a:t>CC-BY-SA</a:t>
            </a:r>
            <a:endParaRPr lang="bg-BG" sz="20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bg-BG" dirty="0"/>
              <a:t>Лиценз</a:t>
            </a:r>
            <a:endParaRPr lang="en-US" dirty="0"/>
          </a:p>
        </p:txBody>
      </p:sp>
      <p:pic>
        <p:nvPicPr>
          <p:cNvPr id="8" name="Picture 4">
            <a:hlinkClick r:id="rId3" tooltip="This work is licensed under the &quot;Creative Commons Attribution-NonCommercial-ShareAlike 4.0 International&quot; license"/>
          </p:cNvPr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507637" y="3462620"/>
            <a:ext cx="3170776" cy="1109380"/>
          </a:xfrm>
          <a:prstGeom prst="roundRect">
            <a:avLst>
              <a:gd name="adj" fmla="val 4326"/>
            </a:avLst>
          </a:prstGeom>
          <a:noFill/>
          <a:ln>
            <a:solidFill>
              <a:schemeClr val="accent2">
                <a:lumMod val="75000"/>
              </a:schemeClr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22891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B0BE12F1-DC46-47B2-80BB-3B2F17B772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bg-BG" dirty="0"/>
              <a:t>Основи на Сигурността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BAF8ED4-954B-4487-8A7B-2E900733A0A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446212" y="5754968"/>
            <a:ext cx="8938472" cy="692873"/>
          </a:xfrm>
        </p:spPr>
        <p:txBody>
          <a:bodyPr/>
          <a:lstStyle/>
          <a:p>
            <a:r>
              <a:rPr lang="bg-BG" dirty="0"/>
              <a:t>Концепциите за уеб сигурност</a:t>
            </a:r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A95B00C-598E-43A3-BDB5-1C26A2EF8F59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97625"/>
            <a:ext cx="428625" cy="306388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3</a:t>
            </a:fld>
            <a:endParaRPr lang="en-US" dirty="0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34B15700-04E1-43A6-B170-57DEB38539DE}"/>
              </a:ext>
            </a:extLst>
          </p:cNvPr>
          <p:cNvGrpSpPr/>
          <p:nvPr/>
        </p:nvGrpSpPr>
        <p:grpSpPr>
          <a:xfrm>
            <a:off x="4914277" y="533400"/>
            <a:ext cx="2360269" cy="4166438"/>
            <a:chOff x="4937079" y="405562"/>
            <a:chExt cx="2360269" cy="4166438"/>
          </a:xfrm>
        </p:grpSpPr>
        <p:pic>
          <p:nvPicPr>
            <p:cNvPr id="12" name="Graphic 11" descr="User">
              <a:extLst>
                <a:ext uri="{FF2B5EF4-FFF2-40B4-BE49-F238E27FC236}">
                  <a16:creationId xmlns:a16="http://schemas.microsoft.com/office/drawing/2014/main" id="{FD4D6C78-E18A-4BEE-BC24-BF112E1C920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248079" y="405562"/>
              <a:ext cx="1738267" cy="1738267"/>
            </a:xfrm>
            <a:prstGeom prst="rect">
              <a:avLst/>
            </a:prstGeom>
          </p:spPr>
        </p:pic>
        <p:pic>
          <p:nvPicPr>
            <p:cNvPr id="8" name="Graphic 7" descr="World">
              <a:extLst>
                <a:ext uri="{FF2B5EF4-FFF2-40B4-BE49-F238E27FC236}">
                  <a16:creationId xmlns:a16="http://schemas.microsoft.com/office/drawing/2014/main" id="{64475950-EA63-4918-8F03-F1FCB62BA988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4937079" y="1675679"/>
              <a:ext cx="2360269" cy="2360269"/>
            </a:xfrm>
            <a:prstGeom prst="rect">
              <a:avLst/>
            </a:prstGeom>
          </p:spPr>
        </p:pic>
        <p:pic>
          <p:nvPicPr>
            <p:cNvPr id="10" name="Graphic 9" descr="Lock">
              <a:extLst>
                <a:ext uri="{FF2B5EF4-FFF2-40B4-BE49-F238E27FC236}">
                  <a16:creationId xmlns:a16="http://schemas.microsoft.com/office/drawing/2014/main" id="{88E9D4B8-E898-4E3B-A00D-75021CFD414D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6263688" y="3538340"/>
              <a:ext cx="1033660" cy="1033660"/>
            </a:xfrm>
            <a:prstGeom prst="rect">
              <a:avLst/>
            </a:prstGeom>
          </p:spPr>
        </p:pic>
        <p:pic>
          <p:nvPicPr>
            <p:cNvPr id="14" name="Graphic 13" descr="Key">
              <a:extLst>
                <a:ext uri="{FF2B5EF4-FFF2-40B4-BE49-F238E27FC236}">
                  <a16:creationId xmlns:a16="http://schemas.microsoft.com/office/drawing/2014/main" id="{0EB26A18-D7F7-4C1F-BB51-43E39FAE1A5B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hq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982170" y="3638722"/>
              <a:ext cx="933278" cy="93327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989456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>
            <a:extLst>
              <a:ext uri="{FF2B5EF4-FFF2-40B4-BE49-F238E27FC236}">
                <a16:creationId xmlns:a16="http://schemas.microsoft.com/office/drawing/2014/main" id="{9C8B4696-58D8-4FC2-9DF5-C8EC336D0A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Уеб </a:t>
            </a:r>
            <a:r>
              <a:rPr lang="bg-BG" dirty="0"/>
              <a:t>с</a:t>
            </a:r>
            <a:r>
              <a:rPr lang="ru-RU" dirty="0" err="1"/>
              <a:t>игурността</a:t>
            </a:r>
            <a:r>
              <a:rPr lang="ru-RU" dirty="0"/>
              <a:t> включва мерки за подобряване на сигурността на </a:t>
            </a:r>
            <a:r>
              <a:rPr lang="ru-RU" dirty="0" err="1"/>
              <a:t>приложението</a:t>
            </a:r>
            <a:endParaRPr lang="en-US" dirty="0"/>
          </a:p>
          <a:p>
            <a:pPr lvl="1"/>
            <a:r>
              <a:rPr lang="ru-RU" dirty="0"/>
              <a:t>Често се прави чрез поправяне и предотвратяване на уязвимости в сигурността</a:t>
            </a:r>
            <a:endParaRPr lang="en-US" dirty="0"/>
          </a:p>
          <a:p>
            <a:r>
              <a:rPr lang="ru-RU" dirty="0">
                <a:solidFill>
                  <a:srgbClr val="FF0000"/>
                </a:solidFill>
              </a:rPr>
              <a:t>Уязвимостите се развиват непрекъснато, но най-вече - до </a:t>
            </a:r>
            <a:br>
              <a:rPr lang="ru-RU" dirty="0">
                <a:solidFill>
                  <a:srgbClr val="FF0000"/>
                </a:solidFill>
              </a:rPr>
            </a:br>
            <a:r>
              <a:rPr lang="ru-RU" dirty="0">
                <a:solidFill>
                  <a:srgbClr val="FF0000"/>
                </a:solidFill>
              </a:rPr>
              <a:t>голяма степен последователни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F28AB82D-FF5D-4C4C-AD0D-702284235B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Основи на Сигурността</a:t>
            </a:r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73D67CD-26E3-4670-9652-06D270C5F14D}"/>
              </a:ext>
            </a:extLst>
          </p:cNvPr>
          <p:cNvSpPr txBox="1"/>
          <p:nvPr/>
        </p:nvSpPr>
        <p:spPr>
          <a:xfrm>
            <a:off x="1647750" y="5286007"/>
            <a:ext cx="8890147" cy="1416210"/>
          </a:xfrm>
          <a:prstGeom prst="rect">
            <a:avLst/>
          </a:prstGeom>
          <a:solidFill>
            <a:schemeClr val="accent6">
              <a:lumMod val="75000"/>
              <a:alpha val="15000"/>
            </a:schemeClr>
          </a:solidFill>
          <a:ln w="12700">
            <a:solidFill>
              <a:schemeClr val="tx1">
                <a:lumMod val="75000"/>
              </a:schemeClr>
            </a:solidFill>
          </a:ln>
        </p:spPr>
        <p:txBody>
          <a:bodyPr vert="horz" wrap="none" lIns="143963" tIns="107972" rIns="143963" bIns="107972" rtlCol="0">
            <a:spAutoFit/>
          </a:bodyPr>
          <a:lstStyle/>
          <a:p>
            <a:pPr algn="ctr" eaLnBrk="0" hangingPunct="0">
              <a:lnSpc>
                <a:spcPct val="110000"/>
              </a:lnSpc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99" i="1" dirty="0"/>
              <a:t>"</a:t>
            </a:r>
            <a:r>
              <a:rPr lang="ru-RU" sz="2399" i="1" dirty="0"/>
              <a:t>Едно нещо се счита за сигурно, </a:t>
            </a:r>
            <a:br>
              <a:rPr lang="ru-RU" sz="2399" i="1" dirty="0"/>
            </a:br>
            <a:r>
              <a:rPr lang="ru-RU" sz="2399" i="1" dirty="0"/>
              <a:t>когато разходите за пробив струват повече от стойността, </a:t>
            </a:r>
            <a:br>
              <a:rPr lang="ru-RU" sz="2399" i="1" dirty="0"/>
            </a:br>
            <a:r>
              <a:rPr lang="ru-RU" sz="2399" i="1" dirty="0"/>
              <a:t>получена по този начин</a:t>
            </a:r>
            <a:r>
              <a:rPr lang="en-US" sz="2399" i="1" dirty="0"/>
              <a:t>"</a:t>
            </a:r>
          </a:p>
        </p:txBody>
      </p:sp>
    </p:spTree>
    <p:extLst>
      <p:ext uri="{BB962C8B-B14F-4D97-AF65-F5344CB8AC3E}">
        <p14:creationId xmlns:p14="http://schemas.microsoft.com/office/powerpoint/2010/main" val="2045560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34A450B-D756-4798-87F3-6C9FE72517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5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76FAB4F-F304-45B2-8A5E-352F056E47E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Нарушенията на сигурността често се случват спонтанно</a:t>
            </a:r>
          </a:p>
          <a:p>
            <a:pPr lvl="1"/>
            <a:r>
              <a:rPr lang="ru-RU" dirty="0"/>
              <a:t>Уязвимостта може да бъде напълно непреднамерена</a:t>
            </a:r>
            <a:endParaRPr lang="en-US" dirty="0"/>
          </a:p>
          <a:p>
            <a:r>
              <a:rPr lang="ru-RU" dirty="0"/>
              <a:t>Нарушенията на сигурността са резултат от злонамерени атаки</a:t>
            </a:r>
          </a:p>
          <a:p>
            <a:pPr lvl="1"/>
            <a:r>
              <a:rPr lang="ru-RU" dirty="0"/>
              <a:t>Тези атаки може да имат много мотиви, които ги подкрепят</a:t>
            </a:r>
            <a:endParaRPr lang="en-US" dirty="0"/>
          </a:p>
          <a:p>
            <a:pPr lvl="1"/>
            <a:r>
              <a:rPr lang="ru-RU" dirty="0"/>
              <a:t>Предизвикателство, любопитство, вандализиране, кражба</a:t>
            </a:r>
            <a:endParaRPr lang="en-US" dirty="0"/>
          </a:p>
          <a:p>
            <a:r>
              <a:rPr lang="ru-RU" dirty="0"/>
              <a:t>Нарушенията на сигурността могат да бъдат напълно дискретни</a:t>
            </a:r>
            <a:endParaRPr lang="en-US" dirty="0"/>
          </a:p>
          <a:p>
            <a:pPr lvl="1"/>
            <a:r>
              <a:rPr lang="ru-RU" dirty="0"/>
              <a:t>Силно опитни нападатели няма да оставят следа</a:t>
            </a:r>
            <a:endParaRPr lang="en-US" dirty="0"/>
          </a:p>
          <a:p>
            <a:pPr lvl="1"/>
            <a:r>
              <a:rPr lang="ru-RU" dirty="0"/>
              <a:t>Най-вероятно ще разберете, че сте били нападнати доста </a:t>
            </a:r>
            <a:br>
              <a:rPr lang="ru-RU" dirty="0"/>
            </a:br>
            <a:r>
              <a:rPr lang="ru-RU" dirty="0"/>
              <a:t>по-късно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185CBD6-1911-4E77-B6E1-8F30C263C2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Основи на Сигурността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4760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BE0D1D0-A435-4682-92F8-2DE27DF157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6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6F27821-A4A2-429C-BEB4-B91A78E8DB5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dirty="0"/>
              <a:t>Съществува широк спектър от известни видове заплахи и атаки</a:t>
            </a:r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C500C11-9FCB-4F93-98B7-088319ED1B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Основи на Сигурността</a:t>
            </a:r>
            <a:endParaRPr lang="en-US" dirty="0"/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C0E0D5CA-6529-4EC4-9A9C-9F2460613B9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80820794"/>
              </p:ext>
            </p:extLst>
          </p:nvPr>
        </p:nvGraphicFramePr>
        <p:xfrm>
          <a:off x="593199" y="2362200"/>
          <a:ext cx="10606613" cy="432350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512270">
                  <a:extLst>
                    <a:ext uri="{9D8B030D-6E8A-4147-A177-3AD203B41FA5}">
                      <a16:colId xmlns:a16="http://schemas.microsoft.com/office/drawing/2014/main" val="1661651054"/>
                    </a:ext>
                  </a:extLst>
                </a:gridCol>
                <a:gridCol w="7094343">
                  <a:extLst>
                    <a:ext uri="{9D8B030D-6E8A-4147-A177-3AD203B41FA5}">
                      <a16:colId xmlns:a16="http://schemas.microsoft.com/office/drawing/2014/main" val="71406584"/>
                    </a:ext>
                  </a:extLst>
                </a:gridCol>
              </a:tblGrid>
              <a:tr h="417592">
                <a:tc>
                  <a:txBody>
                    <a:bodyPr/>
                    <a:lstStyle/>
                    <a:p>
                      <a:pPr algn="ctr"/>
                      <a:r>
                        <a:rPr lang="bg-BG" sz="2200" dirty="0"/>
                        <a:t>Категория</a:t>
                      </a:r>
                      <a:endParaRPr lang="en-US" sz="2200" b="1" dirty="0">
                        <a:solidFill>
                          <a:schemeClr val="bg2"/>
                        </a:solidFill>
                      </a:endParaRPr>
                    </a:p>
                  </a:txBody>
                  <a:tcPr marL="83501" marR="83501" marT="41750" marB="4175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bg-BG" sz="2200" dirty="0"/>
                        <a:t>Атаки</a:t>
                      </a:r>
                      <a:endParaRPr lang="en-US" sz="2200" b="1" dirty="0">
                        <a:solidFill>
                          <a:schemeClr val="bg2"/>
                        </a:solidFill>
                      </a:endParaRPr>
                    </a:p>
                  </a:txBody>
                  <a:tcPr marL="83501" marR="83501" marT="41750" marB="41750"/>
                </a:tc>
                <a:extLst>
                  <a:ext uri="{0D108BD9-81ED-4DB2-BD59-A6C34878D82A}">
                    <a16:rowId xmlns:a16="http://schemas.microsoft.com/office/drawing/2014/main" val="2112022657"/>
                  </a:ext>
                </a:extLst>
              </a:tr>
              <a:tr h="417592">
                <a:tc>
                  <a:txBody>
                    <a:bodyPr/>
                    <a:lstStyle/>
                    <a:p>
                      <a:pPr algn="ctr"/>
                      <a:r>
                        <a:rPr lang="bg-BG" sz="2200" dirty="0"/>
                        <a:t>Валидиране на входа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83501" marR="83501" marT="41750" marB="4175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Преливане на буфер, скриптове, SQL </a:t>
                      </a:r>
                      <a:r>
                        <a:rPr lang="bg-BG" sz="1800" dirty="0"/>
                        <a:t>инжекция</a:t>
                      </a:r>
                      <a:r>
                        <a:rPr lang="ru-RU" sz="1800" dirty="0"/>
                        <a:t>, канонизация</a:t>
                      </a:r>
                      <a:endParaRPr lang="en-US" sz="1800" dirty="0"/>
                    </a:p>
                  </a:txBody>
                  <a:tcPr marL="83501" marR="83501" marT="41750" marB="41750"/>
                </a:tc>
                <a:extLst>
                  <a:ext uri="{0D108BD9-81ED-4DB2-BD59-A6C34878D82A}">
                    <a16:rowId xmlns:a16="http://schemas.microsoft.com/office/drawing/2014/main" val="1387095663"/>
                  </a:ext>
                </a:extLst>
              </a:tr>
              <a:tr h="918729">
                <a:tc>
                  <a:txBody>
                    <a:bodyPr/>
                    <a:lstStyle/>
                    <a:p>
                      <a:pPr algn="ctr"/>
                      <a:r>
                        <a:rPr lang="bg-BG" sz="2200" dirty="0"/>
                        <a:t>Подправяне на </a:t>
                      </a:r>
                      <a:br>
                        <a:rPr lang="bg-BG" sz="2200" dirty="0"/>
                      </a:br>
                      <a:r>
                        <a:rPr lang="bg-BG" sz="2200" dirty="0"/>
                        <a:t>параметри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83501" marR="83501" marT="41750" marB="4175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Манипулиране на низове за заявки, манипулация на полето на формуляра, манипулиране на бисквитки, манипулация на HTTP хедъри</a:t>
                      </a:r>
                      <a:endParaRPr lang="en-US" sz="1800" dirty="0"/>
                    </a:p>
                  </a:txBody>
                  <a:tcPr marL="83501" marR="83501" marT="41750" marB="41750"/>
                </a:tc>
                <a:extLst>
                  <a:ext uri="{0D108BD9-81ED-4DB2-BD59-A6C34878D82A}">
                    <a16:rowId xmlns:a16="http://schemas.microsoft.com/office/drawing/2014/main" val="2661629136"/>
                  </a:ext>
                </a:extLst>
              </a:tr>
              <a:tr h="417592">
                <a:tc>
                  <a:txBody>
                    <a:bodyPr/>
                    <a:lstStyle/>
                    <a:p>
                      <a:pPr algn="ctr"/>
                      <a:r>
                        <a:rPr lang="bg-BG" sz="2200" dirty="0"/>
                        <a:t>Управление на сесиите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83501" marR="83501" marT="41750" marB="41750"/>
                </a:tc>
                <a:tc>
                  <a:txBody>
                    <a:bodyPr/>
                    <a:lstStyle/>
                    <a:p>
                      <a:r>
                        <a:rPr lang="bg-BG" sz="1800" dirty="0"/>
                        <a:t>Открадване на сесия</a:t>
                      </a:r>
                      <a:r>
                        <a:rPr lang="en-US" sz="1800" dirty="0"/>
                        <a:t>, session replay, man-in-the-middle</a:t>
                      </a:r>
                    </a:p>
                  </a:txBody>
                  <a:tcPr marL="83501" marR="83501" marT="41750" marB="41750"/>
                </a:tc>
                <a:extLst>
                  <a:ext uri="{0D108BD9-81ED-4DB2-BD59-A6C34878D82A}">
                    <a16:rowId xmlns:a16="http://schemas.microsoft.com/office/drawing/2014/main" val="3241112085"/>
                  </a:ext>
                </a:extLst>
              </a:tr>
              <a:tr h="640319">
                <a:tc>
                  <a:txBody>
                    <a:bodyPr/>
                    <a:lstStyle/>
                    <a:p>
                      <a:pPr algn="ctr"/>
                      <a:r>
                        <a:rPr lang="bg-BG" sz="2200" dirty="0"/>
                        <a:t>Криптография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83501" marR="83501" marT="41750" marB="4175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Лошо генериране на ключове или управление на ключове, слабо или персонализирано криптиране</a:t>
                      </a:r>
                      <a:endParaRPr lang="en-US" sz="1800" dirty="0"/>
                    </a:p>
                  </a:txBody>
                  <a:tcPr marL="83501" marR="83501" marT="41750" marB="41750"/>
                </a:tc>
                <a:extLst>
                  <a:ext uri="{0D108BD9-81ED-4DB2-BD59-A6C34878D82A}">
                    <a16:rowId xmlns:a16="http://schemas.microsoft.com/office/drawing/2014/main" val="2426731824"/>
                  </a:ext>
                </a:extLst>
              </a:tr>
              <a:tr h="751683">
                <a:tc>
                  <a:txBody>
                    <a:bodyPr/>
                    <a:lstStyle/>
                    <a:p>
                      <a:pPr algn="ctr"/>
                      <a:r>
                        <a:rPr lang="bg-BG" sz="2200" dirty="0"/>
                        <a:t>Чувствителна </a:t>
                      </a:r>
                      <a:br>
                        <a:rPr lang="bg-BG" sz="2200" dirty="0"/>
                      </a:br>
                      <a:r>
                        <a:rPr lang="bg-BG" sz="2200" dirty="0"/>
                        <a:t>информация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83501" marR="83501" marT="41750" marB="4175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Достъп до чувствителен код или данни в хранилището, подслушване на мрежата, подправяне на код / данни, администраторска парола</a:t>
                      </a:r>
                      <a:endParaRPr lang="en-US" sz="1800" b="1" dirty="0">
                        <a:solidFill>
                          <a:schemeClr val="bg1"/>
                        </a:solidFill>
                      </a:endParaRPr>
                    </a:p>
                  </a:txBody>
                  <a:tcPr marL="83501" marR="83501" marT="41750" marB="41750"/>
                </a:tc>
                <a:extLst>
                  <a:ext uri="{0D108BD9-81ED-4DB2-BD59-A6C34878D82A}">
                    <a16:rowId xmlns:a16="http://schemas.microsoft.com/office/drawing/2014/main" val="1818835601"/>
                  </a:ext>
                </a:extLst>
              </a:tr>
              <a:tr h="751683">
                <a:tc>
                  <a:txBody>
                    <a:bodyPr/>
                    <a:lstStyle/>
                    <a:p>
                      <a:pPr algn="ctr"/>
                      <a:r>
                        <a:rPr lang="bg-BG" sz="2200" dirty="0"/>
                        <a:t>Управление на изключенията</a:t>
                      </a:r>
                      <a:endParaRPr lang="en-US" sz="2200" b="1" dirty="0">
                        <a:solidFill>
                          <a:schemeClr val="bg1"/>
                        </a:solidFill>
                      </a:endParaRPr>
                    </a:p>
                  </a:txBody>
                  <a:tcPr marL="83501" marR="83501" marT="41750" marB="41750"/>
                </a:tc>
                <a:tc>
                  <a:txBody>
                    <a:bodyPr/>
                    <a:lstStyle/>
                    <a:p>
                      <a:r>
                        <a:rPr lang="ru-RU" sz="1800" dirty="0"/>
                        <a:t>Разкриване на информация, отказ на услугата</a:t>
                      </a:r>
                      <a:endParaRPr lang="en-US" sz="1800" dirty="0"/>
                    </a:p>
                  </a:txBody>
                  <a:tcPr marL="83501" marR="83501" marT="41750" marB="41750"/>
                </a:tc>
                <a:extLst>
                  <a:ext uri="{0D108BD9-81ED-4DB2-BD59-A6C34878D82A}">
                    <a16:rowId xmlns:a16="http://schemas.microsoft.com/office/drawing/2014/main" val="170462381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52792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1E8C4CC-6FCD-4823-9112-CBB3E50EA5E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C014DD1E-5D91-48A3-AD6D-45FBA980D106}" type="slidenum">
              <a:rPr lang="en-US" smtClean="0"/>
              <a:pPr/>
              <a:t>7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EFAD76C-A732-4825-84AF-BA65DC58F23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u-RU" dirty="0"/>
              <a:t>Някои от най-добрите действия, които един програмист може </a:t>
            </a:r>
            <a:br>
              <a:rPr lang="ru-RU" dirty="0"/>
            </a:br>
            <a:r>
              <a:rPr lang="ru-RU" dirty="0"/>
              <a:t>да предприеме, за подсигуряване на приложението:</a:t>
            </a:r>
            <a:endParaRPr lang="en-US" dirty="0"/>
          </a:p>
          <a:p>
            <a:pPr lvl="1"/>
            <a:r>
              <a:rPr lang="bg-BG" dirty="0"/>
              <a:t>Максимална простота</a:t>
            </a:r>
            <a:endParaRPr lang="en-US" dirty="0"/>
          </a:p>
          <a:p>
            <a:pPr lvl="1"/>
            <a:r>
              <a:rPr lang="bg-BG" dirty="0"/>
              <a:t>Подсигуряване на най-слабата връзка</a:t>
            </a:r>
            <a:endParaRPr lang="en-US" dirty="0"/>
          </a:p>
          <a:p>
            <a:pPr lvl="1"/>
            <a:r>
              <a:rPr lang="ru-RU" dirty="0"/>
              <a:t>Ограничаване на публично достъпните ресурси</a:t>
            </a:r>
            <a:endParaRPr lang="en-US" dirty="0"/>
          </a:p>
          <a:p>
            <a:pPr lvl="1"/>
            <a:r>
              <a:rPr lang="ru-RU" dirty="0"/>
              <a:t>Неправилно, докато не се докаже правилно</a:t>
            </a:r>
            <a:endParaRPr lang="en-US" dirty="0"/>
          </a:p>
          <a:p>
            <a:pPr lvl="1"/>
            <a:r>
              <a:rPr lang="bg-BG" dirty="0"/>
              <a:t>Принципът</a:t>
            </a:r>
            <a:r>
              <a:rPr lang="en-US" dirty="0"/>
              <a:t> "Weakest Privilege"</a:t>
            </a:r>
          </a:p>
          <a:p>
            <a:pPr lvl="1"/>
            <a:r>
              <a:rPr lang="bg-BG" dirty="0"/>
              <a:t>Сигурност при грешки</a:t>
            </a:r>
            <a:endParaRPr lang="en-US" dirty="0"/>
          </a:p>
          <a:p>
            <a:pPr lvl="1"/>
            <a:r>
              <a:rPr lang="bg-BG" dirty="0"/>
              <a:t>Осигуряване на постоянна защита</a:t>
            </a:r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678C6C4-C51D-4336-B527-FD8732714D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Основи на Сигурността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880683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3F57E69E-8E4D-4BEC-87A2-DF79175794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6212" y="4953000"/>
            <a:ext cx="8938472" cy="820600"/>
          </a:xfrm>
        </p:spPr>
        <p:txBody>
          <a:bodyPr/>
          <a:lstStyle/>
          <a:p>
            <a:r>
              <a:rPr lang="en-US" dirty="0"/>
              <a:t>SQL Injection</a:t>
            </a:r>
            <a:endParaRPr lang="bg-BG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93AC7D2-EAE7-426E-82F0-18C06D9004B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0FF96C72-1351-4922-8BC7-16F9C0A1BD71}"/>
              </a:ext>
            </a:extLst>
          </p:cNvPr>
          <p:cNvSpPr>
            <a:spLocks noGrp="1"/>
          </p:cNvSpPr>
          <p:nvPr>
            <p:ph type="sldNum" sz="quarter" idx="4294967295"/>
          </p:nvPr>
        </p:nvSpPr>
        <p:spPr>
          <a:xfrm>
            <a:off x="11760200" y="6397625"/>
            <a:ext cx="428625" cy="306388"/>
          </a:xfrm>
        </p:spPr>
        <p:txBody>
          <a:bodyPr/>
          <a:lstStyle/>
          <a:p>
            <a:fld id="{C014DD1E-5D91-48A3-AD6D-45FBA980D106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1028" name="Picture 4" descr="Related image"/>
          <p:cNvPicPr>
            <a:picLocks noChangeAspect="1" noChangeArrowheads="1"/>
          </p:cNvPicPr>
          <p:nvPr/>
        </p:nvPicPr>
        <p:blipFill rotWithShape="1">
          <a:blip r:embed="rId2" cstate="print">
            <a:biLevel thresh="2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730"/>
          <a:stretch/>
        </p:blipFill>
        <p:spPr bwMode="auto">
          <a:xfrm>
            <a:off x="2728244" y="1752600"/>
            <a:ext cx="6732336" cy="26316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95480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40E647C-6B1B-4F2D-9082-2CA84EE17E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2001" y="990600"/>
            <a:ext cx="11804822" cy="5570355"/>
          </a:xfrm>
        </p:spPr>
        <p:txBody>
          <a:bodyPr/>
          <a:lstStyle/>
          <a:p>
            <a:r>
              <a:rPr lang="ru-RU" dirty="0"/>
              <a:t>Следните SQL команди се изпълняват</a:t>
            </a:r>
            <a:r>
              <a:rPr lang="en-US" dirty="0"/>
              <a:t>:</a:t>
            </a:r>
          </a:p>
          <a:p>
            <a:pPr lvl="1"/>
            <a:r>
              <a:rPr lang="bg-BG" dirty="0"/>
              <a:t>Обичайно търсене</a:t>
            </a:r>
            <a:r>
              <a:rPr lang="en-US" dirty="0"/>
              <a:t>(</a:t>
            </a:r>
            <a:r>
              <a:rPr lang="bg-BG" dirty="0"/>
              <a:t>без</a:t>
            </a:r>
            <a:r>
              <a:rPr lang="en-US" dirty="0"/>
              <a:t> SQL </a:t>
            </a:r>
            <a:r>
              <a:rPr lang="bg-BG" dirty="0"/>
              <a:t>инжектиране</a:t>
            </a:r>
            <a:r>
              <a:rPr lang="en-US" dirty="0"/>
              <a:t>):</a:t>
            </a:r>
          </a:p>
          <a:p>
            <a:pPr lvl="1"/>
            <a:endParaRPr lang="en-US" dirty="0"/>
          </a:p>
          <a:p>
            <a:pPr lvl="1"/>
            <a:r>
              <a:rPr lang="bg-BG" dirty="0"/>
              <a:t>Търсене с </a:t>
            </a:r>
            <a:r>
              <a:rPr lang="en-US" dirty="0"/>
              <a:t>SQL </a:t>
            </a:r>
            <a:r>
              <a:rPr lang="bg-BG" dirty="0"/>
              <a:t>инжектиране</a:t>
            </a:r>
            <a:r>
              <a:rPr lang="en-US" dirty="0"/>
              <a:t>(</a:t>
            </a:r>
            <a:r>
              <a:rPr lang="bg-BG" dirty="0"/>
              <a:t>съвпада с всички записи</a:t>
            </a:r>
            <a:r>
              <a:rPr lang="en-US" dirty="0"/>
              <a:t>):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bg-BG" dirty="0"/>
              <a:t>Команда за вмъкване със </a:t>
            </a:r>
            <a:r>
              <a:rPr lang="en-US" dirty="0"/>
              <a:t>SQL </a:t>
            </a:r>
            <a:r>
              <a:rPr lang="bg-BG" dirty="0"/>
              <a:t>инжектиране</a:t>
            </a:r>
            <a:r>
              <a:rPr lang="en-US" dirty="0"/>
              <a:t>:</a:t>
            </a:r>
            <a:endParaRPr lang="bg-BG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28BC9C9D-66BA-4485-9B33-96D76493CC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SQL Injection</a:t>
            </a:r>
          </a:p>
        </p:txBody>
      </p:sp>
      <p:sp>
        <p:nvSpPr>
          <p:cNvPr id="6" name="Rectangle 3">
            <a:extLst>
              <a:ext uri="{FF2B5EF4-FFF2-40B4-BE49-F238E27FC236}">
                <a16:creationId xmlns:a16="http://schemas.microsoft.com/office/drawing/2014/main" id="{58D95CAA-3A48-42B7-88FD-3711BBE4B7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2417646"/>
            <a:ext cx="11353800" cy="46153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99" b="1" noProof="1">
                <a:latin typeface="Consolas" pitchFamily="49" charset="0"/>
                <a:cs typeface="Consolas" pitchFamily="49" charset="0"/>
                <a:sym typeface="Wingdings" pitchFamily="2" charset="2"/>
              </a:rPr>
              <a:t>SELECT * FROM Messages WHERE MessageText LIKE '%Nikolay.IT%'"</a:t>
            </a:r>
            <a:endParaRPr lang="bg-BG" sz="2399" b="1" noProof="1"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7" name="Rectangle 3">
            <a:extLst>
              <a:ext uri="{FF2B5EF4-FFF2-40B4-BE49-F238E27FC236}">
                <a16:creationId xmlns:a16="http://schemas.microsoft.com/office/drawing/2014/main" id="{4C5FEC4B-F8EC-4C34-BFB9-BBC4BC5889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3602500"/>
            <a:ext cx="11353800" cy="46153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99" b="1" noProof="1">
                <a:latin typeface="Consolas" pitchFamily="49" charset="0"/>
                <a:cs typeface="Consolas" pitchFamily="49" charset="0"/>
                <a:sym typeface="Wingdings" pitchFamily="2" charset="2"/>
              </a:rPr>
              <a:t>SELECT * FROM Messages WHERE MessageText LIKE '%%%%'"</a:t>
            </a:r>
            <a:endParaRPr lang="bg-BG" sz="2399" b="1" noProof="1"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  <p:sp>
        <p:nvSpPr>
          <p:cNvPr id="8" name="Rectangle 3">
            <a:extLst>
              <a:ext uri="{FF2B5EF4-FFF2-40B4-BE49-F238E27FC236}">
                <a16:creationId xmlns:a16="http://schemas.microsoft.com/office/drawing/2014/main" id="{644A0157-9AF5-48C2-B864-F2ED4D6EEC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5556800"/>
            <a:ext cx="11353800" cy="1199944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99" b="1" noProof="1">
                <a:latin typeface="Consolas" pitchFamily="49" charset="0"/>
                <a:cs typeface="Consolas" pitchFamily="49" charset="0"/>
                <a:sym typeface="Wingdings" pitchFamily="2" charset="2"/>
              </a:rPr>
              <a:t>SELECT * FROM Messages WHERE MessageText</a:t>
            </a:r>
          </a:p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99" b="1" noProof="1">
                <a:latin typeface="Consolas" pitchFamily="49" charset="0"/>
                <a:cs typeface="Consolas" pitchFamily="49" charset="0"/>
                <a:sym typeface="Wingdings" pitchFamily="2" charset="2"/>
              </a:rPr>
              <a:t>LIKE '%</a:t>
            </a:r>
            <a:r>
              <a:rPr lang="en-US" sz="2399" b="1" noProof="1">
                <a:latin typeface="Consolas" pitchFamily="49" charset="0"/>
                <a:cs typeface="Consolas" pitchFamily="49" charset="0"/>
              </a:rPr>
              <a:t>'; INSERT INTO Messages(MessageText, MessageDate) VALUES ('Hacked!!!', '1.1.1980') --</a:t>
            </a:r>
            <a:r>
              <a:rPr lang="en-US" sz="2399" b="1" noProof="1">
                <a:latin typeface="Consolas" pitchFamily="49" charset="0"/>
                <a:cs typeface="Consolas" pitchFamily="49" charset="0"/>
                <a:sym typeface="Wingdings" pitchFamily="2" charset="2"/>
              </a:rPr>
              <a:t>%'"</a:t>
            </a:r>
          </a:p>
        </p:txBody>
      </p:sp>
      <p:sp>
        <p:nvSpPr>
          <p:cNvPr id="9" name="Rectangle 3">
            <a:extLst>
              <a:ext uri="{FF2B5EF4-FFF2-40B4-BE49-F238E27FC236}">
                <a16:creationId xmlns:a16="http://schemas.microsoft.com/office/drawing/2014/main" id="{39084FC0-CA52-4000-9FD1-3455A263A39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1" y="4455614"/>
            <a:ext cx="11353800" cy="461537"/>
          </a:xfrm>
          <a:prstGeom prst="rect">
            <a:avLst/>
          </a:prstGeom>
          <a:solidFill>
            <a:schemeClr val="accent5">
              <a:lumMod val="40000"/>
              <a:lumOff val="60000"/>
              <a:alpha val="15000"/>
            </a:schemeClr>
          </a:solidFill>
          <a:ln w="12700">
            <a:solidFill>
              <a:schemeClr val="accent5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pPr eaLnBrk="0" hangingPunct="0">
              <a:buClr>
                <a:schemeClr val="accent5">
                  <a:lumMod val="40000"/>
                  <a:lumOff val="60000"/>
                </a:schemeClr>
              </a:buClr>
              <a:buSzPct val="70000"/>
            </a:pPr>
            <a:r>
              <a:rPr lang="en-US" sz="2399" b="1" noProof="1">
                <a:latin typeface="Consolas" pitchFamily="49" charset="0"/>
                <a:cs typeface="Consolas" pitchFamily="49" charset="0"/>
                <a:sym typeface="Wingdings" pitchFamily="2" charset="2"/>
              </a:rPr>
              <a:t>SELECT * FROM Messages WHERE MessageText LIKE '%' or 1=1 --%'"</a:t>
            </a:r>
            <a:endParaRPr lang="bg-BG" sz="2399" b="1" noProof="1">
              <a:latin typeface="Consolas" pitchFamily="49" charset="0"/>
              <a:cs typeface="Consolas" pitchFamily="49" charset="0"/>
              <a:sym typeface="Wingdings" pitchFamily="2" charset="2"/>
            </a:endParaRPr>
          </a:p>
        </p:txBody>
      </p:sp>
    </p:spTree>
    <p:extLst>
      <p:ext uri="{BB962C8B-B14F-4D97-AF65-F5344CB8AC3E}">
        <p14:creationId xmlns:p14="http://schemas.microsoft.com/office/powerpoint/2010/main" val="19159006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5000"/>
    </mc:Choice>
    <mc:Fallback xmlns="">
      <p:transition spd="slow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SoftUni 16x9">
  <a:themeElements>
    <a:clrScheme name="SoftUni Color Theme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F6C781"/>
      </a:hlink>
      <a:folHlink>
        <a:srgbClr val="F2AC44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>
    <a:spDef>
      <a:spPr/>
      <a:bodyPr rtlCol="0" anchor="ctr"/>
      <a:lstStyle>
        <a:defPPr algn="ctr">
          <a:defRPr sz="280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25400"/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sz="280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Tech_16x9">
      <a:dk1>
        <a:sysClr val="windowText" lastClr="000000"/>
      </a:dk1>
      <a:lt1>
        <a:sysClr val="window" lastClr="FFFFFF"/>
      </a:lt1>
      <a:dk2>
        <a:srgbClr val="192A52"/>
      </a:dk2>
      <a:lt2>
        <a:srgbClr val="C0C0C0"/>
      </a:lt2>
      <a:accent1>
        <a:srgbClr val="009999"/>
      </a:accent1>
      <a:accent2>
        <a:srgbClr val="E98915"/>
      </a:accent2>
      <a:accent3>
        <a:srgbClr val="A419A7"/>
      </a:accent3>
      <a:accent4>
        <a:srgbClr val="AFC34D"/>
      </a:accent4>
      <a:accent5>
        <a:srgbClr val="E5572B"/>
      </a:accent5>
      <a:accent6>
        <a:srgbClr val="6868C4"/>
      </a:accent6>
      <a:hlink>
        <a:srgbClr val="009999"/>
      </a:hlink>
      <a:folHlink>
        <a:srgbClr val="7F7F7F"/>
      </a:folHlink>
    </a:clrScheme>
    <a:fontScheme name="Calibri">
      <a:maj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Tech_16x9">
      <a:fillStyleLst>
        <a:solidFill>
          <a:schemeClr val="phClr"/>
        </a:solidFill>
        <a:gradFill rotWithShape="1">
          <a:gsLst>
            <a:gs pos="0">
              <a:schemeClr val="phClr">
                <a:tint val="20000"/>
                <a:satMod val="180000"/>
                <a:lumMod val="98000"/>
              </a:schemeClr>
            </a:gs>
            <a:gs pos="40000">
              <a:schemeClr val="phClr">
                <a:tint val="30000"/>
                <a:satMod val="260000"/>
                <a:lumMod val="84000"/>
              </a:schemeClr>
            </a:gs>
            <a:gs pos="100000">
              <a:schemeClr val="phClr">
                <a:tint val="100000"/>
                <a:satMod val="110000"/>
              </a:schemeClr>
            </a:gs>
          </a:gsLst>
          <a:lin ang="5040000" scaled="1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1000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miter lim="800000"/>
        </a:ln>
        <a:ln w="25400" cap="flat" cmpd="sng" algn="ctr">
          <a:solidFill>
            <a:schemeClr val="phClr"/>
          </a:solidFill>
          <a:miter lim="800000"/>
        </a:ln>
        <a:ln w="38100" cap="flat" cmpd="sng" algn="ctr">
          <a:solidFill>
            <a:schemeClr val="phClr"/>
          </a:solidFill>
          <a:miter lim="800000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tint val="100000"/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3500000" scaled="0"/>
        </a:gradFill>
        <a:gradFill rotWithShape="1">
          <a:gsLst>
            <a:gs pos="0">
              <a:schemeClr val="phClr">
                <a:tint val="100000"/>
                <a:shade val="0"/>
                <a:satMod val="100000"/>
              </a:schemeClr>
            </a:gs>
            <a:gs pos="85000">
              <a:schemeClr val="phClr">
                <a:shade val="30000"/>
                <a:satMod val="100000"/>
              </a:schemeClr>
            </a:gs>
            <a:gs pos="100000">
              <a:schemeClr val="phClr">
                <a:shade val="60000"/>
                <a:satMod val="100000"/>
              </a:schemeClr>
            </a:gs>
          </a:gsLst>
          <a:lin ang="18900000" scaled="0"/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item1.xml><?xml version="1.0" encoding="utf-8"?>
<?mso-contentType ?>
<FormTemplates xmlns="http://schemas.microsoft.com/sharepoint/v3/contenttype/forms">
  <Display>DocumentLibraryForm</Display>
  <Edit>AssetEditForm</Edit>
  <New>DocumentLibraryForm</New>
</FormTemplates>
</file>

<file path=customXml/itemProps1.xml><?xml version="1.0" encoding="utf-8"?>
<ds:datastoreItem xmlns:ds="http://schemas.openxmlformats.org/officeDocument/2006/customXml" ds:itemID="{3836F65B-1B07-41EE-A0E8-BC6EF38552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4592</TotalTime>
  <Words>857</Words>
  <Application>Microsoft Office PowerPoint</Application>
  <PresentationFormat>По избор</PresentationFormat>
  <Paragraphs>195</Paragraphs>
  <Slides>27</Slides>
  <Notes>4</Notes>
  <HiddenSlides>0</HiddenSlides>
  <MMClips>0</MMClips>
  <ScaleCrop>false</ScaleCrop>
  <HeadingPairs>
    <vt:vector size="6" baseType="variant">
      <vt:variant>
        <vt:lpstr>Използвани шрифтове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Заглавия на слайдовете</vt:lpstr>
      </vt:variant>
      <vt:variant>
        <vt:i4>27</vt:i4>
      </vt:variant>
    </vt:vector>
  </HeadingPairs>
  <TitlesOfParts>
    <vt:vector size="33" baseType="lpstr">
      <vt:lpstr>Arial</vt:lpstr>
      <vt:lpstr>Calibri</vt:lpstr>
      <vt:lpstr>Consolas</vt:lpstr>
      <vt:lpstr>Wingdings</vt:lpstr>
      <vt:lpstr>Wingdings 2</vt:lpstr>
      <vt:lpstr>SoftUni 16x9</vt:lpstr>
      <vt:lpstr>Презентация на PowerPoint</vt:lpstr>
      <vt:lpstr>Съдържание</vt:lpstr>
      <vt:lpstr>Основи на Сигурността</vt:lpstr>
      <vt:lpstr>Основи на Сигурността</vt:lpstr>
      <vt:lpstr>Основи на Сигурността</vt:lpstr>
      <vt:lpstr>Основи на Сигурността</vt:lpstr>
      <vt:lpstr>Основи на Сигурността</vt:lpstr>
      <vt:lpstr>SQL Injection</vt:lpstr>
      <vt:lpstr>SQL Injection</vt:lpstr>
      <vt:lpstr>SQL Injection</vt:lpstr>
      <vt:lpstr>SQL Injection</vt:lpstr>
      <vt:lpstr>Cross Site Scripting (XSS)</vt:lpstr>
      <vt:lpstr>XSS</vt:lpstr>
      <vt:lpstr>XSS</vt:lpstr>
      <vt:lpstr>XSS</vt:lpstr>
      <vt:lpstr>Cross-Site Request Forgery</vt:lpstr>
      <vt:lpstr>Cross-Site Request Forgery</vt:lpstr>
      <vt:lpstr>Cross-Site Request Forgery</vt:lpstr>
      <vt:lpstr>Cross-Site Request Forgery</vt:lpstr>
      <vt:lpstr>Cross-Site Request Forgery</vt:lpstr>
      <vt:lpstr>Cross-Site Request Forgery</vt:lpstr>
      <vt:lpstr>Parameter Tampering</vt:lpstr>
      <vt:lpstr>Parameter Tampering</vt:lpstr>
      <vt:lpstr>Parameter Tampering</vt:lpstr>
      <vt:lpstr>Други заплахи за сигурността</vt:lpstr>
      <vt:lpstr>Сигурност на уеб приложенията</vt:lpstr>
      <vt:lpstr>Лиценз</vt:lpstr>
    </vt:vector>
  </TitlesOfParts>
  <Manager>Svetlin Nakov</Manager>
  <Company>Software University (SoftUni)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C# Web Development Basics - Introduction to MVC</dc:title>
  <dc:subject>Java, Bootstrap, Cookies, Sessions</dc:subject>
  <dc:creator>Software University Foundation</dc:creator>
  <cp:keywords>session, cache, pipeline, CSRF, sockets, rest, signalR, roles, authentication, authorization, web, net, core, entity, framework, csharp, server, http, protocol, html, css, cookies, asp, mvc, identity, razor, filters, SoftUni, Software University, programming, software development, software engineering, course</cp:keywords>
  <dc:description>https://softuni.bg/courses/java-web-development-basics</dc:description>
  <cp:lastModifiedBy>Danail Iliew</cp:lastModifiedBy>
  <cp:revision>296</cp:revision>
  <dcterms:created xsi:type="dcterms:W3CDTF">2014-01-02T17:00:34Z</dcterms:created>
  <dcterms:modified xsi:type="dcterms:W3CDTF">2019-11-22T09:02:25Z</dcterms:modified>
  <cp:category>programming;computer programming;software development;web development</cp:category>
  <dc:language>English</dc:language>
  <cp:version/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TemplateID">
    <vt:lpwstr>TC027879909991</vt:lpwstr>
  </property>
</Properties>
</file>