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a79551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a79551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a795513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a795513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a795513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ba795513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a795513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a795513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a795513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a795513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a795513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ba795513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a795513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ba795513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ba795513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ba795513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ba795513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ba795513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ba795513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ba795513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27e18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27e18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ba795513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ba795513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ba795513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ba795513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a795513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a795513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a795513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ba795513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ba795513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ba795513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ba795513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ba795513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ba795513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ba795513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ba79551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ba79551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a795513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ba795513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ba795513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ba795513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827e186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827e186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a795513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a795513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ba795513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ba795513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a795513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a795513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ba795513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ba795513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ba795513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ba7955138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ba795513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ba795513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a7955138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a7955138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ba795513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ba795513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ba795513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ba795513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ba795513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ba795513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a7955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a79551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ba795513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ba795513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a795513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a795513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ba795513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ba7955138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ba795513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ba795513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ba795513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ba7955138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a795513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a795513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ba7955138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ba7955138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827e186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b827e186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a79551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a79551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a79551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a79551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a795513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a795513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a79551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a79551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a795513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a795513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bg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software/jira/guides/getting-started/basics?tab=classic#step-1-create-a-project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guide/trello-101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Въведение в курса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311700" y="2644775"/>
            <a:ext cx="8520600" cy="8844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FFFFFF"/>
                </a:solidFill>
              </a:rPr>
              <a:t>Разработка на софтуер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/>
              <a:t>Waterfall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/>
              <a:t>Agile (гъвкава методология</a:t>
            </a:r>
            <a:r>
              <a:rPr lang="bg" sz="2000" dirty="0" smtClean="0"/>
              <a:t>)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/>
              <a:t>Scrum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/>
              <a:t>Kanban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dirty="0"/>
              <a:t>Непрекъсната </a:t>
            </a:r>
            <a:r>
              <a:rPr lang="bg" sz="2000" dirty="0" smtClean="0"/>
              <a:t>интеграция</a:t>
            </a: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И</a:t>
            </a:r>
            <a:r>
              <a:rPr lang="bg" sz="2000" smtClean="0"/>
              <a:t> др.</a:t>
            </a:r>
            <a:endParaRPr sz="2000" dirty="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Waterfall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етап трябва да приключи преди да започне следващия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Няма припокриване между етапите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Линеарен подход за разработка на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 принцип резултата на даден етап играе ролята на начало за следващия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Състои се от вече споменатите етапи на софтуерната разработка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5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Waterfall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575" y="1606075"/>
            <a:ext cx="4836846" cy="32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Waterfall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софтуер е различен и изисква подходящ метод за разработката си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Waterfall моделът е най-подходящ в случаите, в които: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Изискванията са много добре документирани, ясни и фиксирани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Дефиницията на продукта е не променяща се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Технологията е изяснена и не се променя динамично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Няма двусмислени изисквания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Проектът е кратък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Waterfall - предимства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Лесна за разбиране и използване методология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Лесна за менажиране поради устойчивостта на модела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Етапите се обработват един по един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Ясно дефинирани етапи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Лесни за раздаване задачи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Процеса и резултатите са добре документирани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Waterfall - недостатъци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Няма работещ софтуер до самия край на последния етап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Голяма доза риск и несигурност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Не е добър модел за комплексни и обектно-ориентирани проекти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Лош модел за дълги и продължителни проекти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Не е подходящ за проекти, при които условията ще се изменят в бъдеще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Трудно е да се измери прогрес в контекста на етапите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Комбинация от итеративни и инкрементални модели за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 фокус върху задоволяване желанията на клиента чрез бърза доставка на работещи сегменти от продукта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Разбива продукта на малки инкрементални части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Тези части се снабдяват в итерации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итерация трае средно между 1 и 3 седмици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итерация включва вече споменатите етапи на разработка на софтуер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 всяка итерация работещият продукт се показва на клиента и заинтересованите страни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Умение да се реагира на промени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Основно се характеризира с адаптивност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 - манифест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>
                <a:solidFill>
                  <a:srgbClr val="FF9900"/>
                </a:solidFill>
              </a:rPr>
              <a:t>Хората и комуникацията</a:t>
            </a:r>
            <a:r>
              <a:rPr lang="bg" sz="2000"/>
              <a:t> </a:t>
            </a:r>
            <a:r>
              <a:rPr lang="bg" sz="2000">
                <a:solidFill>
                  <a:srgbClr val="B7B7B7"/>
                </a:solidFill>
              </a:rPr>
              <a:t>стоят над</a:t>
            </a:r>
            <a:r>
              <a:rPr lang="bg" sz="2000"/>
              <a:t> процесите и инструментите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Самоорганизацията и мотивацията имат важна роля в гъвкавата методология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>
                <a:solidFill>
                  <a:srgbClr val="FF9900"/>
                </a:solidFill>
              </a:rPr>
              <a:t>Работещият софтуер</a:t>
            </a:r>
            <a:r>
              <a:rPr lang="bg" sz="2000"/>
              <a:t> </a:t>
            </a:r>
            <a:r>
              <a:rPr lang="bg" sz="2000">
                <a:solidFill>
                  <a:srgbClr val="B7B7B7"/>
                </a:solidFill>
              </a:rPr>
              <a:t>стои над</a:t>
            </a:r>
            <a:r>
              <a:rPr lang="bg" sz="2000"/>
              <a:t> подробната документация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Работещ софтуер е по-полезен по време на срещи с клиента отколкото документацията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>
                <a:solidFill>
                  <a:srgbClr val="FF9900"/>
                </a:solidFill>
              </a:rPr>
              <a:t>Сътрудничеството с клиента</a:t>
            </a:r>
            <a:r>
              <a:rPr lang="bg" sz="2000"/>
              <a:t> </a:t>
            </a:r>
            <a:r>
              <a:rPr lang="bg" sz="2000">
                <a:solidFill>
                  <a:srgbClr val="B7B7B7"/>
                </a:solidFill>
              </a:rPr>
              <a:t>стои над</a:t>
            </a:r>
            <a:r>
              <a:rPr lang="bg" sz="2000"/>
              <a:t> преговорите по договора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Непрекъснатото участие на всички заинтересовани страни е ключово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>
                <a:solidFill>
                  <a:srgbClr val="FF9900"/>
                </a:solidFill>
              </a:rPr>
              <a:t>Адаптацията</a:t>
            </a:r>
            <a:r>
              <a:rPr lang="bg" sz="2000"/>
              <a:t> </a:t>
            </a:r>
            <a:r>
              <a:rPr lang="bg" sz="2000">
                <a:solidFill>
                  <a:srgbClr val="B7B7B7"/>
                </a:solidFill>
              </a:rPr>
              <a:t>стои над</a:t>
            </a:r>
            <a:r>
              <a:rPr lang="bg" sz="2000"/>
              <a:t> следването на определен план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 - манифест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Манифеста на гъвкавата методология се основава на 12 принципа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Удовлетворяване на клиентите чрез бърза доставка на важен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Промяна на сепцификацитие  дори в късните етапи на проекта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Предоставяне на работещ софтуер на периоди от по 1 до 3 седмици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Основна мярка за напредък е работещият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Ежедневно сътрудничество между бизнес служители и разработчици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bg" sz="2000"/>
              <a:t>Устойчива разработка, при която се поддържа постоянно темпо на работа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Съдържание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" sz="2000"/>
              <a:t>Етапи в софтуерната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Методологии за разработка на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Инструменти</a:t>
            </a: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 dirty="0"/>
              <a:t>Agile - манифест</a:t>
            </a:r>
            <a:endParaRPr sz="2000" dirty="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Предпочитат се разговорите лице в лице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Проекта се изгражда с мотивирани хора, на които се има доверие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Постоянно внимание насочено към добър дизайн и техническо </a:t>
            </a:r>
            <a:r>
              <a:rPr lang="bg-BG" sz="2000" smtClean="0"/>
              <a:t>съвършенство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Стремеж към простота - максимално избягване от вършене на допълнителна работа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Екипи, които се организират сами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 startAt="7"/>
            </a:pPr>
            <a:r>
              <a:rPr lang="bg" sz="2000" dirty="0"/>
              <a:t>На определени интервали от време екипите се самокоригират (решават как могат да бъдат по ефективни) и съответно се адаптират към промените</a:t>
            </a:r>
            <a:endParaRPr sz="2000" dirty="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64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900" y="1578550"/>
            <a:ext cx="4324194" cy="32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 - предимства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Промотира екипна работа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Функционалността може да бъде възпроизведена бързо и съответно демонстрирана след кратък срок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Минимални ресурсни изисквания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Подходяща методология както за непроменящи се, така и за често променящи се изисквания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Позволява конкурентна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Позволява работата да започне с малко или с почти никакво предварително планиране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Лесно се управлява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961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 - предимства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Дава гъвкавост на разработчиците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803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Agile - недостатъци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Разчита на интеракция с клиент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клиента не е наясно с изискванията си, екипът може да бъде подведен в грешна посока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Изключитлено се разчита на индивидуални личности от екипа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Защото липсва или има минимална документация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Може да е много трудно за нови разработчици да влязат в екипа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Отново поради липса на подробна документация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6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Най-популярният agile фреймуърк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Фокусиран върху това как да се управляват задачи в среда за разработка базирана върху екипна работа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 итеративен и инкрементален подход за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Кратки периоди на итерациите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Сравнително лесна имплементация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Фокус върху бързите и чести доставки на работещ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Състои се от Scrum екипи и техните роли, събития, артефакти и правила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компонент във фреймуърка има специфично значение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577400" cy="572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</a:t>
            </a:r>
            <a:endParaRPr sz="2000"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150" y="1280574"/>
            <a:ext cx="5127700" cy="3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5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 - спринт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Сърцето на Scrum са спринтовете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Времеви период от между 2 до 4 седмици, през които се разработва продукт за потенциално пускане в работа (release)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Нов спринт започва веднага след края на предишния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Спринта се състои от спринт планиране, дневни scrum срещи, работата по разработката на софтуер, ревю на спринта и спринт ретроспекция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1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 - спринт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 време на спринт планирането се планира работата, която трябва да се свърши, като това се случва в сътрудничество със scrum екипа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Scrum срещата е ежедневно 15-минутно събитие, в което scrum екипа синхронизира работата си и изгражда план за деня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Спринт ревюто се състои накрая на спринта, за да се инспектира новосъздадената функционалност и при нужда да се променят изисквания по продукта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Спринт ретроспекцията се състои веднага след спринт ревюто и преди започването на следващия спринт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Scrum екипа анализира работата си и изгражда план за подобрение на ефективността си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421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 - роли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ScrumMaster - отговорен е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Процесът да върви гладко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 премахва пречките, които намаляват продуктивността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 организира срещите от ключова важност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Собственик на продукта - отговорен е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Изискванията да бъдат разбираеми за всички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 подреди в подходящ ред задачите и изискванията, за да се постигне най-добър резултат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Да подсигури видимостта и яснотата на изискванията, като показва на екипа по какво ще работи в бъдеще</a:t>
            </a:r>
            <a:endParaRPr sz="2000"/>
          </a:p>
        </p:txBody>
      </p:sp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Планиране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Анализ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Дизайн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Разработка &amp; имплементация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Тестване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Инсталация и поддръжка</a:t>
            </a: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97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Scrum - роли</a:t>
            </a:r>
            <a:endParaRPr sz="2000"/>
          </a:p>
          <a:p>
            <a:pPr marL="9144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Подсигурява, че екипът разбира условията на достатъчно добро ниво</a:t>
            </a:r>
            <a:endParaRPr sz="200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Екип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Екипът се самоорганизира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Хора от различни сфери на дадена организация работят заедно в екипа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Достатъчно малък, за да остане гъвкав и подвижен</a:t>
            </a:r>
            <a:endParaRPr sz="200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Достатъчно голям, за да свърши достатъчно работа по време на спринт (6 - 9 души)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Kanban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Визуален начин за управление на задачи и работен процес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 kanban табло с колони и карти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карта представлява определена задача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Колоните организират задачите според техния прогрес или етапа на разработка, в който се намират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Разработен от Toyota през 40-те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Лесно е да се види по какви задачи работи всеки един човек в организацията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Мениджърите на екипи могат бързо да назначат задача на даден екип, когато той е без такава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491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Kanban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Съвместим с agile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Използван заедно със scrum, образува мощен подход за разработка на софтуер 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Kanban - карти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Живеят на kanban таблото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карта представлява отделна задача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карта е попълнена с информация относно задачата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Всяка задача е назначена на един или няколко члена от екипа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Kanban - практики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Визуализиране на работния процес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Задаване на максимален брой задачи, по които може да се работи едновременно, с цел бързото им изпълнение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Управление и подобряване на работния процес чрез наблюдението му и разрешаването на възникнали спънки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Изрично уточняване на политиките за изпълнение на процеси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Съвместна работа и експериментация - стремеж към подобрение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Цикли за обратна връзка - ревюта, за да се достави продукта на клиента възможно най-бързо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Непрекъсната интеграция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Практика при разработката на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екип трябва подсигурява, че успешен build и последващо тестване са проведени за всяка промяна по кода в софтуерна програма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Концепцията гарантира премахването на проблема  с откриване на грешки в по-късен етап от разработката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Гарантира, че промените по кода никога не се правят в изолация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Непрекъсната интеграция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Отговаря на въпросите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Работят ли всички компоненти на софтуера заедно, както би трябвало?”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Минават ли всички тестове след последните промени?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Каква част от кода подлежи на автоматизирано тестване?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7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Непрекъсната интеграция - как работи процеса по непрекъсната интеграция?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Разработчик изпраща направените промени към репозитори на система за управление на верситие. Междувременно сървърът за непрекъсната интеграция следи репозиторито за промени (на всеки няколко минути)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Скоро, след като промените се появят в репозиторито, сървърът за непрекъсната интеграция ги засича и съответно извлича последното копие на кода от репозиторито, след което изпълнява build скрипт, който интегрира софтуера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4058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Непрекъсната интеграция - как работи процеса по непрекъсната интеграция?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Сървърът за непрекъсната интеграция генерира обратна връзка, като изпраща резултатите от build-а по имейл на определени членове от екипа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Пускат се unit тестове върху проекта, като се следи дали те преминават успешно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Ако тестовете са успешни, кодът е готов да бъде пуснат в употреба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Сървърът за непрекъсната интеграция продължава да следи за промени в репозиторито на системата за управление на версии и процеса се повтаря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Методологии за разработка на софтуер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7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Jira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Trello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87" name="Google Shape;28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409" y="1395875"/>
            <a:ext cx="3095190" cy="12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400" y="3351700"/>
            <a:ext cx="3095200" cy="95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Планиране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Етапа включва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Събиране на бизнес изисквания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Срещи  между заинтересованите страни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Разработчиците трябва добре да се запознаят с изискванията на клиента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Предвиждане на евентуалните проблеми, които могат да възникнат</a:t>
            </a: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5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Jira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296" name="Google Shape;2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13" y="1603075"/>
            <a:ext cx="6706764" cy="323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5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Jira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02" name="Google Shape;30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350" y="1603075"/>
            <a:ext cx="6183301" cy="32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5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Jira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310" name="Google Shape;31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925" y="1564450"/>
            <a:ext cx="5258150" cy="32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7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Jira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Уеб-базирана система за проследяване на грешки, проблеми и управление на agile проекти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Подходяща за управление и подобрение на процеси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Предлага scrum и kanban таблици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Известия по имейл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Доклади за прогрес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Ограничаване на достъпа според роля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Следене на проблемите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u="sng">
                <a:solidFill>
                  <a:schemeClr val="hlink"/>
                </a:solidFill>
                <a:hlinkClick r:id="rId3"/>
              </a:rPr>
              <a:t>https://www.atlassian.com/software/jira/guides/getting-started/basics?tab=classic#step-1-create-a-project</a:t>
            </a:r>
            <a:r>
              <a:rPr lang="bg" sz="2000"/>
              <a:t> - как да започнем с Jira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16" name="Google Shape;31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78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Trello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22" name="Google Shape;32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627" y="1253050"/>
            <a:ext cx="6226749" cy="362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78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Trello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29" name="Google Shape;32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  <p:pic>
        <p:nvPicPr>
          <p:cNvPr id="330" name="Google Shape;3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251" y="1152475"/>
            <a:ext cx="5825501" cy="37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7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Trello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уеб-базирано приложение за управление на проекти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Използва Kanban модел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Лесен за работа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Безплатен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 u="sng">
                <a:solidFill>
                  <a:schemeClr val="hlink"/>
                </a:solidFill>
                <a:hlinkClick r:id="rId3"/>
              </a:rPr>
              <a:t>https://trello.com/guide/trello-101</a:t>
            </a:r>
            <a:r>
              <a:rPr lang="bg" sz="2000"/>
              <a:t> - как да започнем с Trello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36" name="Google Shape;33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Инструменти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Обобщение</a:t>
            </a:r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" sz="2000"/>
              <a:t>Етапи в софтуерната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Методологии за разработка на софтуер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Инструменти</a:t>
            </a: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Анализ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Екипът дефинира детайлно целия проект, като проверява неговата приложимост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Работният процес е разделен на малки задачи, за да може разработчици, тестъри, дизайнери и мениджъри на проекта да дадат оценка за своите задачи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Те оценят дали дадена задача е приложима относно цена, време, функционалност, надеждност и др.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Дизайн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Дефинира се дизайнът на софтуера на база събраните изисквания от фазата “Планиране”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Определяне на системните и хардуерните изисквания за проекта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Създаване на стратегия за тестване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Кое да се тества?</a:t>
            </a:r>
            <a:endParaRPr sz="2000"/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Как да се тества?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Съдържа цялостна софтуерна архитектура на продукта, както и дизайн на базата от данни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Разработка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Най-дългият етап в софтуерната разработка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 определяне дизайна на продукта работата се разпределя на малки задачи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разработчик получава собствени задачи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Всеки разработчик изпълнява своите задачи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Тестване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 като софтуерът е разработен, той се подлага на тестване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Софтуерът не преминава в следващ етап на разработка, ако тестърите не го одобрят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Намерените бъгове и проблеми се документират и софтуерът се връща в етап на разработка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Етапи в софтуерната разработка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bg" sz="2000"/>
              <a:t>Инсталация и поддръжка</a:t>
            </a:r>
            <a:endParaRPr sz="200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Софтуера се предава на клиентите, за да се инсталира на техните устройства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След това софтуера преминава в етап на поддръжка 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Поправят се възникнали грешки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" sz="2000"/>
              <a:t>Софтуера се подновява от време на време</a:t>
            </a:r>
            <a:endParaRPr sz="20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1909</Words>
  <Application>Microsoft Office PowerPoint</Application>
  <PresentationFormat>On-screen Show (16:9)</PresentationFormat>
  <Paragraphs>288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</vt:lpstr>
      <vt:lpstr>Noto Sans Symbols</vt:lpstr>
      <vt:lpstr>Master</vt:lpstr>
      <vt:lpstr>Въведение в курса</vt:lpstr>
      <vt:lpstr>Съдържание</vt:lpstr>
      <vt:lpstr>Етапи в софтуерната разработка</vt:lpstr>
      <vt:lpstr>Етапи в софтуерната разработка</vt:lpstr>
      <vt:lpstr>Етапи в софтуерната разработка</vt:lpstr>
      <vt:lpstr>Етапи в софтуерната разработка</vt:lpstr>
      <vt:lpstr>Етапи в софтуерната разработка</vt:lpstr>
      <vt:lpstr>Етапи в софтуерната разработка</vt:lpstr>
      <vt:lpstr>Етапи в софтуерната разработка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Методологии за разработка на софтуер</vt:lpstr>
      <vt:lpstr>Инструменти</vt:lpstr>
      <vt:lpstr>Инструменти</vt:lpstr>
      <vt:lpstr>Инструменти</vt:lpstr>
      <vt:lpstr>Инструменти</vt:lpstr>
      <vt:lpstr>Инструменти</vt:lpstr>
      <vt:lpstr>Инструменти</vt:lpstr>
      <vt:lpstr>Инструменти</vt:lpstr>
      <vt:lpstr>Инструменти</vt:lpstr>
      <vt:lpstr>Обобщение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Въведение в курса</dc:title>
  <cp:lastModifiedBy>Danail Iliew</cp:lastModifiedBy>
  <cp:revision>2</cp:revision>
  <dcterms:modified xsi:type="dcterms:W3CDTF">2020-01-16T11:07:21Z</dcterms:modified>
</cp:coreProperties>
</file>