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635f230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b635f230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b635f230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b635f230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b635f23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b635f23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635f230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b635f230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b635f230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b635f230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635f230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635f230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b635f230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b635f230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b635f230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b635f230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635f230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b635f230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b635f230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b635f230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4f6dee5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4f6dee5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b635f230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b635f230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b635f230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b635f230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b635f230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b635f230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b635f230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b635f230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b635f230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b635f230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b635f230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b635f230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b635f230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b635f230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b635f230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b635f230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b635f230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b635f230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b635f230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b635f230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b635f230c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b635f230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b635f230c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b635f230c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b635f230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b635f230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b635f230c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b635f230c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b635f230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b635f230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b635f230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b635f230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b635f230c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b635f230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b635f230c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b635f230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b635f230c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b635f230c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b635f230c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b635f230c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4f6dee5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4f6dee5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635f230c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b635f230c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b635f230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b635f230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b635f230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b635f230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b635f230c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b635f230c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b6bd6d17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b6bd6d1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b6bd6d17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b6bd6d17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b6bd6d17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b6bd6d1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b6bd6d17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b6bd6d17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6bd6d17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6bd6d17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b6bd6d17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b6bd6d17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635f23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635f23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b6bd6d17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b6bd6d17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b6bd6d17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b6bd6d17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b6bd6d17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6b6bd6d17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b6bd6d17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b6bd6d17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b6bd6d17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b6bd6d17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b6bd6d17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b6bd6d17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b6bd6d17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6b6bd6d17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b6bd6d17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b6bd6d17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b6bd6d17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6b6bd6d17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6b6bd6d17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6b6bd6d17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635f230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635f23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b6bd6d17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b6bd6d17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b6bd6d17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b6bd6d17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b6bd6d17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b6bd6d17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b6bd6d17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b6bd6d17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b6bd6d17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b6bd6d17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b6bd6d17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b6bd6d17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6b6bd6d17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6b6bd6d17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6b6bd6d172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6b6bd6d172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b6bd6d172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6b6bd6d172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b6bd6d17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b6bd6d17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635f23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635f23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6b6bd6d172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6b6bd6d17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b6bd6d172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b6bd6d172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6bd6d172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6bd6d172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6b6bd6d172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6b6bd6d172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6b6bd6d172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6b6bd6d172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6b6bd6d172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6b6bd6d172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b6bd6d172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b6bd6d17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6b6bd6d17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6b6bd6d17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b4f6dee5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b4f6dee5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635f230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635f230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b635f230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b635f230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9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bg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-scm.com/download/win" TargetMode="External"/><Relationship Id="rId4" Type="http://schemas.openxmlformats.org/officeDocument/2006/relationships/hyperlink" Target="https://git-scm.com/download/mac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-scm.com/doc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git-school.github.io/visualizing-git/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git-scm.com/book/en/v2/Git-Branching-Rebasing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8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Системи за управление на версиите</a:t>
            </a:r>
            <a:endParaRPr/>
          </a:p>
        </p:txBody>
      </p:sp>
      <p:sp>
        <p:nvSpPr>
          <p:cNvPr id="56" name="Google Shape;56;p9"/>
          <p:cNvSpPr txBox="1"/>
          <p:nvPr>
            <p:ph type="ctrTitle"/>
          </p:nvPr>
        </p:nvSpPr>
        <p:spPr>
          <a:xfrm>
            <a:off x="311700" y="2797850"/>
            <a:ext cx="8520600" cy="6855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800">
                <a:solidFill>
                  <a:schemeClr val="lt1"/>
                </a:solidFill>
              </a:rPr>
              <a:t>Git и GitHub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381075"/>
            <a:ext cx="8520600" cy="472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Децентрализирана </a:t>
            </a:r>
            <a:r>
              <a:rPr lang="bg" sz="2000"/>
              <a:t>система за управление на версиите</a:t>
            </a:r>
            <a:endParaRPr sz="20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213" y="1853575"/>
            <a:ext cx="4513573" cy="29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Децентрализирана сорс-контрол система - предимства пред централизирания вид системи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Всички операции освен push и pull се извършват изключително бързо, понеже е нужен достъп само до твърдият диск, а не до сървър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Промените, могат да се събират и изпращат до локално репозитори без никой да ги види, преди да се push-нат наведнъж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Всичко освен push и pull може да се прави без наличието на интернет връзка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Може да работите дори от самолет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Децентрализирана </a:t>
            </a:r>
            <a:r>
              <a:rPr lang="bg" sz="2000"/>
              <a:t>система за управление на версиите</a:t>
            </a:r>
            <a:r>
              <a:rPr lang="bg" sz="2000"/>
              <a:t> - недостатъци пред централизирания вид системи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Ако проектът съдържа много големи файлове, които не могат да се компресират лесно, запазването на всички версии ще струва много памет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Ако проектът има дълга история (например над 50,000 промени), тегленето на тази история ще отнеме прекалено много време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Децентрализирана система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Използва snapshot-и вместо разлики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път при commit на промени Git прави нов snapshot на това как изглежда проекта в този момент, като включва всички файлове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Ако даден файл не е променен Git е достатъчно умен да не го записва наново, а да предостави референция към последния snapshot, в който този файл е претърпял промени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Почти всичко при Git се случва локално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1381075"/>
            <a:ext cx="8520600" cy="2786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Има интегритет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Всичко се </a:t>
            </a:r>
            <a:r>
              <a:rPr lang="bg" sz="2000"/>
              <a:t>проследява</a:t>
            </a:r>
            <a:r>
              <a:rPr lang="bg" sz="2000"/>
              <a:t> с чексуми преди да се запише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Обръщенията отново стават чрез чексумите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Това означава, че е невъзможно да се промени съдържанието на файл или директория без Git да знае за това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Механизмът, използван за чек-сумите е SHA1 хеш - 40 символен символен низ подобен на този</a:t>
            </a:r>
            <a:endParaRPr sz="2000"/>
          </a:p>
        </p:txBody>
      </p:sp>
      <p:sp>
        <p:nvSpPr>
          <p:cNvPr id="137" name="Google Shape;137;p22"/>
          <p:cNvSpPr/>
          <p:nvPr/>
        </p:nvSpPr>
        <p:spPr>
          <a:xfrm>
            <a:off x="525300" y="4204375"/>
            <a:ext cx="8093400" cy="521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24b9da6552252987aa493b52f8696cd6d3b00373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381075"/>
            <a:ext cx="8520600" cy="3528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Три състояния на файл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Committed</a:t>
            </a:r>
            <a:r>
              <a:rPr lang="bg" sz="2000"/>
              <a:t> - данните в този файл са запазени в локалната база данни на този проект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Modified - съдържанието на този файл е било променено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Staged - промените са маркирани за бъдещ commit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381075"/>
            <a:ext cx="8520600" cy="3528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Три основни части на Git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Работна директория - единично копие наричано checkout - версия на проекта от източника (origin)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Промените от последния checkout насам не са добавени в индекса за commit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Зона за постановка (staging area)/Индекс - намира е между работната директория и .git директорията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 Подготвя промяна или редица промени, които искате да commit-нете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381075"/>
            <a:ext cx="8520600" cy="2856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Три основни части на Git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Зона за постановка (staging area)/Индекс 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При операция commit, се изпращат само промените, които са в индекса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Не commit-нати промени остават в работната директория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Файловете в индекса са променени и маркирани за следващия commit snapshot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381075"/>
            <a:ext cx="8520600" cy="2856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Три основни части на Git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.git директория (Репозитори)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Източника на данни за проекта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Това, което потребителят pull-ва от сървъра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Файловете в репозиторито са commit-нати в проекта като snapshot версия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381075"/>
            <a:ext cx="8520600" cy="2234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 - полезни команди за конзолата/терминал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pwd - принтира текущата работна директория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cd - променя директорията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ls - списък на файловете в директорията (dir за Windows)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touch - създава нов празен файл (copy con за Windows)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mkdir - създава нова празна папка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Съдържание</a:t>
            </a:r>
            <a:endParaRPr/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" sz="2000"/>
              <a:t>С</a:t>
            </a:r>
            <a:r>
              <a:rPr lang="bg" sz="2000"/>
              <a:t>истеми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Разлики между централизирана и децентрализирана система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Използване на Git и GitHub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11700" y="1381075"/>
            <a:ext cx="8520600" cy="2927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 - графичен потребителски интерфейс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Препоръчва се избягването на графичен потребителски интерфейс за Git за потребители без опит със системи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GitHub Desktop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SourceTree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SmartGit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 др.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1700" y="1381075"/>
            <a:ext cx="8520600" cy="3561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 - инсталация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Windows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u="sng">
                <a:solidFill>
                  <a:schemeClr val="hlink"/>
                </a:solidFill>
                <a:hlinkClick r:id="rId3"/>
              </a:rPr>
              <a:t>https://git-scm.com/download/win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Mac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u="sng">
                <a:solidFill>
                  <a:schemeClr val="hlink"/>
                </a:solidFill>
                <a:hlinkClick r:id="rId4"/>
              </a:rPr>
              <a:t>https://git-scm.com/download/mac</a:t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Linux</a:t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80" name="Google Shape;180;p29"/>
          <p:cNvSpPr/>
          <p:nvPr/>
        </p:nvSpPr>
        <p:spPr>
          <a:xfrm>
            <a:off x="922125" y="3235125"/>
            <a:ext cx="4880100" cy="57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brew install git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1733375" y="4093300"/>
            <a:ext cx="5278800" cy="940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sudo apt-get install git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sudo yum install git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1381075"/>
            <a:ext cx="8520600" cy="3561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 - конфигурация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Валидация за успешна инсталация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Задаване на потребителско име и имейл адрес</a:t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88" name="Google Shape;188;p30"/>
          <p:cNvSpPr/>
          <p:nvPr/>
        </p:nvSpPr>
        <p:spPr>
          <a:xfrm>
            <a:off x="431575" y="2284200"/>
            <a:ext cx="4211700" cy="57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--version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431575" y="3377550"/>
            <a:ext cx="8400600" cy="57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config --global user.name "My Name"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31575" y="4091650"/>
            <a:ext cx="8400600" cy="57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git config --global user.email "my@mail.eu"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1381075"/>
            <a:ext cx="8520600" cy="3561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 - конфигурация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Списък с пълната конфигурация за Git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Документация - </a:t>
            </a:r>
            <a:r>
              <a:rPr lang="bg" sz="2000" u="sng">
                <a:solidFill>
                  <a:schemeClr val="hlink"/>
                </a:solidFill>
                <a:hlinkClick r:id="rId3"/>
              </a:rPr>
              <a:t>https://git-scm.com/doc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97" name="Google Shape;197;p31"/>
          <p:cNvSpPr/>
          <p:nvPr/>
        </p:nvSpPr>
        <p:spPr>
          <a:xfrm>
            <a:off x="431575" y="2284200"/>
            <a:ext cx="4211700" cy="57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config --list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431575" y="3418975"/>
            <a:ext cx="4211700" cy="57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help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1700" y="1381075"/>
            <a:ext cx="8520600" cy="3561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 - инициализация на Git репозитори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случай на вече съществуващ проект - първо идете в директорията на проекта</a:t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05" name="Google Shape;205;p32"/>
          <p:cNvSpPr/>
          <p:nvPr/>
        </p:nvSpPr>
        <p:spPr>
          <a:xfrm>
            <a:off x="431575" y="2665200"/>
            <a:ext cx="4211700" cy="57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init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381075"/>
            <a:ext cx="8520600" cy="46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 - инициализация на Git репозитори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8" y="2076900"/>
            <a:ext cx="850582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1700" y="1381075"/>
            <a:ext cx="8520600" cy="3561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Предлага хостинг за сорс-контрол на проекти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Базиран на Git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Създаване на акаунт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1700" y="1381075"/>
            <a:ext cx="8520600" cy="1852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push на локално репозитори в GitHub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Създаване на README файл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Добавяне на файла като част от проекта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Добавяне на проектите в commit и задаване на съобщение за този commit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5" name="Google Shape;225;p35"/>
          <p:cNvSpPr/>
          <p:nvPr/>
        </p:nvSpPr>
        <p:spPr>
          <a:xfrm>
            <a:off x="311700" y="3301950"/>
            <a:ext cx="8520600" cy="1332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echo "Our first GitHub repository" &gt; README.md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add .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 -m "First commit"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1700" y="1381075"/>
            <a:ext cx="8520600" cy="486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push на локално репозитори в GitHub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8" y="2133275"/>
            <a:ext cx="85439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11700" y="1381075"/>
            <a:ext cx="8520600" cy="911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push на локално репозитори в GitHub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Създаване на репозитори в GitHub</a:t>
            </a:r>
            <a:endParaRPr sz="2000"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302" y="2195575"/>
            <a:ext cx="3169400" cy="29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</a:t>
            </a:r>
            <a:r>
              <a:rPr lang="bg"/>
              <a:t>истеми за управление на версиите</a:t>
            </a:r>
            <a:endParaRPr/>
          </a:p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Средство за проследяване и запис на промените по файл (или множество файлове) във времето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Можете да възстановите дадена версия във всеки един момент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Възможност за възстановяване на цял проект към даден предишен момент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Сравняване на промените във времето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Предоставя възможност много лица да работят по едни  и същи файлове едновременно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Проследяване от кой са направени дадени промени и кога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11700" y="1381075"/>
            <a:ext cx="8520600" cy="5010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push на локално репозитори в GitHub</a:t>
            </a:r>
            <a:endParaRPr sz="2000"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088" y="1982625"/>
            <a:ext cx="5789833" cy="29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311700" y="1381075"/>
            <a:ext cx="8520600" cy="1668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push на локално репозитори в GitHub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HTTPS - изисква име и парола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SSH - изисква ключ и SSH парола, която трябва да се добави в GitHub акаунта</a:t>
            </a:r>
            <a:endParaRPr sz="2000"/>
          </a:p>
        </p:txBody>
      </p:sp>
      <p:sp>
        <p:nvSpPr>
          <p:cNvPr id="253" name="Google Shape;253;p39"/>
          <p:cNvSpPr/>
          <p:nvPr/>
        </p:nvSpPr>
        <p:spPr>
          <a:xfrm>
            <a:off x="311700" y="3164375"/>
            <a:ext cx="8520600" cy="1696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remote add origin https://github.com/MyUsername/OurFirstRepo.git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push -u origin master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59" name="Google Shape;259;p40"/>
          <p:cNvSpPr txBox="1"/>
          <p:nvPr>
            <p:ph idx="1" type="body"/>
          </p:nvPr>
        </p:nvSpPr>
        <p:spPr>
          <a:xfrm>
            <a:off x="311700" y="1381075"/>
            <a:ext cx="8520600" cy="5010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push на локално репозитори в GitHub</a:t>
            </a:r>
            <a:endParaRPr sz="2000"/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613" y="2063475"/>
            <a:ext cx="5862775" cy="27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66" name="Google Shape;266;p41"/>
          <p:cNvSpPr txBox="1"/>
          <p:nvPr>
            <p:ph idx="1" type="body"/>
          </p:nvPr>
        </p:nvSpPr>
        <p:spPr>
          <a:xfrm>
            <a:off x="311700" y="1381075"/>
            <a:ext cx="8520600" cy="1102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push на локално репозитори в GitHub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Проверка дали всичко наред - промените са отразени в нашето GitHub репозитори</a:t>
            </a:r>
            <a:endParaRPr sz="2000"/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438" y="2628100"/>
            <a:ext cx="6329125" cy="23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73" name="Google Shape;273;p42"/>
          <p:cNvSpPr txBox="1"/>
          <p:nvPr>
            <p:ph idx="1" type="body"/>
          </p:nvPr>
        </p:nvSpPr>
        <p:spPr>
          <a:xfrm>
            <a:off x="311700" y="1381075"/>
            <a:ext cx="8520600" cy="1901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status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Извежда информация относно branch-а, в който се намираме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Дали branch-ът съдържа последната версия на файловете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Споменава, ако има нещо, което трябва да се commit-не</a:t>
            </a:r>
            <a:endParaRPr sz="2000"/>
          </a:p>
        </p:txBody>
      </p:sp>
      <p:pic>
        <p:nvPicPr>
          <p:cNvPr id="274" name="Google Shape;2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88" y="3282775"/>
            <a:ext cx="69818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311700" y="1381075"/>
            <a:ext cx="8520600" cy="3040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add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Обновява съществуващи файлове или добавя проследвяване на нови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add . 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Работи върху всички файлове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add &lt;file_name&gt;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Работи върху файл с посоченото име</a:t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311700" y="1381075"/>
            <a:ext cx="8520600" cy="3514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Нека добавим нов файл в папката на нашето локално репозитори и обновим съдържанието на вече съществуващият фaйл README.md - можете да направите това с любимия си текстов редактор.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След това ще проверим статуса на локалното ни репозитори преди и след като добавим промените с git add командата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311700" y="1381075"/>
            <a:ext cx="8520600" cy="536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93" name="Google Shape;2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175" y="1917175"/>
            <a:ext cx="7011659" cy="29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299" name="Google Shape;299;p46"/>
          <p:cNvSpPr txBox="1"/>
          <p:nvPr>
            <p:ph idx="1" type="body"/>
          </p:nvPr>
        </p:nvSpPr>
        <p:spPr>
          <a:xfrm>
            <a:off x="311700" y="1381075"/>
            <a:ext cx="8520600" cy="536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Преди git add . 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00" name="Google Shape;3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175" y="2221975"/>
            <a:ext cx="7011659" cy="29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06" name="Google Shape;306;p47"/>
          <p:cNvSpPr txBox="1"/>
          <p:nvPr>
            <p:ph idx="1" type="body"/>
          </p:nvPr>
        </p:nvSpPr>
        <p:spPr>
          <a:xfrm>
            <a:off x="311700" y="1381075"/>
            <a:ext cx="8520600" cy="1127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След git add . - забележете как състоянието на файловете се променя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07" name="Google Shape;30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508225"/>
            <a:ext cx="6705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с</a:t>
            </a:r>
            <a:r>
              <a:rPr lang="bg"/>
              <a:t>истема за управление на версиите</a:t>
            </a:r>
            <a:endParaRPr/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Централизирана система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Базирана на идеята за едно единствено “централно” копие на проекта, което се намира някъде (на сървър)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Направените промени се изпращат до този централен сървър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Промените се теглят отново от централния сървър, като при изтегляне се  обновяват файловете, които потребителят има локално на машината си</a:t>
            </a: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13" name="Google Shape;313;p48"/>
          <p:cNvSpPr txBox="1"/>
          <p:nvPr>
            <p:ph idx="1" type="body"/>
          </p:nvPr>
        </p:nvSpPr>
        <p:spPr>
          <a:xfrm>
            <a:off x="311700" y="1381075"/>
            <a:ext cx="8520600" cy="3451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diff - отговаря на 2 въпроса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Какви промени са в Staged състояние и са готови за commit?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Какви промени са направени, но не са в Staged състояние?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diff --staged</a:t>
            </a:r>
            <a:endParaRPr sz="2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Сравнява версиите на файловете</a:t>
            </a:r>
            <a:endParaRPr sz="2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Метаданни</a:t>
            </a:r>
            <a:endParaRPr sz="2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Маркери за промени за файл А/В</a:t>
            </a:r>
            <a:endParaRPr sz="2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Chunk Header</a:t>
            </a:r>
            <a:endParaRPr sz="2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Chunk промени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19" name="Google Shape;319;p49"/>
          <p:cNvSpPr txBox="1"/>
          <p:nvPr>
            <p:ph idx="1" type="body"/>
          </p:nvPr>
        </p:nvSpPr>
        <p:spPr>
          <a:xfrm>
            <a:off x="311700" y="1381075"/>
            <a:ext cx="8520600" cy="5010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488" y="1928350"/>
            <a:ext cx="66770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26" name="Google Shape;326;p50"/>
          <p:cNvSpPr txBox="1"/>
          <p:nvPr>
            <p:ph idx="1" type="body"/>
          </p:nvPr>
        </p:nvSpPr>
        <p:spPr>
          <a:xfrm>
            <a:off x="311700" y="1381075"/>
            <a:ext cx="8520600" cy="3493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commit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Прави commit съдържащ в себе си променените файлове в даден момент от времето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commit -a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Пропуска Staging фазата (изпуска git add командата) и директно прави commit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commit -a -m </a:t>
            </a:r>
            <a:r>
              <a:rPr lang="bg" sz="2000"/>
              <a:t>"Commit message" 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Флага -m задава съобщение за бъдещия commit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32" name="Google Shape;332;p51"/>
          <p:cNvSpPr txBox="1"/>
          <p:nvPr>
            <p:ph idx="1" type="body"/>
          </p:nvPr>
        </p:nvSpPr>
        <p:spPr>
          <a:xfrm>
            <a:off x="311700" y="1381075"/>
            <a:ext cx="8520600" cy="835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Тъй</a:t>
            </a:r>
            <a:r>
              <a:rPr lang="bg" sz="2000"/>
              <a:t> като вече сме добавили промените ще изпуснем -а флага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33" name="Google Shape;3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25" y="2216575"/>
            <a:ext cx="66389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3513" y="3397675"/>
            <a:ext cx="6316946" cy="14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40" name="Google Shape;340;p52"/>
          <p:cNvSpPr txBox="1"/>
          <p:nvPr>
            <p:ph idx="1" type="body"/>
          </p:nvPr>
        </p:nvSpPr>
        <p:spPr>
          <a:xfrm>
            <a:off x="311700" y="1381075"/>
            <a:ext cx="8520600" cy="1250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push / git push origin master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изпраща направените промени до източника (сървъра)</a:t>
            </a:r>
            <a:endParaRPr sz="2000"/>
          </a:p>
        </p:txBody>
      </p:sp>
      <p:pic>
        <p:nvPicPr>
          <p:cNvPr id="341" name="Google Shape;3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563" y="2571750"/>
            <a:ext cx="6028880" cy="22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47" name="Google Shape;347;p53"/>
          <p:cNvSpPr txBox="1"/>
          <p:nvPr>
            <p:ph idx="1" type="body"/>
          </p:nvPr>
        </p:nvSpPr>
        <p:spPr>
          <a:xfrm>
            <a:off x="311700" y="1381075"/>
            <a:ext cx="8520600" cy="3472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log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Връща историята на commit-ите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log -1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Връща последния commit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log --oneline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Връща всички commit-и форматирани на един ред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log --patch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Връща всеки commit детайлно + git diff за всеки от тях</a:t>
            </a:r>
            <a:endParaRPr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53" name="Google Shape;353;p54"/>
          <p:cNvSpPr txBox="1"/>
          <p:nvPr>
            <p:ph idx="1" type="body"/>
          </p:nvPr>
        </p:nvSpPr>
        <p:spPr>
          <a:xfrm>
            <a:off x="311700" y="1381075"/>
            <a:ext cx="8520600" cy="46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</p:txBody>
      </p:sp>
      <p:pic>
        <p:nvPicPr>
          <p:cNvPr id="354" name="Google Shape;3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1947225"/>
            <a:ext cx="832485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60" name="Google Shape;360;p55"/>
          <p:cNvSpPr txBox="1"/>
          <p:nvPr>
            <p:ph idx="1" type="body"/>
          </p:nvPr>
        </p:nvSpPr>
        <p:spPr>
          <a:xfrm>
            <a:off x="311700" y="1381075"/>
            <a:ext cx="8520600" cy="46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</p:txBody>
      </p:sp>
      <p:pic>
        <p:nvPicPr>
          <p:cNvPr id="361" name="Google Shape;3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4500"/>
            <a:ext cx="8839199" cy="95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67" name="Google Shape;367;p56"/>
          <p:cNvSpPr txBox="1"/>
          <p:nvPr>
            <p:ph idx="1" type="body"/>
          </p:nvPr>
        </p:nvSpPr>
        <p:spPr>
          <a:xfrm>
            <a:off x="311700" y="1381075"/>
            <a:ext cx="8520600" cy="2234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rm &lt;file_name&gt;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Премахва файл от проекта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rm --cached &lt;file_name&gt;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Премахва файл от проекта (спира да следи за промени), но не и от директорията</a:t>
            </a:r>
            <a:endParaRPr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73" name="Google Shape;373;p57"/>
          <p:cNvSpPr txBox="1"/>
          <p:nvPr>
            <p:ph idx="1" type="body"/>
          </p:nvPr>
        </p:nvSpPr>
        <p:spPr>
          <a:xfrm>
            <a:off x="311700" y="1381075"/>
            <a:ext cx="8520600" cy="46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</p:txBody>
      </p:sp>
      <p:pic>
        <p:nvPicPr>
          <p:cNvPr id="374" name="Google Shape;37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263" y="1846675"/>
            <a:ext cx="5783468" cy="29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Централизирана </a:t>
            </a:r>
            <a:r>
              <a:rPr lang="bg" sz="2000"/>
              <a:t>система за управление на версиите</a:t>
            </a:r>
            <a:r>
              <a:rPr lang="bg" sz="2000"/>
              <a:t> - механизъм на работа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Сваляне последната версия на проекта от централния сървър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Променяне файлове на проекта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Изпращане (commit) на промените към централния сървър, от където другите хора, работещи по проекта, могат да ги видят</a:t>
            </a:r>
            <a:endParaRPr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80" name="Google Shape;380;p58"/>
          <p:cNvSpPr txBox="1"/>
          <p:nvPr>
            <p:ph idx="1" type="body"/>
          </p:nvPr>
        </p:nvSpPr>
        <p:spPr>
          <a:xfrm>
            <a:off x="311700" y="1381075"/>
            <a:ext cx="8520600" cy="12720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най-често използвани команди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mv &lt;file_name&gt; &lt;new_file_name&gt;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Преименува файл</a:t>
            </a:r>
            <a:endParaRPr sz="2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11700" y="1381075"/>
            <a:ext cx="8520600" cy="3316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 u="sng">
                <a:solidFill>
                  <a:schemeClr val="hlink"/>
                </a:solidFill>
                <a:hlinkClick r:id="rId3"/>
              </a:rPr>
              <a:t>http://git-school.github.io/visualizing-git/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Какво е branch (клон)?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Разклонение на проекта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Позволява работа по проекта без да се променя директно официалната му версия (master branch)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Полезно за тестване на нова функционалност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Практика е в master branch винаги да се  държи работеща версия на проекта</a:t>
            </a:r>
            <a:endParaRPr sz="2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311700" y="1381075"/>
            <a:ext cx="8520600" cy="2538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Създаване на нов клон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checkout -b &lt;branch_name&gt;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Преминаване между клоновете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checkout &lt;branch_name&gt;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Създаване на нов клон без да се преминава на него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branch &lt;branch_name&gt;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398" name="Google Shape;398;p61"/>
          <p:cNvSpPr txBox="1"/>
          <p:nvPr>
            <p:ph idx="1" type="body"/>
          </p:nvPr>
        </p:nvSpPr>
        <p:spPr>
          <a:xfrm>
            <a:off x="311700" y="1381075"/>
            <a:ext cx="8520600" cy="1590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Ще използваме инструмента за визуализация, за да онагледим как изглежда репозиторито ни, когато създадем други клонове.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99" name="Google Shape;399;p61"/>
          <p:cNvSpPr/>
          <p:nvPr/>
        </p:nvSpPr>
        <p:spPr>
          <a:xfrm>
            <a:off x="371700" y="2971375"/>
            <a:ext cx="8400600" cy="2048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checkout -b </a:t>
            </a: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new_branch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05" name="Google Shape;405;p62"/>
          <p:cNvSpPr txBox="1"/>
          <p:nvPr>
            <p:ph idx="1" type="body"/>
          </p:nvPr>
        </p:nvSpPr>
        <p:spPr>
          <a:xfrm>
            <a:off x="311700" y="1381075"/>
            <a:ext cx="8520600" cy="46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06" name="Google Shape;406;p62"/>
          <p:cNvSpPr/>
          <p:nvPr/>
        </p:nvSpPr>
        <p:spPr>
          <a:xfrm>
            <a:off x="371700" y="1896000"/>
            <a:ext cx="8400600" cy="2048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checkout master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checkout new_branch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commit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12" name="Google Shape;412;p63"/>
          <p:cNvSpPr txBox="1"/>
          <p:nvPr>
            <p:ph idx="1" type="body"/>
          </p:nvPr>
        </p:nvSpPr>
        <p:spPr>
          <a:xfrm>
            <a:off x="311700" y="1381075"/>
            <a:ext cx="8520600" cy="465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13" name="Google Shape;41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575" y="1846675"/>
            <a:ext cx="5068842" cy="29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19" name="Google Shape;419;p64"/>
          <p:cNvSpPr txBox="1"/>
          <p:nvPr>
            <p:ph idx="1" type="body"/>
          </p:nvPr>
        </p:nvSpPr>
        <p:spPr>
          <a:xfrm>
            <a:off x="311700" y="1304875"/>
            <a:ext cx="8520600" cy="3764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stash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Позволява да се “избутат” настрана текущите промени, за да се върнем към чиста работната директория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Полезно в случаите, в които искаме да сменим клона и да работим по друг аспект, но работта на текущия клон се е объркала (не искаме да я commit-ваме)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stash list 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Изкарва списък на stash-натите промени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stash pop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Връща промените обратно в работната директория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25" name="Google Shape;425;p65"/>
          <p:cNvSpPr txBox="1"/>
          <p:nvPr>
            <p:ph idx="1" type="body"/>
          </p:nvPr>
        </p:nvSpPr>
        <p:spPr>
          <a:xfrm>
            <a:off x="311700" y="1304875"/>
            <a:ext cx="8520600" cy="1232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merge &lt;branch_name&gt;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Обединява няколко клона</a:t>
            </a:r>
            <a:endParaRPr sz="20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6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31" name="Google Shape;431;p66"/>
          <p:cNvSpPr txBox="1"/>
          <p:nvPr>
            <p:ph idx="1" type="body"/>
          </p:nvPr>
        </p:nvSpPr>
        <p:spPr>
          <a:xfrm>
            <a:off x="311700" y="1304875"/>
            <a:ext cx="8520600" cy="548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</p:txBody>
      </p:sp>
      <p:pic>
        <p:nvPicPr>
          <p:cNvPr id="432" name="Google Shape;4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25" y="1877925"/>
            <a:ext cx="66865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425" y="3194000"/>
            <a:ext cx="64103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7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39" name="Google Shape;439;p67"/>
          <p:cNvSpPr txBox="1"/>
          <p:nvPr>
            <p:ph idx="1" type="body"/>
          </p:nvPr>
        </p:nvSpPr>
        <p:spPr>
          <a:xfrm>
            <a:off x="311700" y="1304875"/>
            <a:ext cx="8520600" cy="155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push --set-upstream origin &lt;branch_name&gt;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Конфигурира как да се push-ват направените промени в новият ни клон</a:t>
            </a:r>
            <a:endParaRPr sz="2000"/>
          </a:p>
        </p:txBody>
      </p:sp>
      <p:pic>
        <p:nvPicPr>
          <p:cNvPr id="440" name="Google Shape;44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63" y="2860075"/>
            <a:ext cx="7598282" cy="19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11700" y="1381075"/>
            <a:ext cx="8520600" cy="507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Централизирана </a:t>
            </a:r>
            <a:r>
              <a:rPr lang="bg" sz="2000"/>
              <a:t>система за управление на версиите</a:t>
            </a:r>
            <a:endParaRPr sz="2000"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913" y="1860725"/>
            <a:ext cx="6550175" cy="289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8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46" name="Google Shape;446;p68"/>
          <p:cNvSpPr txBox="1"/>
          <p:nvPr>
            <p:ph idx="1" type="body"/>
          </p:nvPr>
        </p:nvSpPr>
        <p:spPr>
          <a:xfrm>
            <a:off x="311700" y="1304875"/>
            <a:ext cx="8520600" cy="576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</p:txBody>
      </p:sp>
      <p:pic>
        <p:nvPicPr>
          <p:cNvPr id="447" name="Google Shape;44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63" y="2094550"/>
            <a:ext cx="684847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9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53" name="Google Shape;453;p69"/>
          <p:cNvSpPr txBox="1"/>
          <p:nvPr>
            <p:ph idx="1" type="body"/>
          </p:nvPr>
        </p:nvSpPr>
        <p:spPr>
          <a:xfrm>
            <a:off x="311700" y="1304875"/>
            <a:ext cx="8520600" cy="548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</p:txBody>
      </p:sp>
      <p:pic>
        <p:nvPicPr>
          <p:cNvPr id="454" name="Google Shape;45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977675"/>
            <a:ext cx="6858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450" y="3125025"/>
            <a:ext cx="57531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9"/>
          <p:cNvSpPr txBox="1"/>
          <p:nvPr>
            <p:ph idx="1" type="body"/>
          </p:nvPr>
        </p:nvSpPr>
        <p:spPr>
          <a:xfrm>
            <a:off x="311700" y="4393375"/>
            <a:ext cx="8520600" cy="548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...commit и push на </a:t>
            </a:r>
            <a:r>
              <a:rPr lang="bg" sz="2000"/>
              <a:t>направените</a:t>
            </a:r>
            <a:r>
              <a:rPr lang="bg" sz="2000"/>
              <a:t> промени..</a:t>
            </a:r>
            <a:endParaRPr sz="2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62" name="Google Shape;462;p70"/>
          <p:cNvSpPr txBox="1"/>
          <p:nvPr>
            <p:ph idx="1" type="body"/>
          </p:nvPr>
        </p:nvSpPr>
        <p:spPr>
          <a:xfrm>
            <a:off x="311700" y="1304875"/>
            <a:ext cx="8520600" cy="548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</p:txBody>
      </p:sp>
      <p:pic>
        <p:nvPicPr>
          <p:cNvPr id="463" name="Google Shape;46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1935225"/>
            <a:ext cx="69723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0"/>
          <p:cNvSpPr txBox="1"/>
          <p:nvPr>
            <p:ph idx="1" type="body"/>
          </p:nvPr>
        </p:nvSpPr>
        <p:spPr>
          <a:xfrm>
            <a:off x="311700" y="3112800"/>
            <a:ext cx="8520600" cy="1521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случаите, когато са </a:t>
            </a:r>
            <a:r>
              <a:rPr lang="bg" sz="2000"/>
              <a:t>направени</a:t>
            </a:r>
            <a:r>
              <a:rPr lang="bg" sz="2000"/>
              <a:t> промени по един и същи файл от различни клонове възникват конфликти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Сливането на клоновете е невъзможно преди да се разрешат тези конфликти</a:t>
            </a:r>
            <a:endParaRPr sz="2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1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70" name="Google Shape;470;p71"/>
          <p:cNvSpPr txBox="1"/>
          <p:nvPr>
            <p:ph idx="1" type="body"/>
          </p:nvPr>
        </p:nvSpPr>
        <p:spPr>
          <a:xfrm>
            <a:off x="311700" y="1304875"/>
            <a:ext cx="8520600" cy="973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Как изглежда файла след опита за сливане на клоновете</a:t>
            </a:r>
            <a:endParaRPr sz="2000"/>
          </a:p>
        </p:txBody>
      </p:sp>
      <p:pic>
        <p:nvPicPr>
          <p:cNvPr id="471" name="Google Shape;47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75" y="2515375"/>
            <a:ext cx="641985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77" name="Google Shape;477;p72"/>
          <p:cNvSpPr txBox="1"/>
          <p:nvPr>
            <p:ph idx="1" type="body"/>
          </p:nvPr>
        </p:nvSpPr>
        <p:spPr>
          <a:xfrm>
            <a:off x="311700" y="1304875"/>
            <a:ext cx="8520600" cy="973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Статуса на клона след опита за сливане</a:t>
            </a:r>
            <a:endParaRPr sz="2000"/>
          </a:p>
        </p:txBody>
      </p:sp>
      <p:pic>
        <p:nvPicPr>
          <p:cNvPr id="478" name="Google Shape;47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438" y="2232375"/>
            <a:ext cx="6291120" cy="25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84" name="Google Shape;484;p73"/>
          <p:cNvSpPr txBox="1"/>
          <p:nvPr>
            <p:ph idx="1" type="body"/>
          </p:nvPr>
        </p:nvSpPr>
        <p:spPr>
          <a:xfrm>
            <a:off x="311700" y="1304875"/>
            <a:ext cx="8520600" cy="1227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Разрешаване на конфликтите - могат да се разрешат и чрез уеб клиента на GitHub</a:t>
            </a:r>
            <a:endParaRPr sz="2000"/>
          </a:p>
        </p:txBody>
      </p:sp>
      <p:pic>
        <p:nvPicPr>
          <p:cNvPr id="485" name="Google Shape;48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013" y="2727625"/>
            <a:ext cx="67532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91" name="Google Shape;491;p74"/>
          <p:cNvSpPr txBox="1"/>
          <p:nvPr>
            <p:ph idx="1" type="body"/>
          </p:nvPr>
        </p:nvSpPr>
        <p:spPr>
          <a:xfrm>
            <a:off x="311700" y="1304875"/>
            <a:ext cx="8520600" cy="562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</p:txBody>
      </p:sp>
      <p:pic>
        <p:nvPicPr>
          <p:cNvPr id="492" name="Google Shape;49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588" y="1867675"/>
            <a:ext cx="6220833" cy="29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498" name="Google Shape;498;p75"/>
          <p:cNvSpPr txBox="1"/>
          <p:nvPr>
            <p:ph idx="1" type="body"/>
          </p:nvPr>
        </p:nvSpPr>
        <p:spPr>
          <a:xfrm>
            <a:off x="311700" y="1304875"/>
            <a:ext cx="8520600" cy="100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Как изглежда merge през инструмента за визуализация</a:t>
            </a:r>
            <a:endParaRPr sz="2000"/>
          </a:p>
        </p:txBody>
      </p:sp>
      <p:pic>
        <p:nvPicPr>
          <p:cNvPr id="499" name="Google Shape;49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425" y="2313475"/>
            <a:ext cx="4871144" cy="25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6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05" name="Google Shape;505;p76"/>
          <p:cNvSpPr txBox="1"/>
          <p:nvPr>
            <p:ph idx="1" type="body"/>
          </p:nvPr>
        </p:nvSpPr>
        <p:spPr>
          <a:xfrm>
            <a:off x="311700" y="1304875"/>
            <a:ext cx="8520600" cy="3187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Преместване на commit-ите от историята обратно в работната </a:t>
            </a:r>
            <a:r>
              <a:rPr lang="bg" sz="2000"/>
              <a:t>директория</a:t>
            </a:r>
            <a:r>
              <a:rPr lang="bg" sz="2000"/>
              <a:t> или staging area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reset --soft &lt;commit&gt;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staging area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reset --mixed &lt;commit&gt;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работната директория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reset --hard &lt;commit&gt;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Премества направените промени в коша</a:t>
            </a:r>
            <a:endParaRPr sz="20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7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11" name="Google Shape;511;p77"/>
          <p:cNvSpPr txBox="1"/>
          <p:nvPr>
            <p:ph idx="1" type="body"/>
          </p:nvPr>
        </p:nvSpPr>
        <p:spPr>
          <a:xfrm>
            <a:off x="311700" y="1304875"/>
            <a:ext cx="8520600" cy="2607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първи стъпки с branch-oве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Изтегляне нова версия на проекта (изтегляне на промените) от сървъра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clone &lt;project_url&gt;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При неклонирано репозитори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git pull</a:t>
            </a:r>
            <a:endParaRPr sz="2000"/>
          </a:p>
          <a:p>
            <a:pPr indent="-355600" lvl="2" marL="13716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При вече клонирано репозитори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Централизирана </a:t>
            </a:r>
            <a:r>
              <a:rPr lang="bg" sz="2000"/>
              <a:t>система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Решава </a:t>
            </a:r>
            <a:r>
              <a:rPr lang="bg" sz="2000"/>
              <a:t>въпроса</a:t>
            </a:r>
            <a:r>
              <a:rPr lang="bg" sz="2000"/>
              <a:t> със запазването на всяка нова версия на проекта локално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При проблеми с централния сървър, ако не са направени копия, проектът е изгубен</a:t>
            </a:r>
            <a:endParaRPr sz="20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8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17" name="Google Shape;517;p78"/>
          <p:cNvSpPr txBox="1"/>
          <p:nvPr>
            <p:ph idx="1" type="body"/>
          </p:nvPr>
        </p:nvSpPr>
        <p:spPr>
          <a:xfrm>
            <a:off x="311700" y="1304875"/>
            <a:ext cx="8520600" cy="2671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 u="sng">
                <a:solidFill>
                  <a:schemeClr val="hlink"/>
                </a:solidFill>
                <a:hlinkClick r:id="rId3"/>
              </a:rPr>
              <a:t>https://git-scm.com/book/en/v2/Git-Branching-Rebasing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Друг начин да се интегрират промени от един клон в друг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случая с merge двата клона experiment и master ще бъдат обединени двата последни snapshot-а C4 и C3, като заедно с последния наследник на двата (C2) ще бъде създаден нов snapshot (и commit)</a:t>
            </a:r>
            <a:endParaRPr sz="20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9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23" name="Google Shape;523;p79"/>
          <p:cNvSpPr txBox="1"/>
          <p:nvPr>
            <p:ph idx="1" type="body"/>
          </p:nvPr>
        </p:nvSpPr>
        <p:spPr>
          <a:xfrm>
            <a:off x="311700" y="1304875"/>
            <a:ext cx="8520600" cy="534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</p:txBody>
      </p:sp>
      <p:pic>
        <p:nvPicPr>
          <p:cNvPr id="524" name="Google Shape;52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856" y="1634325"/>
            <a:ext cx="6760300" cy="32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30" name="Google Shape;530;p80"/>
          <p:cNvSpPr txBox="1"/>
          <p:nvPr>
            <p:ph idx="1" type="body"/>
          </p:nvPr>
        </p:nvSpPr>
        <p:spPr>
          <a:xfrm>
            <a:off x="311700" y="1304875"/>
            <a:ext cx="8520600" cy="534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</p:txBody>
      </p:sp>
      <p:pic>
        <p:nvPicPr>
          <p:cNvPr id="531" name="Google Shape;53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50" y="1719063"/>
            <a:ext cx="8168100" cy="31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1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37" name="Google Shape;537;p81"/>
          <p:cNvSpPr txBox="1"/>
          <p:nvPr>
            <p:ph idx="1" type="body"/>
          </p:nvPr>
        </p:nvSpPr>
        <p:spPr>
          <a:xfrm>
            <a:off x="311700" y="1304875"/>
            <a:ext cx="8520600" cy="3612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Ако вместо това се използва rebase - промените от C4 ще бъдат приложени върху C3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този пример бихте преминали на клона experiment и след това бихте го ребазирали върху master клона: </a:t>
            </a:r>
            <a:endParaRPr sz="2000"/>
          </a:p>
        </p:txBody>
      </p:sp>
      <p:sp>
        <p:nvSpPr>
          <p:cNvPr id="538" name="Google Shape;538;p81"/>
          <p:cNvSpPr/>
          <p:nvPr/>
        </p:nvSpPr>
        <p:spPr>
          <a:xfrm>
            <a:off x="371700" y="3388025"/>
            <a:ext cx="8400600" cy="962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checkout experiment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rebase master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2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44" name="Google Shape;544;p82"/>
          <p:cNvSpPr txBox="1"/>
          <p:nvPr>
            <p:ph idx="1" type="body"/>
          </p:nvPr>
        </p:nvSpPr>
        <p:spPr>
          <a:xfrm>
            <a:off x="311700" y="1304875"/>
            <a:ext cx="8520600" cy="3612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Ако вместо това се използва rebase - промените от C4 ще бъдат приложени върху C3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този пример бихте преминали на клона experiment и след това бихте го ребазирали върху master клона: </a:t>
            </a:r>
            <a:endParaRPr sz="2000"/>
          </a:p>
        </p:txBody>
      </p:sp>
      <p:sp>
        <p:nvSpPr>
          <p:cNvPr id="545" name="Google Shape;545;p82"/>
          <p:cNvSpPr/>
          <p:nvPr/>
        </p:nvSpPr>
        <p:spPr>
          <a:xfrm>
            <a:off x="371700" y="3388025"/>
            <a:ext cx="8400600" cy="962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checkout experiment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rebase master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3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51" name="Google Shape;551;p83"/>
          <p:cNvSpPr txBox="1"/>
          <p:nvPr>
            <p:ph idx="1" type="body"/>
          </p:nvPr>
        </p:nvSpPr>
        <p:spPr>
          <a:xfrm>
            <a:off x="311700" y="1304875"/>
            <a:ext cx="8520600" cy="3612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този момент вече може да се върнете в master клона и да обедините клоновете като master ще “прескочи във времето” до experiment</a:t>
            </a:r>
            <a:endParaRPr sz="2000"/>
          </a:p>
        </p:txBody>
      </p:sp>
      <p:sp>
        <p:nvSpPr>
          <p:cNvPr id="552" name="Google Shape;552;p83"/>
          <p:cNvSpPr/>
          <p:nvPr/>
        </p:nvSpPr>
        <p:spPr>
          <a:xfrm>
            <a:off x="371700" y="3159425"/>
            <a:ext cx="8400600" cy="962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checkout master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$ git merge experiment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4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58" name="Google Shape;558;p84"/>
          <p:cNvSpPr txBox="1"/>
          <p:nvPr>
            <p:ph idx="1" type="body"/>
          </p:nvPr>
        </p:nvSpPr>
        <p:spPr>
          <a:xfrm>
            <a:off x="311700" y="1304875"/>
            <a:ext cx="8520600" cy="541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</p:txBody>
      </p:sp>
      <p:pic>
        <p:nvPicPr>
          <p:cNvPr id="559" name="Google Shape;55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00" y="1968725"/>
            <a:ext cx="8814400" cy="25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5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Git и GitHub</a:t>
            </a:r>
            <a:endParaRPr/>
          </a:p>
        </p:txBody>
      </p:sp>
      <p:sp>
        <p:nvSpPr>
          <p:cNvPr id="565" name="Google Shape;565;p85"/>
          <p:cNvSpPr txBox="1"/>
          <p:nvPr>
            <p:ph idx="1" type="body"/>
          </p:nvPr>
        </p:nvSpPr>
        <p:spPr>
          <a:xfrm>
            <a:off x="311700" y="1304875"/>
            <a:ext cx="8520600" cy="5418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GitHub - rebase</a:t>
            </a:r>
            <a:endParaRPr sz="2000"/>
          </a:p>
        </p:txBody>
      </p:sp>
      <p:pic>
        <p:nvPicPr>
          <p:cNvPr id="566" name="Google Shape;56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" y="1846675"/>
            <a:ext cx="9134472" cy="26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Обобщение</a:t>
            </a:r>
            <a:endParaRPr/>
          </a:p>
        </p:txBody>
      </p:sp>
      <p:sp>
        <p:nvSpPr>
          <p:cNvPr id="572" name="Google Shape;572;p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" sz="2000"/>
              <a:t>Системи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Разлики между централизирана и децентрализирана система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Използване на Git и GitHub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Децентрализирана</a:t>
            </a:r>
            <a:r>
              <a:rPr lang="bg" sz="2000"/>
              <a:t> </a:t>
            </a:r>
            <a:r>
              <a:rPr lang="bg" sz="2000"/>
              <a:t>система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разработчик “клонира” копие на репозитори и има пълна история на проекта локално на своята машина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 програмирането повечето файлове съдържат просто текст, рядко снимки - затова не е много осезаема загубата на памет при този метод</a:t>
            </a:r>
            <a:endParaRPr sz="2000"/>
          </a:p>
          <a:p>
            <a:pPr indent="-355600" lvl="1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Модерните системи също компресират файловете, за да спестят място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8355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Централизирана и децентрализирана </a:t>
            </a:r>
            <a:r>
              <a:rPr lang="bg"/>
              <a:t>система за управление на версиите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Децентрализирана </a:t>
            </a:r>
            <a:r>
              <a:rPr lang="bg" sz="2000"/>
              <a:t>система за управление на версиите</a:t>
            </a:r>
            <a:endParaRPr sz="2000"/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Метода за обновяване на променени файлове се нарича “pulling” 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Метода за изпращане направените от нас промени се нарича “pushing”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