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5" r:id="rId1"/>
  </p:sldMasterIdLst>
  <p:notesMasterIdLst>
    <p:notesMasterId r:id="rId52"/>
  </p:notesMasterIdLst>
  <p:sldIdLst>
    <p:sldId id="256" r:id="rId2"/>
    <p:sldId id="257" r:id="rId3"/>
    <p:sldId id="389" r:id="rId4"/>
    <p:sldId id="258" r:id="rId5"/>
    <p:sldId id="390" r:id="rId6"/>
    <p:sldId id="391" r:id="rId7"/>
    <p:sldId id="392" r:id="rId8"/>
    <p:sldId id="393" r:id="rId9"/>
    <p:sldId id="395" r:id="rId10"/>
    <p:sldId id="396" r:id="rId11"/>
    <p:sldId id="397" r:id="rId12"/>
    <p:sldId id="398" r:id="rId13"/>
    <p:sldId id="399" r:id="rId14"/>
    <p:sldId id="400" r:id="rId15"/>
    <p:sldId id="401" r:id="rId16"/>
    <p:sldId id="402" r:id="rId17"/>
    <p:sldId id="403" r:id="rId18"/>
    <p:sldId id="404" r:id="rId19"/>
    <p:sldId id="405" r:id="rId20"/>
    <p:sldId id="406" r:id="rId21"/>
    <p:sldId id="407" r:id="rId22"/>
    <p:sldId id="408" r:id="rId23"/>
    <p:sldId id="409" r:id="rId24"/>
    <p:sldId id="410" r:id="rId25"/>
    <p:sldId id="411" r:id="rId26"/>
    <p:sldId id="412" r:id="rId27"/>
    <p:sldId id="413" r:id="rId28"/>
    <p:sldId id="414" r:id="rId29"/>
    <p:sldId id="415" r:id="rId30"/>
    <p:sldId id="416" r:id="rId31"/>
    <p:sldId id="417" r:id="rId32"/>
    <p:sldId id="418" r:id="rId33"/>
    <p:sldId id="419" r:id="rId34"/>
    <p:sldId id="420" r:id="rId35"/>
    <p:sldId id="421" r:id="rId36"/>
    <p:sldId id="422" r:id="rId37"/>
    <p:sldId id="423" r:id="rId38"/>
    <p:sldId id="424" r:id="rId39"/>
    <p:sldId id="425" r:id="rId40"/>
    <p:sldId id="394" r:id="rId41"/>
    <p:sldId id="426" r:id="rId42"/>
    <p:sldId id="427" r:id="rId43"/>
    <p:sldId id="428" r:id="rId44"/>
    <p:sldId id="429" r:id="rId45"/>
    <p:sldId id="430" r:id="rId46"/>
    <p:sldId id="431" r:id="rId47"/>
    <p:sldId id="432" r:id="rId48"/>
    <p:sldId id="433" r:id="rId49"/>
    <p:sldId id="434" r:id="rId50"/>
    <p:sldId id="388" r:id="rId5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ail Iliew" initials="DI" lastIdx="1" clrIdx="0">
    <p:extLst>
      <p:ext uri="{19B8F6BF-5375-455C-9EA6-DF929625EA0E}">
        <p15:presenceInfo xmlns:p15="http://schemas.microsoft.com/office/powerpoint/2012/main" userId="41d542fc64a7dc3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4" d="100"/>
          <a:sy n="144" d="100"/>
        </p:scale>
        <p:origin x="654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" name="Google Shape;5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6b4f6dee57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6b4f6dee57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271135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6b4f6dee57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6b4f6dee57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529389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6b4f6dee57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6b4f6dee57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430607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6b4f6dee57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6b4f6dee57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097195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6b4f6dee57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6b4f6dee57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264366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6b4f6dee57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6b4f6dee57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75098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6b4f6dee57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6b4f6dee57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5654212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6b4f6dee57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6b4f6dee57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2628095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6b4f6dee57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6b4f6dee57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595844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6b4f6dee57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6b4f6dee57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360075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b4f6dee57_0_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b4f6dee57_0_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6b4f6dee57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6b4f6dee57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619453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6b4f6dee57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6b4f6dee57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5311448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6b4f6dee57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6b4f6dee57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2870781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6b4f6dee57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6b4f6dee57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9926842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6b4f6dee57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6b4f6dee57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6320699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6b4f6dee57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6b4f6dee57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7340496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6b4f6dee57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6b4f6dee57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7340496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6b4f6dee57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6b4f6dee57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5673875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6b4f6dee57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6b4f6dee57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3299096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6b4f6dee57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6b4f6dee57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558723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6b4f6dee57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6b4f6dee57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8608901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6b4f6dee57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6b4f6dee57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997391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6b4f6dee57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6b4f6dee57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6436564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6b4f6dee57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6b4f6dee57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5195664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6b4f6dee57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6b4f6dee57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3815675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6b4f6dee57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6b4f6dee57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5280813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6b4f6dee57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6b4f6dee57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4658729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6b4f6dee57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6b4f6dee57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7025534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6b4f6dee57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6b4f6dee57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1754565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6b4f6dee57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6b4f6dee57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07104483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6b4f6dee57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6b4f6dee57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965364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6b4f6dee57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6b4f6dee57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6b4f6dee57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6b4f6dee57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0207808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6b4f6dee57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6b4f6dee57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62853187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6b4f6dee57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6b4f6dee57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93509245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6b4f6dee57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6b4f6dee57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75368338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6b4f6dee57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6b4f6dee57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22704572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6b4f6dee57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6b4f6dee57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34469197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6b4f6dee57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6b4f6dee57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26467054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6b4f6dee57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6b4f6dee57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52767572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6b4f6dee57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6b4f6dee57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66682914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6b4f6dee57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6b4f6dee57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923634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6b4f6dee57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6b4f6dee57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81783105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b4f6dee57_0_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b4f6dee57_0_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878300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6b4f6dee57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6b4f6dee57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527456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6b4f6dee57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6b4f6dee57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793069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6b4f6dee57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6b4f6dee57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711594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6b4f6dee57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6b4f6dee57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535862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facebook.com/SoftwareUniversity" TargetMode="External"/><Relationship Id="rId3" Type="http://schemas.openxmlformats.org/officeDocument/2006/relationships/hyperlink" Target="http://softuni.bg/" TargetMode="External"/><Relationship Id="rId7" Type="http://schemas.openxmlformats.org/officeDocument/2006/relationships/hyperlink" Target="http://judge.softuni.bg/" TargetMode="External"/><Relationship Id="rId12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6" Type="http://schemas.openxmlformats.org/officeDocument/2006/relationships/hyperlink" Target="http://forum.softuni.bg/" TargetMode="External"/><Relationship Id="rId11" Type="http://schemas.openxmlformats.org/officeDocument/2006/relationships/hyperlink" Target="http://www.introprogramming.info/" TargetMode="External"/><Relationship Id="rId5" Type="http://schemas.openxmlformats.org/officeDocument/2006/relationships/hyperlink" Target="http://www.nakov.com/" TargetMode="External"/><Relationship Id="rId10" Type="http://schemas.openxmlformats.org/officeDocument/2006/relationships/hyperlink" Target="http://www.youtube.com/SoftwareUniversity" TargetMode="External"/><Relationship Id="rId4" Type="http://schemas.openxmlformats.org/officeDocument/2006/relationships/hyperlink" Target="http://softuni.org/" TargetMode="External"/><Relationship Id="rId9" Type="http://schemas.openxmlformats.org/officeDocument/2006/relationships/hyperlink" Target="https://twitter.com/softunibg" TargetMode="Externa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resentation Title Slide">
  <p:cSld name="Presentation Title Slid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3275663" y="235727"/>
            <a:ext cx="55383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D18E"/>
              </a:buClr>
              <a:buSzPts val="4100"/>
              <a:buNone/>
              <a:defRPr sz="4100">
                <a:solidFill>
                  <a:srgbClr val="F6D18E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3275663" y="1759724"/>
            <a:ext cx="5538300" cy="131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 cap="none">
                <a:solidFill>
                  <a:schemeClr val="accent1"/>
                </a:solidFill>
              </a:defRPr>
            </a:lvl1pPr>
            <a:lvl2pPr lvl="1" algn="ctr">
              <a:lnSpc>
                <a:spcPct val="105000"/>
              </a:lnSpc>
              <a:spcBef>
                <a:spcPts val="500"/>
              </a:spcBef>
              <a:spcAft>
                <a:spcPts val="0"/>
              </a:spcAft>
              <a:buSzPts val="1900"/>
              <a:buNone/>
              <a:defRPr>
                <a:solidFill>
                  <a:schemeClr val="lt1"/>
                </a:solidFill>
              </a:defRPr>
            </a:lvl2pPr>
            <a:lvl3pPr lvl="2" algn="ctr">
              <a:lnSpc>
                <a:spcPct val="105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>
                <a:solidFill>
                  <a:schemeClr val="lt1"/>
                </a:solidFill>
              </a:defRPr>
            </a:lvl3pPr>
            <a:lvl4pPr lvl="3" algn="ctr">
              <a:lnSpc>
                <a:spcPct val="105000"/>
              </a:lnSpc>
              <a:spcBef>
                <a:spcPts val="500"/>
              </a:spcBef>
              <a:spcAft>
                <a:spcPts val="0"/>
              </a:spcAft>
              <a:buSzPts val="1700"/>
              <a:buNone/>
              <a:defRPr>
                <a:solidFill>
                  <a:schemeClr val="lt1"/>
                </a:solidFill>
              </a:defRPr>
            </a:lvl4pPr>
            <a:lvl5pPr lvl="4" algn="ctr">
              <a:lnSpc>
                <a:spcPct val="105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>
                <a:solidFill>
                  <a:schemeClr val="lt1"/>
                </a:solidFill>
              </a:defRPr>
            </a:lvl5pPr>
            <a:lvl6pPr lvl="5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200"/>
              <a:buNone/>
              <a:defRPr>
                <a:solidFill>
                  <a:schemeClr val="lt1"/>
                </a:solidFill>
              </a:defRPr>
            </a:lvl6pPr>
            <a:lvl7pPr lvl="6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200"/>
              <a:buNone/>
              <a:defRPr>
                <a:solidFill>
                  <a:schemeClr val="lt1"/>
                </a:solidFill>
              </a:defRPr>
            </a:lvl7pPr>
            <a:lvl8pPr lvl="7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200"/>
              <a:buNone/>
              <a:defRPr>
                <a:solidFill>
                  <a:schemeClr val="lt1"/>
                </a:solidFill>
              </a:defRPr>
            </a:lvl8pPr>
            <a:lvl9pPr lvl="8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2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body" idx="2"/>
          </p:nvPr>
        </p:nvSpPr>
        <p:spPr>
          <a:xfrm>
            <a:off x="570458" y="3123063"/>
            <a:ext cx="2391300" cy="39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7000" tIns="27000" rIns="27000" bIns="27000" anchor="b" anchorCtr="0">
            <a:noAutofit/>
          </a:bodyPr>
          <a:lstStyle>
            <a:lvl1pPr marL="457200" lvl="0" indent="-22860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 b="1">
                <a:solidFill>
                  <a:srgbClr val="EE792A"/>
                </a:solidFill>
              </a:defRPr>
            </a:lvl1pPr>
            <a:lvl2pPr marL="914400" lvl="1" indent="-298450" algn="l">
              <a:lnSpc>
                <a:spcPct val="105000"/>
              </a:lnSpc>
              <a:spcBef>
                <a:spcPts val="500"/>
              </a:spcBef>
              <a:spcAft>
                <a:spcPts val="0"/>
              </a:spcAft>
              <a:buSzPts val="1100"/>
              <a:buChar char="▪"/>
              <a:defRPr/>
            </a:lvl2pPr>
            <a:lvl3pPr marL="1371600" lvl="2" indent="-298450" algn="l">
              <a:lnSpc>
                <a:spcPct val="105000"/>
              </a:lnSpc>
              <a:spcBef>
                <a:spcPts val="500"/>
              </a:spcBef>
              <a:spcAft>
                <a:spcPts val="0"/>
              </a:spcAft>
              <a:buSzPts val="1100"/>
              <a:buChar char="▪"/>
              <a:defRPr/>
            </a:lvl3pPr>
            <a:lvl4pPr marL="1828800" lvl="3" indent="-298450" algn="l">
              <a:lnSpc>
                <a:spcPct val="105000"/>
              </a:lnSpc>
              <a:spcBef>
                <a:spcPts val="500"/>
              </a:spcBef>
              <a:spcAft>
                <a:spcPts val="0"/>
              </a:spcAft>
              <a:buSzPts val="1100"/>
              <a:buChar char="▪"/>
              <a:defRPr/>
            </a:lvl4pPr>
            <a:lvl5pPr marL="2286000" lvl="4" indent="-298450" algn="l">
              <a:lnSpc>
                <a:spcPct val="105000"/>
              </a:lnSpc>
              <a:spcBef>
                <a:spcPts val="500"/>
              </a:spcBef>
              <a:spcAft>
                <a:spcPts val="0"/>
              </a:spcAft>
              <a:buSzPts val="1100"/>
              <a:buChar char="▪"/>
              <a:defRPr/>
            </a:lvl5pPr>
            <a:lvl6pPr marL="2743200" lvl="5" indent="-29845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100"/>
              <a:buChar char="•"/>
              <a:defRPr/>
            </a:lvl6pPr>
            <a:lvl7pPr marL="3200400" lvl="6" indent="-29845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100"/>
              <a:buChar char="•"/>
              <a:defRPr/>
            </a:lvl7pPr>
            <a:lvl8pPr marL="3657600" lvl="7" indent="-29845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100"/>
              <a:buChar char="•"/>
              <a:defRPr/>
            </a:lvl8pPr>
            <a:lvl9pPr marL="4114800" lvl="8" indent="-29845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100"/>
              <a:buChar char="•"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>
            <a:spLocks noGrp="1"/>
          </p:cNvSpPr>
          <p:nvPr>
            <p:ph type="pic" idx="3"/>
          </p:nvPr>
        </p:nvSpPr>
        <p:spPr>
          <a:xfrm>
            <a:off x="3275663" y="3143250"/>
            <a:ext cx="5538300" cy="14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1025" tIns="27000" rIns="81025" bIns="27000" anchor="t" anchorCtr="0">
            <a:noAutofit/>
          </a:bodyPr>
          <a:lstStyle>
            <a:lvl1pPr marR="0" lvl="0" algn="l" rtl="0">
              <a:lnSpc>
                <a:spcPct val="105000"/>
              </a:lnSpc>
              <a:spcBef>
                <a:spcPts val="500"/>
              </a:spcBef>
              <a:spcAft>
                <a:spcPts val="0"/>
              </a:spcAft>
              <a:buClr>
                <a:srgbClr val="F2B254"/>
              </a:buClr>
              <a:buSzPts val="2600"/>
              <a:buFont typeface="Cambria"/>
              <a:buNone/>
              <a:defRPr sz="2600" i="0" u="none" strike="noStrike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R="0" lvl="1" algn="l" rtl="0">
              <a:lnSpc>
                <a:spcPct val="105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900"/>
              <a:buFont typeface="Cambria"/>
              <a:buChar char="▪"/>
              <a:defRPr sz="2400" i="0" u="none" strike="noStrike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R="0" lvl="2" algn="l" rtl="0">
              <a:lnSpc>
                <a:spcPct val="105000"/>
              </a:lnSpc>
              <a:spcBef>
                <a:spcPts val="500"/>
              </a:spcBef>
              <a:spcAft>
                <a:spcPts val="0"/>
              </a:spcAft>
              <a:buClr>
                <a:srgbClr val="EF9A1D"/>
              </a:buClr>
              <a:buSzPts val="1800"/>
              <a:buFont typeface="Cambria"/>
              <a:buChar char="▪"/>
              <a:defRPr sz="2300" i="0" u="none" strike="noStrike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R="0" lvl="3" algn="l" rtl="0">
              <a:lnSpc>
                <a:spcPct val="105000"/>
              </a:lnSpc>
              <a:spcBef>
                <a:spcPts val="500"/>
              </a:spcBef>
              <a:spcAft>
                <a:spcPts val="0"/>
              </a:spcAft>
              <a:buClr>
                <a:srgbClr val="ED9411"/>
              </a:buClr>
              <a:buSzPts val="1700"/>
              <a:buFont typeface="Cambria"/>
              <a:buChar char="▪"/>
              <a:defRPr sz="2100" i="0" u="none" strike="noStrike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R="0" lvl="4" algn="l" rtl="0">
              <a:lnSpc>
                <a:spcPct val="105000"/>
              </a:lnSpc>
              <a:spcBef>
                <a:spcPts val="500"/>
              </a:spcBef>
              <a:spcAft>
                <a:spcPts val="0"/>
              </a:spcAft>
              <a:buClr>
                <a:srgbClr val="E28D10"/>
              </a:buClr>
              <a:buSzPts val="1600"/>
              <a:buFont typeface="Cambria"/>
              <a:buChar char="▪"/>
              <a:defRPr sz="2000" i="0" u="none" strike="noStrike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R="0" lvl="5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Cambria"/>
              <a:buChar char="•"/>
              <a:defRPr sz="1500" i="0" u="none" strike="noStrike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R="0" lvl="6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Cambria"/>
              <a:buChar char="•"/>
              <a:defRPr sz="1500" i="0" u="none" strike="noStrike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R="0" lvl="7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Cambria"/>
              <a:buChar char="•"/>
              <a:defRPr sz="1500" i="0" u="none" strike="noStrike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R="0" lvl="8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Cambria"/>
              <a:buChar char="•"/>
              <a:defRPr sz="1500" i="0" u="none" strike="noStrike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body" idx="4"/>
          </p:nvPr>
        </p:nvSpPr>
        <p:spPr>
          <a:xfrm>
            <a:off x="570458" y="3475487"/>
            <a:ext cx="2391300" cy="33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7000" tIns="27000" rIns="27000" bIns="27000" anchor="ctr" anchorCtr="0">
            <a:noAutofit/>
          </a:bodyPr>
          <a:lstStyle>
            <a:lvl1pPr marL="457200" lvl="0" indent="-22860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 b="1">
                <a:solidFill>
                  <a:srgbClr val="F4B36C"/>
                </a:solidFill>
              </a:defRPr>
            </a:lvl1pPr>
            <a:lvl2pPr marL="914400" lvl="1" indent="-298450" algn="l">
              <a:lnSpc>
                <a:spcPct val="105000"/>
              </a:lnSpc>
              <a:spcBef>
                <a:spcPts val="500"/>
              </a:spcBef>
              <a:spcAft>
                <a:spcPts val="0"/>
              </a:spcAft>
              <a:buSzPts val="1100"/>
              <a:buChar char="▪"/>
              <a:defRPr/>
            </a:lvl2pPr>
            <a:lvl3pPr marL="1371600" lvl="2" indent="-298450" algn="l">
              <a:lnSpc>
                <a:spcPct val="105000"/>
              </a:lnSpc>
              <a:spcBef>
                <a:spcPts val="500"/>
              </a:spcBef>
              <a:spcAft>
                <a:spcPts val="0"/>
              </a:spcAft>
              <a:buSzPts val="1100"/>
              <a:buChar char="▪"/>
              <a:defRPr/>
            </a:lvl3pPr>
            <a:lvl4pPr marL="1828800" lvl="3" indent="-298450" algn="l">
              <a:lnSpc>
                <a:spcPct val="105000"/>
              </a:lnSpc>
              <a:spcBef>
                <a:spcPts val="500"/>
              </a:spcBef>
              <a:spcAft>
                <a:spcPts val="0"/>
              </a:spcAft>
              <a:buSzPts val="1100"/>
              <a:buChar char="▪"/>
              <a:defRPr/>
            </a:lvl4pPr>
            <a:lvl5pPr marL="2286000" lvl="4" indent="-298450" algn="l">
              <a:lnSpc>
                <a:spcPct val="105000"/>
              </a:lnSpc>
              <a:spcBef>
                <a:spcPts val="500"/>
              </a:spcBef>
              <a:spcAft>
                <a:spcPts val="0"/>
              </a:spcAft>
              <a:buSzPts val="1100"/>
              <a:buChar char="▪"/>
              <a:defRPr/>
            </a:lvl5pPr>
            <a:lvl6pPr marL="2743200" lvl="5" indent="-29845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100"/>
              <a:buChar char="•"/>
              <a:defRPr/>
            </a:lvl6pPr>
            <a:lvl7pPr marL="3200400" lvl="6" indent="-29845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100"/>
              <a:buChar char="•"/>
              <a:defRPr/>
            </a:lvl7pPr>
            <a:lvl8pPr marL="3657600" lvl="7" indent="-29845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100"/>
              <a:buChar char="•"/>
              <a:defRPr/>
            </a:lvl8pPr>
            <a:lvl9pPr marL="4114800" lvl="8" indent="-29845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100"/>
              <a:buChar char="•"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5"/>
          </p:nvPr>
        </p:nvSpPr>
        <p:spPr>
          <a:xfrm>
            <a:off x="570458" y="3758754"/>
            <a:ext cx="2391300" cy="29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7000" tIns="27000" rIns="27000" bIns="27000" anchor="ctr" anchorCtr="0">
            <a:noAutofit/>
          </a:bodyPr>
          <a:lstStyle>
            <a:lvl1pPr marL="457200" lvl="0" indent="-22860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 b="1">
                <a:solidFill>
                  <a:srgbClr val="F9D9A9"/>
                </a:solidFill>
              </a:defRPr>
            </a:lvl1pPr>
            <a:lvl2pPr marL="914400" lvl="1" indent="-298450" algn="l">
              <a:lnSpc>
                <a:spcPct val="105000"/>
              </a:lnSpc>
              <a:spcBef>
                <a:spcPts val="500"/>
              </a:spcBef>
              <a:spcAft>
                <a:spcPts val="0"/>
              </a:spcAft>
              <a:buSzPts val="1100"/>
              <a:buChar char="▪"/>
              <a:defRPr/>
            </a:lvl2pPr>
            <a:lvl3pPr marL="1371600" lvl="2" indent="-298450" algn="l">
              <a:lnSpc>
                <a:spcPct val="105000"/>
              </a:lnSpc>
              <a:spcBef>
                <a:spcPts val="500"/>
              </a:spcBef>
              <a:spcAft>
                <a:spcPts val="0"/>
              </a:spcAft>
              <a:buSzPts val="1100"/>
              <a:buChar char="▪"/>
              <a:defRPr/>
            </a:lvl3pPr>
            <a:lvl4pPr marL="1828800" lvl="3" indent="-298450" algn="l">
              <a:lnSpc>
                <a:spcPct val="105000"/>
              </a:lnSpc>
              <a:spcBef>
                <a:spcPts val="500"/>
              </a:spcBef>
              <a:spcAft>
                <a:spcPts val="0"/>
              </a:spcAft>
              <a:buSzPts val="1100"/>
              <a:buChar char="▪"/>
              <a:defRPr/>
            </a:lvl4pPr>
            <a:lvl5pPr marL="2286000" lvl="4" indent="-298450" algn="l">
              <a:lnSpc>
                <a:spcPct val="105000"/>
              </a:lnSpc>
              <a:spcBef>
                <a:spcPts val="500"/>
              </a:spcBef>
              <a:spcAft>
                <a:spcPts val="0"/>
              </a:spcAft>
              <a:buSzPts val="1100"/>
              <a:buChar char="▪"/>
              <a:defRPr/>
            </a:lvl5pPr>
            <a:lvl6pPr marL="2743200" lvl="5" indent="-29845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100"/>
              <a:buChar char="•"/>
              <a:defRPr/>
            </a:lvl6pPr>
            <a:lvl7pPr marL="3200400" lvl="6" indent="-29845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100"/>
              <a:buChar char="•"/>
              <a:defRPr/>
            </a:lvl7pPr>
            <a:lvl8pPr marL="3657600" lvl="7" indent="-29845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100"/>
              <a:buChar char="•"/>
              <a:defRPr/>
            </a:lvl8pPr>
            <a:lvl9pPr marL="4114800" lvl="8" indent="-29845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1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body" idx="6"/>
          </p:nvPr>
        </p:nvSpPr>
        <p:spPr>
          <a:xfrm>
            <a:off x="570458" y="4045954"/>
            <a:ext cx="2391300" cy="2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7000" tIns="27000" rIns="27000" bIns="27000" anchor="ctr" anchorCtr="0">
            <a:noAutofit/>
          </a:bodyPr>
          <a:lstStyle>
            <a:lvl1pPr marL="457200" lvl="0" indent="-22860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27A44"/>
                </a:solidFill>
              </a:defRPr>
            </a:lvl1pPr>
            <a:lvl2pPr marL="914400" lvl="1" indent="-298450" algn="l">
              <a:lnSpc>
                <a:spcPct val="105000"/>
              </a:lnSpc>
              <a:spcBef>
                <a:spcPts val="500"/>
              </a:spcBef>
              <a:spcAft>
                <a:spcPts val="0"/>
              </a:spcAft>
              <a:buSzPts val="1100"/>
              <a:buChar char="▪"/>
              <a:defRPr/>
            </a:lvl2pPr>
            <a:lvl3pPr marL="1371600" lvl="2" indent="-298450" algn="l">
              <a:lnSpc>
                <a:spcPct val="105000"/>
              </a:lnSpc>
              <a:spcBef>
                <a:spcPts val="500"/>
              </a:spcBef>
              <a:spcAft>
                <a:spcPts val="0"/>
              </a:spcAft>
              <a:buSzPts val="1100"/>
              <a:buChar char="▪"/>
              <a:defRPr/>
            </a:lvl3pPr>
            <a:lvl4pPr marL="1828800" lvl="3" indent="-298450" algn="l">
              <a:lnSpc>
                <a:spcPct val="105000"/>
              </a:lnSpc>
              <a:spcBef>
                <a:spcPts val="500"/>
              </a:spcBef>
              <a:spcAft>
                <a:spcPts val="0"/>
              </a:spcAft>
              <a:buSzPts val="1100"/>
              <a:buChar char="▪"/>
              <a:defRPr/>
            </a:lvl4pPr>
            <a:lvl5pPr marL="2286000" lvl="4" indent="-298450" algn="l">
              <a:lnSpc>
                <a:spcPct val="105000"/>
              </a:lnSpc>
              <a:spcBef>
                <a:spcPts val="500"/>
              </a:spcBef>
              <a:spcAft>
                <a:spcPts val="0"/>
              </a:spcAft>
              <a:buSzPts val="1100"/>
              <a:buChar char="▪"/>
              <a:defRPr/>
            </a:lvl5pPr>
            <a:lvl6pPr marL="2743200" lvl="5" indent="-29845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100"/>
              <a:buChar char="•"/>
              <a:defRPr/>
            </a:lvl6pPr>
            <a:lvl7pPr marL="3200400" lvl="6" indent="-29845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100"/>
              <a:buChar char="•"/>
              <a:defRPr/>
            </a:lvl7pPr>
            <a:lvl8pPr marL="3657600" lvl="7" indent="-29845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100"/>
              <a:buChar char="•"/>
              <a:defRPr/>
            </a:lvl8pPr>
            <a:lvl9pPr marL="4114800" lvl="8" indent="-29845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100"/>
              <a:buChar char="•"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body" idx="7"/>
          </p:nvPr>
        </p:nvSpPr>
        <p:spPr>
          <a:xfrm>
            <a:off x="570458" y="4301825"/>
            <a:ext cx="2391300" cy="2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7000" tIns="27000" rIns="27000" bIns="27000" anchor="ctr" anchorCtr="0">
            <a:noAutofit/>
          </a:bodyPr>
          <a:lstStyle>
            <a:lvl1pPr marL="457200" lvl="0" indent="-22860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1">
                <a:solidFill>
                  <a:srgbClr val="F27A44"/>
                </a:solidFill>
              </a:defRPr>
            </a:lvl1pPr>
            <a:lvl2pPr marL="914400" lvl="1" indent="-298450" algn="l">
              <a:lnSpc>
                <a:spcPct val="105000"/>
              </a:lnSpc>
              <a:spcBef>
                <a:spcPts val="500"/>
              </a:spcBef>
              <a:spcAft>
                <a:spcPts val="0"/>
              </a:spcAft>
              <a:buSzPts val="1100"/>
              <a:buChar char="▪"/>
              <a:defRPr/>
            </a:lvl2pPr>
            <a:lvl3pPr marL="1371600" lvl="2" indent="-298450" algn="l">
              <a:lnSpc>
                <a:spcPct val="105000"/>
              </a:lnSpc>
              <a:spcBef>
                <a:spcPts val="500"/>
              </a:spcBef>
              <a:spcAft>
                <a:spcPts val="0"/>
              </a:spcAft>
              <a:buSzPts val="1100"/>
              <a:buChar char="▪"/>
              <a:defRPr/>
            </a:lvl3pPr>
            <a:lvl4pPr marL="1828800" lvl="3" indent="-298450" algn="l">
              <a:lnSpc>
                <a:spcPct val="105000"/>
              </a:lnSpc>
              <a:spcBef>
                <a:spcPts val="500"/>
              </a:spcBef>
              <a:spcAft>
                <a:spcPts val="0"/>
              </a:spcAft>
              <a:buSzPts val="1100"/>
              <a:buChar char="▪"/>
              <a:defRPr/>
            </a:lvl4pPr>
            <a:lvl5pPr marL="2286000" lvl="4" indent="-298450" algn="l">
              <a:lnSpc>
                <a:spcPct val="105000"/>
              </a:lnSpc>
              <a:spcBef>
                <a:spcPts val="500"/>
              </a:spcBef>
              <a:spcAft>
                <a:spcPts val="0"/>
              </a:spcAft>
              <a:buSzPts val="1100"/>
              <a:buChar char="▪"/>
              <a:defRPr/>
            </a:lvl5pPr>
            <a:lvl6pPr marL="2743200" lvl="5" indent="-29845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100"/>
              <a:buChar char="•"/>
              <a:defRPr/>
            </a:lvl6pPr>
            <a:lvl7pPr marL="3200400" lvl="6" indent="-29845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100"/>
              <a:buChar char="•"/>
              <a:defRPr/>
            </a:lvl7pPr>
            <a:lvl8pPr marL="3657600" lvl="7" indent="-29845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100"/>
              <a:buChar char="•"/>
              <a:defRPr/>
            </a:lvl8pPr>
            <a:lvl9pPr marL="4114800" lvl="8" indent="-29845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1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3"/>
          <p:cNvSpPr txBox="1">
            <a:spLocks noGrp="1"/>
          </p:cNvSpPr>
          <p:nvPr>
            <p:ph type="dt" idx="10"/>
          </p:nvPr>
        </p:nvSpPr>
        <p:spPr>
          <a:xfrm>
            <a:off x="141648" y="4893752"/>
            <a:ext cx="918300" cy="14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7000" tIns="27000" rIns="27000" bIns="270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ftr" idx="11"/>
          </p:nvPr>
        </p:nvSpPr>
        <p:spPr>
          <a:xfrm>
            <a:off x="1061085" y="4893752"/>
            <a:ext cx="7614900" cy="14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7000" tIns="27000" rIns="27000" bIns="270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sldNum" idx="12"/>
          </p:nvPr>
        </p:nvSpPr>
        <p:spPr>
          <a:xfrm>
            <a:off x="8677068" y="4893752"/>
            <a:ext cx="321600" cy="14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7000" tIns="27000" rIns="27000" bIns="27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i="0" u="none" strike="noStrike" cap="none">
                <a:solidFill>
                  <a:schemeClr val="lt1"/>
                </a:solidFill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i="0" u="none" strike="noStrike" cap="none">
                <a:solidFill>
                  <a:schemeClr val="lt1"/>
                </a:solidFill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i="0" u="none" strike="noStrike" cap="none">
                <a:solidFill>
                  <a:schemeClr val="lt1"/>
                </a:solidFill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i="0" u="none" strike="noStrike" cap="none">
                <a:solidFill>
                  <a:schemeClr val="lt1"/>
                </a:solidFill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i="0" u="none" strike="noStrike" cap="none">
                <a:solidFill>
                  <a:schemeClr val="lt1"/>
                </a:solidFill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i="0" u="none" strike="noStrike" cap="none">
                <a:solidFill>
                  <a:schemeClr val="lt1"/>
                </a:solidFill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i="0" u="none" strike="noStrike" cap="none">
                <a:solidFill>
                  <a:schemeClr val="lt1"/>
                </a:solidFill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i="0" u="none" strike="noStrike" cap="none">
                <a:solidFill>
                  <a:schemeClr val="lt1"/>
                </a:solidFill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i="0" u="none" strike="noStrike" cap="none"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body" idx="1"/>
          </p:nvPr>
        </p:nvSpPr>
        <p:spPr>
          <a:xfrm>
            <a:off x="142847" y="863341"/>
            <a:ext cx="8856000" cy="41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1025" tIns="27000" rIns="81025" bIns="27000" anchor="t" anchorCtr="0">
            <a:noAutofit/>
          </a:bodyPr>
          <a:lstStyle>
            <a:lvl1pPr marL="457200" lvl="0" indent="-393700" algn="l">
              <a:lnSpc>
                <a:spcPct val="105000"/>
              </a:lnSpc>
              <a:spcBef>
                <a:spcPts val="500"/>
              </a:spcBef>
              <a:spcAft>
                <a:spcPts val="0"/>
              </a:spcAft>
              <a:buSzPts val="2600"/>
              <a:buChar char="▪"/>
              <a:defRPr sz="2600"/>
            </a:lvl1pPr>
            <a:lvl2pPr marL="914400" lvl="1" indent="-349250" algn="l">
              <a:lnSpc>
                <a:spcPct val="105000"/>
              </a:lnSpc>
              <a:spcBef>
                <a:spcPts val="500"/>
              </a:spcBef>
              <a:spcAft>
                <a:spcPts val="0"/>
              </a:spcAft>
              <a:buSzPts val="1900"/>
              <a:buChar char="▪"/>
              <a:defRPr sz="2400"/>
            </a:lvl2pPr>
            <a:lvl3pPr marL="1371600" lvl="2" indent="-342900" algn="l">
              <a:lnSpc>
                <a:spcPct val="105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 sz="2300"/>
            </a:lvl3pPr>
            <a:lvl4pPr marL="1828800" lvl="3" indent="-336550" algn="l">
              <a:lnSpc>
                <a:spcPct val="105000"/>
              </a:lnSpc>
              <a:spcBef>
                <a:spcPts val="500"/>
              </a:spcBef>
              <a:spcAft>
                <a:spcPts val="0"/>
              </a:spcAft>
              <a:buSzPts val="1700"/>
              <a:buChar char="▪"/>
              <a:defRPr sz="2100"/>
            </a:lvl4pPr>
            <a:lvl5pPr marL="2286000" lvl="4" indent="-330200" algn="l">
              <a:lnSpc>
                <a:spcPct val="105000"/>
              </a:lnSpc>
              <a:spcBef>
                <a:spcPts val="500"/>
              </a:spcBef>
              <a:spcAft>
                <a:spcPts val="0"/>
              </a:spcAft>
              <a:buSzPts val="1600"/>
              <a:buChar char="▪"/>
              <a:defRPr sz="2000"/>
            </a:lvl5pPr>
            <a:lvl6pPr marL="2743200" lvl="5" indent="-3048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200"/>
              <a:buChar char="•"/>
              <a:defRPr/>
            </a:lvl6pPr>
            <a:lvl7pPr marL="3200400" lvl="6" indent="-3048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200"/>
              <a:buChar char="•"/>
              <a:defRPr/>
            </a:lvl7pPr>
            <a:lvl8pPr marL="3657600" lvl="7" indent="-3048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200"/>
              <a:buChar char="•"/>
              <a:defRPr/>
            </a:lvl8pPr>
            <a:lvl9pPr marL="4114800" lvl="8" indent="-3048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2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title"/>
          </p:nvPr>
        </p:nvSpPr>
        <p:spPr>
          <a:xfrm>
            <a:off x="141649" y="30256"/>
            <a:ext cx="7185000" cy="83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1025" tIns="27000" rIns="81025" bIns="270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3BE60"/>
              </a:buClr>
              <a:buSzPts val="3000"/>
              <a:buNone/>
              <a:defRPr>
                <a:solidFill>
                  <a:srgbClr val="F3BE60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secHead">
  <p:cSld name="SECTION_HEADER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4"/>
          <p:cNvSpPr txBox="1">
            <a:spLocks noGrp="1"/>
          </p:cNvSpPr>
          <p:nvPr>
            <p:ph type="title"/>
          </p:nvPr>
        </p:nvSpPr>
        <p:spPr>
          <a:xfrm>
            <a:off x="684788" y="3714750"/>
            <a:ext cx="77745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7000" tIns="27000" rIns="27000" bIns="270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3BE60"/>
              </a:buClr>
              <a:buSzPts val="4100"/>
              <a:buNone/>
              <a:defRPr sz="41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body" idx="1"/>
          </p:nvPr>
        </p:nvSpPr>
        <p:spPr>
          <a:xfrm>
            <a:off x="684788" y="4316226"/>
            <a:ext cx="7774500" cy="53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7000" tIns="27000" rIns="27000" bIns="27000" anchor="t" anchorCtr="0">
            <a:noAutofit/>
          </a:bodyPr>
          <a:lstStyle>
            <a:lvl1pPr marL="457200" lvl="0" indent="-228600" algn="ctr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 cap="none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105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5000"/>
              </a:lnSpc>
              <a:spcBef>
                <a:spcPts val="500"/>
              </a:spcBef>
              <a:spcAft>
                <a:spcPts val="0"/>
              </a:spcAft>
              <a:buSzPts val="130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5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5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 sz="1400">
                <a:solidFill>
                  <a:schemeClr val="lt1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100"/>
              <a:buNone/>
              <a:defRPr sz="1400">
                <a:solidFill>
                  <a:schemeClr val="lt1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100"/>
              <a:buNone/>
              <a:defRPr sz="1400">
                <a:solidFill>
                  <a:schemeClr val="lt1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100"/>
              <a:buNone/>
              <a:defRPr sz="1400">
                <a:solidFill>
                  <a:schemeClr val="lt1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100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81025" tIns="27000" rIns="81025" bIns="2700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27000" tIns="27000" rIns="27000" bIns="2700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Autofit/>
          </a:bodyPr>
          <a:lstStyle>
            <a:lvl1pPr marL="457200" lvl="0" indent="-393700" rtl="0">
              <a:spcBef>
                <a:spcPts val="500"/>
              </a:spcBef>
              <a:spcAft>
                <a:spcPts val="0"/>
              </a:spcAft>
              <a:buSzPts val="2600"/>
              <a:buChar char="▪"/>
              <a:defRPr/>
            </a:lvl1pPr>
            <a:lvl2pPr marL="914400" lvl="1" indent="-349250" rtl="0">
              <a:spcBef>
                <a:spcPts val="500"/>
              </a:spcBef>
              <a:spcAft>
                <a:spcPts val="0"/>
              </a:spcAft>
              <a:buSzPts val="1900"/>
              <a:buChar char="▪"/>
              <a:defRPr/>
            </a:lvl2pPr>
            <a:lvl3pPr marL="1371600" lvl="2" indent="-342900" rtl="0"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36550" rtl="0">
              <a:spcBef>
                <a:spcPts val="500"/>
              </a:spcBef>
              <a:spcAft>
                <a:spcPts val="0"/>
              </a:spcAft>
              <a:buSzPts val="1700"/>
              <a:buChar char="▪"/>
              <a:defRPr/>
            </a:lvl4pPr>
            <a:lvl5pPr marL="2286000" lvl="4" indent="-330200" rtl="0">
              <a:spcBef>
                <a:spcPts val="500"/>
              </a:spcBef>
              <a:spcAft>
                <a:spcPts val="0"/>
              </a:spcAft>
              <a:buSzPts val="1600"/>
              <a:buChar char="▪"/>
              <a:defRPr/>
            </a:lvl5pPr>
            <a:lvl6pPr marL="2743200" lvl="5" indent="-304800" rtl="0">
              <a:spcBef>
                <a:spcPts val="600"/>
              </a:spcBef>
              <a:spcAft>
                <a:spcPts val="0"/>
              </a:spcAft>
              <a:buSzPts val="1200"/>
              <a:buChar char="•"/>
              <a:defRPr/>
            </a:lvl6pPr>
            <a:lvl7pPr marL="3200400" lvl="6" indent="-304800" rtl="0">
              <a:spcBef>
                <a:spcPts val="600"/>
              </a:spcBef>
              <a:spcAft>
                <a:spcPts val="0"/>
              </a:spcAft>
              <a:buSzPts val="1200"/>
              <a:buChar char="•"/>
              <a:defRPr/>
            </a:lvl7pPr>
            <a:lvl8pPr marL="3657600" lvl="7" indent="-304800" rtl="0">
              <a:spcBef>
                <a:spcPts val="600"/>
              </a:spcBef>
              <a:spcAft>
                <a:spcPts val="0"/>
              </a:spcAft>
              <a:buSzPts val="1200"/>
              <a:buChar char="•"/>
              <a:defRPr/>
            </a:lvl8pPr>
            <a:lvl9pPr marL="4114800" lvl="8" indent="-304800" rtl="0">
              <a:spcBef>
                <a:spcPts val="600"/>
              </a:spcBef>
              <a:spcAft>
                <a:spcPts val="0"/>
              </a:spcAft>
              <a:buSzPts val="12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27000" tIns="27000" rIns="27000" bIns="2700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estions Slide">
  <p:cSld name="Questions Slid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8">
            <a:hlinkClick r:id="rId3"/>
          </p:cNvPr>
          <p:cNvSpPr txBox="1"/>
          <p:nvPr/>
        </p:nvSpPr>
        <p:spPr>
          <a:xfrm rot="322337">
            <a:off x="7551780" y="1690138"/>
            <a:ext cx="227499" cy="3001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 sz="1500" b="1">
                <a:solidFill>
                  <a:srgbClr val="603A14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  <a:endParaRPr sz="1100"/>
          </a:p>
        </p:txBody>
      </p:sp>
      <p:sp>
        <p:nvSpPr>
          <p:cNvPr id="40" name="Google Shape;40;p8">
            <a:hlinkClick r:id="rId4"/>
          </p:cNvPr>
          <p:cNvSpPr txBox="1"/>
          <p:nvPr/>
        </p:nvSpPr>
        <p:spPr>
          <a:xfrm rot="-969807">
            <a:off x="5677631" y="3255915"/>
            <a:ext cx="227388" cy="3001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 sz="1500" b="1">
                <a:solidFill>
                  <a:srgbClr val="603A14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  <a:endParaRPr sz="1100"/>
          </a:p>
        </p:txBody>
      </p:sp>
      <p:sp>
        <p:nvSpPr>
          <p:cNvPr id="41" name="Google Shape;41;p8">
            <a:hlinkClick r:id="rId5"/>
          </p:cNvPr>
          <p:cNvSpPr txBox="1"/>
          <p:nvPr/>
        </p:nvSpPr>
        <p:spPr>
          <a:xfrm>
            <a:off x="8627368" y="3509728"/>
            <a:ext cx="191400" cy="20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 sz="900">
                <a:solidFill>
                  <a:srgbClr val="603A14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  <a:endParaRPr sz="1100"/>
          </a:p>
        </p:txBody>
      </p:sp>
      <p:sp>
        <p:nvSpPr>
          <p:cNvPr id="42" name="Google Shape;42;p8">
            <a:hlinkClick r:id="rId6"/>
          </p:cNvPr>
          <p:cNvSpPr txBox="1"/>
          <p:nvPr/>
        </p:nvSpPr>
        <p:spPr>
          <a:xfrm rot="-624257">
            <a:off x="4572027" y="4581940"/>
            <a:ext cx="201005" cy="2309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 sz="1100">
                <a:solidFill>
                  <a:srgbClr val="603A14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  <a:endParaRPr sz="1100"/>
          </a:p>
        </p:txBody>
      </p:sp>
      <p:sp>
        <p:nvSpPr>
          <p:cNvPr id="43" name="Google Shape;43;p8">
            <a:hlinkClick r:id="rId7"/>
          </p:cNvPr>
          <p:cNvSpPr txBox="1"/>
          <p:nvPr/>
        </p:nvSpPr>
        <p:spPr>
          <a:xfrm rot="567739">
            <a:off x="6868821" y="3024508"/>
            <a:ext cx="218979" cy="2767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 sz="1400" b="1">
                <a:solidFill>
                  <a:srgbClr val="603A14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  <a:endParaRPr sz="1100"/>
          </a:p>
        </p:txBody>
      </p:sp>
      <p:sp>
        <p:nvSpPr>
          <p:cNvPr id="44" name="Google Shape;44;p8">
            <a:hlinkClick r:id="rId8"/>
          </p:cNvPr>
          <p:cNvSpPr txBox="1"/>
          <p:nvPr/>
        </p:nvSpPr>
        <p:spPr>
          <a:xfrm rot="222700">
            <a:off x="5286844" y="1920198"/>
            <a:ext cx="245615" cy="346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 sz="1800" b="1">
                <a:solidFill>
                  <a:srgbClr val="603A14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  <a:endParaRPr sz="1100"/>
          </a:p>
        </p:txBody>
      </p:sp>
      <p:sp>
        <p:nvSpPr>
          <p:cNvPr id="45" name="Google Shape;45;p8">
            <a:hlinkClick r:id="rId9"/>
          </p:cNvPr>
          <p:cNvSpPr txBox="1"/>
          <p:nvPr/>
        </p:nvSpPr>
        <p:spPr>
          <a:xfrm rot="-624257">
            <a:off x="8818251" y="1740725"/>
            <a:ext cx="201005" cy="2309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 sz="1100">
                <a:solidFill>
                  <a:srgbClr val="603A14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  <a:endParaRPr sz="1100"/>
          </a:p>
        </p:txBody>
      </p:sp>
      <p:sp>
        <p:nvSpPr>
          <p:cNvPr id="46" name="Google Shape;46;p8">
            <a:hlinkClick r:id="rId10"/>
          </p:cNvPr>
          <p:cNvSpPr txBox="1"/>
          <p:nvPr/>
        </p:nvSpPr>
        <p:spPr>
          <a:xfrm rot="557986">
            <a:off x="8833233" y="2585808"/>
            <a:ext cx="191213" cy="2076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 sz="900">
                <a:solidFill>
                  <a:srgbClr val="603A14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  <a:endParaRPr sz="1100"/>
          </a:p>
        </p:txBody>
      </p:sp>
      <p:sp>
        <p:nvSpPr>
          <p:cNvPr id="47" name="Google Shape;47;p8">
            <a:hlinkClick r:id="rId11"/>
          </p:cNvPr>
          <p:cNvSpPr txBox="1"/>
          <p:nvPr/>
        </p:nvSpPr>
        <p:spPr>
          <a:xfrm rot="571955">
            <a:off x="8354654" y="4219442"/>
            <a:ext cx="201077" cy="230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 sz="1100">
                <a:solidFill>
                  <a:srgbClr val="603A14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  <a:endParaRPr sz="1100"/>
          </a:p>
        </p:txBody>
      </p:sp>
      <p:sp>
        <p:nvSpPr>
          <p:cNvPr id="48" name="Google Shape;48;p8"/>
          <p:cNvSpPr/>
          <p:nvPr/>
        </p:nvSpPr>
        <p:spPr>
          <a:xfrm rot="-650216">
            <a:off x="2039468" y="2479503"/>
            <a:ext cx="3406653" cy="7111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D9D4C6"/>
              </a:buClr>
              <a:buSzPts val="3500"/>
              <a:buFont typeface="Noto Sans Symbols"/>
              <a:buNone/>
            </a:pPr>
            <a:r>
              <a:rPr lang="bg" sz="5000" b="1">
                <a:solidFill>
                  <a:srgbClr val="F3BE60"/>
                </a:solidFill>
                <a:latin typeface="Cambria"/>
                <a:ea typeface="Cambria"/>
                <a:cs typeface="Cambria"/>
                <a:sym typeface="Cambria"/>
              </a:rPr>
              <a:t>Въпроси?</a:t>
            </a:r>
            <a:endParaRPr sz="5000" b="1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pic>
        <p:nvPicPr>
          <p:cNvPr id="49" name="Google Shape;49;p8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 rot="-632287">
            <a:off x="378251" y="1513505"/>
            <a:ext cx="2136959" cy="2479250"/>
          </a:xfrm>
          <a:prstGeom prst="rect">
            <a:avLst/>
          </a:prstGeom>
          <a:noFill/>
          <a:ln>
            <a:noFill/>
          </a:ln>
        </p:spPr>
      </p:pic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142839" y="29681"/>
            <a:ext cx="8857200" cy="83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1025" tIns="27000" rIns="81025" bIns="270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3BE60"/>
              </a:buClr>
              <a:buSzPts val="3000"/>
              <a:buNone/>
              <a:defRPr sz="3000" i="0" u="none" strike="noStrike" cap="none">
                <a:solidFill>
                  <a:srgbClr val="F3BE60"/>
                </a:solidFill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None/>
              <a:defRPr sz="1400" i="0" u="none" strike="noStrike" cap="none">
                <a:solidFill>
                  <a:srgbClr val="000000"/>
                </a:solidFill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None/>
              <a:defRPr sz="1400" i="0" u="none" strike="noStrike" cap="none">
                <a:solidFill>
                  <a:srgbClr val="000000"/>
                </a:solidFill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None/>
              <a:defRPr sz="1400" i="0" u="none" strike="noStrike" cap="none">
                <a:solidFill>
                  <a:srgbClr val="000000"/>
                </a:solidFill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None/>
              <a:defRPr sz="1400" i="0" u="none" strike="noStrike" cap="none">
                <a:solidFill>
                  <a:srgbClr val="000000"/>
                </a:solidFill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None/>
              <a:defRPr sz="1400" i="0" u="none" strike="noStrike" cap="none">
                <a:solidFill>
                  <a:srgbClr val="000000"/>
                </a:solidFill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None/>
              <a:defRPr sz="1400" i="0" u="none" strike="noStrike" cap="none">
                <a:solidFill>
                  <a:srgbClr val="000000"/>
                </a:solidFill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None/>
              <a:defRPr sz="1400" i="0" u="none" strike="noStrike" cap="none">
                <a:solidFill>
                  <a:srgbClr val="000000"/>
                </a:solidFill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None/>
              <a:defRPr sz="1400" i="0" u="none" strike="noStrike" cap="none">
                <a:solidFill>
                  <a:srgbClr val="000000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9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dt" idx="10"/>
          </p:nvPr>
        </p:nvSpPr>
        <p:spPr>
          <a:xfrm>
            <a:off x="141648" y="4893752"/>
            <a:ext cx="918300" cy="14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7000" tIns="27000" rIns="27000" bIns="270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mbria"/>
              <a:buNone/>
              <a:defRPr sz="800" i="0" u="none" strike="noStrike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mbria"/>
              <a:buNone/>
              <a:defRPr sz="1800" i="0" u="none" strike="noStrike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mbria"/>
              <a:buNone/>
              <a:defRPr sz="1800" i="0" u="none" strike="noStrike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mbria"/>
              <a:buNone/>
              <a:defRPr sz="1800" i="0" u="none" strike="noStrike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mbria"/>
              <a:buNone/>
              <a:defRPr sz="1800" i="0" u="none" strike="noStrike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mbria"/>
              <a:buNone/>
              <a:defRPr sz="1800" i="0" u="none" strike="noStrike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mbria"/>
              <a:buNone/>
              <a:defRPr sz="1800" i="0" u="none" strike="noStrike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mbria"/>
              <a:buNone/>
              <a:defRPr sz="1800" i="0" u="none" strike="noStrike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mbria"/>
              <a:buNone/>
              <a:defRPr sz="1800" i="0" u="none" strike="noStrike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ftr" idx="11"/>
          </p:nvPr>
        </p:nvSpPr>
        <p:spPr>
          <a:xfrm>
            <a:off x="1061085" y="4893752"/>
            <a:ext cx="7614900" cy="14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7000" tIns="27000" rIns="27000" bIns="270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mbria"/>
              <a:buNone/>
              <a:defRPr sz="800" i="0" u="none" strike="noStrike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mbria"/>
              <a:buNone/>
              <a:defRPr sz="1800" i="0" u="none" strike="noStrike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mbria"/>
              <a:buNone/>
              <a:defRPr sz="1800" i="0" u="none" strike="noStrike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mbria"/>
              <a:buNone/>
              <a:defRPr sz="1800" i="0" u="none" strike="noStrike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mbria"/>
              <a:buNone/>
              <a:defRPr sz="1800" i="0" u="none" strike="noStrike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mbria"/>
              <a:buNone/>
              <a:defRPr sz="1800" i="0" u="none" strike="noStrike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mbria"/>
              <a:buNone/>
              <a:defRPr sz="1800" i="0" u="none" strike="noStrike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mbria"/>
              <a:buNone/>
              <a:defRPr sz="1800" i="0" u="none" strike="noStrike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mbria"/>
              <a:buNone/>
              <a:defRPr sz="1800" i="0" u="none" strike="noStrike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677068" y="4893752"/>
            <a:ext cx="321600" cy="14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7000" tIns="27000" rIns="27000" bIns="270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i="0" u="none" strike="noStrike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i="0" u="none" strike="noStrike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i="0" u="none" strike="noStrike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i="0" u="none" strike="noStrike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i="0" u="none" strike="noStrike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i="0" u="none" strike="noStrike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i="0" u="none" strike="noStrike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i="0" u="none" strike="noStrike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i="0" u="none" strike="noStrike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title"/>
          </p:nvPr>
        </p:nvSpPr>
        <p:spPr>
          <a:xfrm>
            <a:off x="142839" y="29681"/>
            <a:ext cx="8857200" cy="83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1025" tIns="27000" rIns="81025" bIns="270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3BE60"/>
              </a:buClr>
              <a:buSzPts val="3000"/>
              <a:buFont typeface="Cambria"/>
              <a:buNone/>
              <a:defRPr sz="3000" b="1" i="0" u="none" strike="noStrike" cap="none">
                <a:solidFill>
                  <a:srgbClr val="F3BE60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mbria"/>
              <a:buNone/>
              <a:defRPr sz="1400" i="0" u="none" strike="noStrike" cap="non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mbria"/>
              <a:buNone/>
              <a:defRPr sz="1400" i="0" u="none" strike="noStrike" cap="non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mbria"/>
              <a:buNone/>
              <a:defRPr sz="1400" i="0" u="none" strike="noStrike" cap="non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mbria"/>
              <a:buNone/>
              <a:defRPr sz="1400" i="0" u="none" strike="noStrike" cap="non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mbria"/>
              <a:buNone/>
              <a:defRPr sz="1400" i="0" u="none" strike="noStrike" cap="non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mbria"/>
              <a:buNone/>
              <a:defRPr sz="1400" i="0" u="none" strike="noStrike" cap="non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mbria"/>
              <a:buNone/>
              <a:defRPr sz="1400" i="0" u="none" strike="noStrike" cap="non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mbria"/>
              <a:buNone/>
              <a:defRPr sz="1400" i="0" u="none" strike="noStrike" cap="non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body" idx="1"/>
          </p:nvPr>
        </p:nvSpPr>
        <p:spPr>
          <a:xfrm>
            <a:off x="142847" y="863343"/>
            <a:ext cx="8856000" cy="41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1025" tIns="27000" rIns="81025" bIns="27000" anchor="t" anchorCtr="0">
            <a:noAutofit/>
          </a:bodyPr>
          <a:lstStyle>
            <a:lvl1pPr marL="457200" marR="0" lvl="0" indent="-393700" algn="l" rtl="0">
              <a:lnSpc>
                <a:spcPct val="105000"/>
              </a:lnSpc>
              <a:spcBef>
                <a:spcPts val="500"/>
              </a:spcBef>
              <a:spcAft>
                <a:spcPts val="0"/>
              </a:spcAft>
              <a:buClr>
                <a:srgbClr val="F2B254"/>
              </a:buClr>
              <a:buSzPts val="2600"/>
              <a:buFont typeface="Cambria"/>
              <a:buChar char="▪"/>
              <a:defRPr sz="2600" i="0" u="none" strike="noStrike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L="914400" marR="0" lvl="1" indent="-349250" algn="l" rtl="0">
              <a:lnSpc>
                <a:spcPct val="105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900"/>
              <a:buFont typeface="Cambria"/>
              <a:buChar char="▪"/>
              <a:defRPr sz="2400" i="0" u="none" strike="noStrike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L="1371600" marR="0" lvl="2" indent="-342900" algn="l" rtl="0">
              <a:lnSpc>
                <a:spcPct val="105000"/>
              </a:lnSpc>
              <a:spcBef>
                <a:spcPts val="500"/>
              </a:spcBef>
              <a:spcAft>
                <a:spcPts val="0"/>
              </a:spcAft>
              <a:buClr>
                <a:srgbClr val="EF9A1D"/>
              </a:buClr>
              <a:buSzPts val="1800"/>
              <a:buFont typeface="Cambria"/>
              <a:buChar char="▪"/>
              <a:defRPr sz="2300" i="0" u="none" strike="noStrike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L="1828800" marR="0" lvl="3" indent="-336550" algn="l" rtl="0">
              <a:lnSpc>
                <a:spcPct val="105000"/>
              </a:lnSpc>
              <a:spcBef>
                <a:spcPts val="500"/>
              </a:spcBef>
              <a:spcAft>
                <a:spcPts val="0"/>
              </a:spcAft>
              <a:buClr>
                <a:srgbClr val="ED9411"/>
              </a:buClr>
              <a:buSzPts val="1700"/>
              <a:buFont typeface="Cambria"/>
              <a:buChar char="▪"/>
              <a:defRPr sz="2100" i="0" u="none" strike="noStrike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L="2286000" marR="0" lvl="4" indent="-330200" algn="l" rtl="0">
              <a:lnSpc>
                <a:spcPct val="105000"/>
              </a:lnSpc>
              <a:spcBef>
                <a:spcPts val="500"/>
              </a:spcBef>
              <a:spcAft>
                <a:spcPts val="0"/>
              </a:spcAft>
              <a:buClr>
                <a:srgbClr val="E28D10"/>
              </a:buClr>
              <a:buSzPts val="1600"/>
              <a:buFont typeface="Cambria"/>
              <a:buChar char="▪"/>
              <a:defRPr sz="2000" i="0" u="none" strike="noStrike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L="2743200" marR="0" lvl="5" indent="-3048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Cambria"/>
              <a:buChar char="•"/>
              <a:defRPr sz="1500" i="0" u="none" strike="noStrike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L="3200400" marR="0" lvl="6" indent="-3048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Cambria"/>
              <a:buChar char="•"/>
              <a:defRPr sz="1500" i="0" u="none" strike="noStrike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L="3657600" marR="0" lvl="7" indent="-3048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Cambria"/>
              <a:buChar char="•"/>
              <a:defRPr sz="1500" i="0" u="none" strike="noStrike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L="4114800" marR="0" lvl="8" indent="-3048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Cambria"/>
              <a:buChar char="•"/>
              <a:defRPr sz="1500" i="0" u="none" strike="noStrike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620">
          <p15:clr>
            <a:srgbClr val="F26B43"/>
          </p15:clr>
        </p15:guide>
        <p15:guide id="2" pos="1383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81025" tIns="27000" rIns="81025" bIns="270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 dirty="0" smtClean="0"/>
              <a:t>Процеси за софтуерна разработка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lvl="0" indent="-342900" algn="just">
              <a:buSzPts val="1800"/>
            </a:pPr>
            <a:r>
              <a:rPr lang="en-US" sz="3200" dirty="0" smtClean="0"/>
              <a:t>Scrum: Scaling Scrum</a:t>
            </a:r>
            <a:endParaRPr lang="ru-RU" sz="3200" dirty="0"/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311700" y="1017724"/>
            <a:ext cx="8520600" cy="3892205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Autofit/>
          </a:bodyPr>
          <a:lstStyle/>
          <a:p>
            <a:pPr marL="457200" lvl="0" indent="-355600" rtl="0">
              <a:spcBef>
                <a:spcPts val="500"/>
              </a:spcBef>
              <a:spcAft>
                <a:spcPts val="0"/>
              </a:spcAft>
              <a:buSzPts val="2000"/>
              <a:buChar char="▪"/>
            </a:pPr>
            <a:r>
              <a:rPr lang="bg-BG" sz="3200" dirty="0" smtClean="0"/>
              <a:t>Фокусирайте се върху стойността</a:t>
            </a:r>
          </a:p>
          <a:p>
            <a:pPr lvl="1" indent="-355600">
              <a:buSzPts val="2000"/>
            </a:pPr>
            <a:r>
              <a:rPr lang="bg-BG" sz="2800" dirty="0" smtClean="0"/>
              <a:t>Разработвайте първо най-стойностните неща </a:t>
            </a:r>
          </a:p>
          <a:p>
            <a:pPr lvl="1" indent="-355600">
              <a:buSzPts val="2000"/>
            </a:pPr>
            <a:r>
              <a:rPr lang="bg-BG" sz="2800" dirty="0" smtClean="0"/>
              <a:t>Понякога това са най-рисковите неща</a:t>
            </a:r>
          </a:p>
          <a:p>
            <a:pPr lvl="1" indent="-355600">
              <a:buSzPts val="2000"/>
            </a:pPr>
            <a:r>
              <a:rPr lang="bg-BG" sz="2800" dirty="0" smtClean="0"/>
              <a:t>Това е отговорност на собственика, която по същество се разпределя измежду целия </a:t>
            </a:r>
            <a:r>
              <a:rPr lang="en-US" sz="2800" dirty="0" smtClean="0"/>
              <a:t>Scrum</a:t>
            </a:r>
            <a:r>
              <a:rPr lang="bg-BG" sz="2800" dirty="0" smtClean="0"/>
              <a:t> екип</a:t>
            </a:r>
          </a:p>
          <a:p>
            <a:pPr lvl="1" indent="-355600">
              <a:buSzPts val="2000"/>
            </a:pPr>
            <a:endParaRPr lang="bg-BG" sz="2800" dirty="0" smtClean="0"/>
          </a:p>
          <a:p>
            <a:pPr lvl="1" indent="-355600">
              <a:buSzPts val="2000"/>
            </a:pPr>
            <a:endParaRPr lang="bg-BG" sz="2800" dirty="0" smtClean="0"/>
          </a:p>
        </p:txBody>
      </p:sp>
    </p:spTree>
    <p:extLst>
      <p:ext uri="{BB962C8B-B14F-4D97-AF65-F5344CB8AC3E}">
        <p14:creationId xmlns:p14="http://schemas.microsoft.com/office/powerpoint/2010/main" val="3495241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lvl="0" indent="-342900" algn="just">
              <a:buSzPts val="1800"/>
            </a:pPr>
            <a:r>
              <a:rPr lang="en-US" sz="3200" dirty="0" smtClean="0"/>
              <a:t>Scrum: Scaling Scrum</a:t>
            </a:r>
            <a:endParaRPr lang="ru-RU" sz="3200" dirty="0"/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311700" y="1357881"/>
            <a:ext cx="8520600" cy="3416400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Autofit/>
          </a:bodyPr>
          <a:lstStyle/>
          <a:p>
            <a:pPr marL="457200" lvl="0" indent="-355600" algn="just" rtl="0">
              <a:spcBef>
                <a:spcPts val="500"/>
              </a:spcBef>
              <a:spcAft>
                <a:spcPts val="0"/>
              </a:spcAft>
              <a:buSzPts val="2000"/>
              <a:buChar char="▪"/>
            </a:pPr>
            <a:r>
              <a:rPr lang="bg-BG" sz="2400" dirty="0" smtClean="0"/>
              <a:t>Стойността включва умението за поддържане</a:t>
            </a:r>
          </a:p>
          <a:p>
            <a:pPr lvl="1" indent="-355600" algn="just">
              <a:buSzPts val="2000"/>
            </a:pPr>
            <a:r>
              <a:rPr lang="bg-BG" sz="2000" dirty="0" smtClean="0"/>
              <a:t>Жертването на качество сега винаги се превръща в жертва на стойността в бъдещето</a:t>
            </a:r>
          </a:p>
          <a:p>
            <a:pPr lvl="1" indent="-355600" algn="just">
              <a:buSzPts val="2000"/>
            </a:pPr>
            <a:r>
              <a:rPr lang="bg-BG" sz="2000" dirty="0" smtClean="0"/>
              <a:t>Екипът от разработчици трябва да бъде способен да поддържа техническо съвършенство</a:t>
            </a:r>
          </a:p>
          <a:p>
            <a:pPr lvl="1" indent="-355600" algn="just">
              <a:buSzPts val="2000"/>
            </a:pPr>
            <a:r>
              <a:rPr lang="bg-BG" sz="2000" dirty="0" smtClean="0"/>
              <a:t>Без техническо съвършенство</a:t>
            </a:r>
          </a:p>
          <a:p>
            <a:pPr lvl="2" indent="-355600" algn="just">
              <a:buSzPts val="2000"/>
            </a:pPr>
            <a:r>
              <a:rPr lang="bg-BG" sz="2000" dirty="0" smtClean="0"/>
              <a:t>Появява се технически дълг*</a:t>
            </a:r>
          </a:p>
          <a:p>
            <a:pPr lvl="2" indent="-355600" algn="just">
              <a:buSzPts val="2000"/>
            </a:pPr>
            <a:r>
              <a:rPr lang="bg-BG" sz="2000" dirty="0" smtClean="0"/>
              <a:t>Стойността намалява</a:t>
            </a:r>
          </a:p>
          <a:p>
            <a:pPr marL="101600" indent="0" algn="just">
              <a:buSzPts val="2000"/>
              <a:buNone/>
            </a:pPr>
            <a:r>
              <a:rPr lang="bg-BG" sz="2000" dirty="0" smtClean="0"/>
              <a:t>*технически дълг  ще наричаме пречките за добавяне на нова функционалност от екипа разработчици</a:t>
            </a:r>
          </a:p>
          <a:p>
            <a:pPr lvl="1" indent="-355600" algn="just">
              <a:buSzPts val="2000"/>
            </a:pPr>
            <a:endParaRPr lang="bg-BG" sz="2000" dirty="0" smtClean="0"/>
          </a:p>
        </p:txBody>
      </p:sp>
    </p:spTree>
    <p:extLst>
      <p:ext uri="{BB962C8B-B14F-4D97-AF65-F5344CB8AC3E}">
        <p14:creationId xmlns:p14="http://schemas.microsoft.com/office/powerpoint/2010/main" val="2221981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lvl="0" indent="-342900" algn="just">
              <a:buSzPts val="1800"/>
            </a:pPr>
            <a:r>
              <a:rPr lang="en-US" sz="3200" dirty="0" smtClean="0"/>
              <a:t>Scrum: Scaling Scrum</a:t>
            </a:r>
            <a:endParaRPr lang="ru-RU" sz="3200" dirty="0"/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311700" y="1073426"/>
            <a:ext cx="8520600" cy="3896139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 fontScale="92500"/>
          </a:bodyPr>
          <a:lstStyle/>
          <a:p>
            <a:pPr marL="457200" lvl="0" indent="-355600" rtl="0">
              <a:spcBef>
                <a:spcPts val="500"/>
              </a:spcBef>
              <a:spcAft>
                <a:spcPts val="0"/>
              </a:spcAft>
              <a:buSzPts val="2000"/>
              <a:buChar char="▪"/>
            </a:pPr>
            <a:r>
              <a:rPr lang="bg-BG" sz="3200" dirty="0" smtClean="0"/>
              <a:t>Добавяйте нова стойност възможно най-скоро</a:t>
            </a:r>
            <a:endParaRPr lang="en-US" sz="3200" dirty="0" smtClean="0"/>
          </a:p>
          <a:p>
            <a:pPr lvl="1" indent="-355600">
              <a:buSzPts val="2000"/>
            </a:pPr>
            <a:r>
              <a:rPr lang="bg-BG" sz="2800" dirty="0" smtClean="0"/>
              <a:t>Позволява по-рано да се достигне до етап, в който вече не е нужно да се работи по нова функционалност, защото клиента е задоволен</a:t>
            </a:r>
          </a:p>
          <a:p>
            <a:pPr lvl="1" indent="-355600">
              <a:buSzPts val="2000"/>
            </a:pPr>
            <a:r>
              <a:rPr lang="bg-BG" sz="2800" dirty="0" smtClean="0"/>
              <a:t>Тогава екипът от разработчици е свободен да работи по нещо друго с по-голяма важност</a:t>
            </a:r>
          </a:p>
          <a:p>
            <a:pPr lvl="1" indent="-355600">
              <a:buSzPts val="2000"/>
            </a:pPr>
            <a:r>
              <a:rPr lang="bg-BG" sz="2800" dirty="0" smtClean="0"/>
              <a:t>Същността на </a:t>
            </a:r>
            <a:r>
              <a:rPr lang="en-US" sz="2800" dirty="0" smtClean="0"/>
              <a:t>Agile</a:t>
            </a:r>
            <a:r>
              <a:rPr lang="bg-BG" sz="2800" dirty="0" smtClean="0"/>
              <a:t> методологията</a:t>
            </a:r>
          </a:p>
          <a:p>
            <a:pPr lvl="1" indent="-355600">
              <a:buSzPts val="2000"/>
            </a:pPr>
            <a:endParaRPr lang="bg-BG" sz="2800" dirty="0" smtClean="0"/>
          </a:p>
        </p:txBody>
      </p:sp>
    </p:spTree>
    <p:extLst>
      <p:ext uri="{BB962C8B-B14F-4D97-AF65-F5344CB8AC3E}">
        <p14:creationId xmlns:p14="http://schemas.microsoft.com/office/powerpoint/2010/main" val="3025651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lvl="0" indent="-342900" algn="just">
              <a:buSzPts val="1800"/>
            </a:pPr>
            <a:r>
              <a:rPr lang="en-US" sz="3200" dirty="0" smtClean="0"/>
              <a:t>Scrum: Scaling Scrum</a:t>
            </a:r>
            <a:endParaRPr lang="ru-RU" sz="3200" dirty="0"/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311700" y="1080052"/>
            <a:ext cx="8520600" cy="3876261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 lnSpcReduction="10000"/>
          </a:bodyPr>
          <a:lstStyle/>
          <a:p>
            <a:pPr marL="457200" lvl="0" indent="-355600" rtl="0">
              <a:spcBef>
                <a:spcPts val="500"/>
              </a:spcBef>
              <a:spcAft>
                <a:spcPts val="0"/>
              </a:spcAft>
              <a:buSzPts val="2000"/>
              <a:buChar char="▪"/>
            </a:pPr>
            <a:r>
              <a:rPr lang="bg-BG" sz="2800" dirty="0" smtClean="0"/>
              <a:t>Как измерваме стойността?</a:t>
            </a:r>
          </a:p>
          <a:p>
            <a:pPr lvl="1" indent="-355600">
              <a:buSzPts val="2000"/>
            </a:pPr>
            <a:r>
              <a:rPr lang="bg-BG" sz="2000" dirty="0" smtClean="0"/>
              <a:t>Парите, които имаме сега са по-ценни от парите, които </a:t>
            </a:r>
            <a:r>
              <a:rPr lang="bg-BG" sz="2000" u="sng" dirty="0" smtClean="0"/>
              <a:t>можем</a:t>
            </a:r>
            <a:r>
              <a:rPr lang="bg-BG" sz="2000" dirty="0" smtClean="0"/>
              <a:t> да имаме утре</a:t>
            </a:r>
          </a:p>
          <a:p>
            <a:pPr indent="-355600">
              <a:buSzPts val="2000"/>
            </a:pPr>
            <a:r>
              <a:rPr lang="en-US" sz="2400" dirty="0" smtClean="0"/>
              <a:t>Net Present Value = </a:t>
            </a:r>
            <a:r>
              <a:rPr lang="bg-BG" sz="2400" dirty="0" smtClean="0"/>
              <a:t>мярка за всички пари, които са изхарчени или спечелени от </a:t>
            </a:r>
            <a:r>
              <a:rPr lang="en-US" sz="2400" dirty="0" smtClean="0"/>
              <a:t>Scrum</a:t>
            </a:r>
            <a:r>
              <a:rPr lang="bg-BG" sz="2400" dirty="0" smtClean="0"/>
              <a:t> екип (позитивна или отрицателна стойност)</a:t>
            </a:r>
          </a:p>
          <a:p>
            <a:pPr lvl="1" indent="-355600">
              <a:buSzPts val="2000"/>
            </a:pPr>
            <a:r>
              <a:rPr lang="bg-BG" sz="2000" dirty="0" smtClean="0"/>
              <a:t>Колкото по-късно са спечелени дадени пари, толкова по-малка стойност имат</a:t>
            </a:r>
          </a:p>
          <a:p>
            <a:pPr lvl="1" indent="-355600">
              <a:buSzPts val="2000"/>
            </a:pPr>
            <a:r>
              <a:rPr lang="bg-BG" sz="2000" dirty="0" smtClean="0"/>
              <a:t>Следователно колкото по-рано са спечелени, толкова по-голяма стойност ще имат</a:t>
            </a:r>
            <a:endParaRPr lang="bg-BG" dirty="0" smtClean="0"/>
          </a:p>
          <a:p>
            <a:pPr lvl="1" indent="-355600">
              <a:buSzPts val="2000"/>
            </a:pPr>
            <a:endParaRPr lang="bg-BG" dirty="0" smtClean="0"/>
          </a:p>
        </p:txBody>
      </p:sp>
    </p:spTree>
    <p:extLst>
      <p:ext uri="{BB962C8B-B14F-4D97-AF65-F5344CB8AC3E}">
        <p14:creationId xmlns:p14="http://schemas.microsoft.com/office/powerpoint/2010/main" val="2997728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lvl="0" indent="-342900" algn="just">
              <a:buSzPts val="1800"/>
            </a:pPr>
            <a:r>
              <a:rPr lang="en-US" sz="3200" dirty="0" smtClean="0"/>
              <a:t>Scrum: Scaling Scrum</a:t>
            </a:r>
            <a:endParaRPr lang="ru-RU" sz="3200" dirty="0"/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311700" y="1017725"/>
            <a:ext cx="8520600" cy="3965092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 lnSpcReduction="10000"/>
          </a:bodyPr>
          <a:lstStyle/>
          <a:p>
            <a:pPr marL="457200" lvl="0" indent="-355600" rtl="0">
              <a:spcBef>
                <a:spcPts val="500"/>
              </a:spcBef>
              <a:spcAft>
                <a:spcPts val="0"/>
              </a:spcAft>
              <a:buSzPts val="2000"/>
              <a:buChar char="▪"/>
            </a:pPr>
            <a:r>
              <a:rPr lang="bg-BG" sz="3200" dirty="0" smtClean="0"/>
              <a:t>Върху какво да наблегне един </a:t>
            </a:r>
            <a:r>
              <a:rPr lang="en-US" sz="3200" dirty="0" smtClean="0"/>
              <a:t>Scrum </a:t>
            </a:r>
            <a:r>
              <a:rPr lang="bg-BG" sz="3200" dirty="0" smtClean="0"/>
              <a:t>екип, за да разгърне потенциала си?</a:t>
            </a:r>
          </a:p>
          <a:p>
            <a:pPr lvl="1" indent="-355600">
              <a:buSzPts val="2000"/>
            </a:pPr>
            <a:r>
              <a:rPr lang="bg-BG" sz="2800" dirty="0" smtClean="0"/>
              <a:t>Върху нещата, които директно допринасят за по-бързото доставяне на стойност</a:t>
            </a:r>
          </a:p>
          <a:p>
            <a:pPr lvl="1" indent="-355600">
              <a:buSzPts val="2000"/>
            </a:pPr>
            <a:r>
              <a:rPr lang="en-US" sz="2800" dirty="0" smtClean="0"/>
              <a:t>Build </a:t>
            </a:r>
            <a:r>
              <a:rPr lang="bg-BG" sz="2800" dirty="0" smtClean="0"/>
              <a:t>автоматизацията и непрекъснатата интеграция са от изключителна важност</a:t>
            </a:r>
          </a:p>
          <a:p>
            <a:pPr lvl="1" indent="-355600">
              <a:buSzPts val="2000"/>
            </a:pPr>
            <a:r>
              <a:rPr lang="bg-BG" sz="2800" dirty="0" smtClean="0"/>
              <a:t>Само самият екип може да даде напълно правилен отговор</a:t>
            </a:r>
          </a:p>
          <a:p>
            <a:pPr lvl="1" indent="-355600">
              <a:buSzPts val="2000"/>
            </a:pPr>
            <a:endParaRPr lang="bg-BG" sz="2800" dirty="0" smtClean="0"/>
          </a:p>
        </p:txBody>
      </p:sp>
    </p:spTree>
    <p:extLst>
      <p:ext uri="{BB962C8B-B14F-4D97-AF65-F5344CB8AC3E}">
        <p14:creationId xmlns:p14="http://schemas.microsoft.com/office/powerpoint/2010/main" val="2347626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lvl="0" indent="-342900" algn="just">
              <a:buSzPts val="1800"/>
            </a:pPr>
            <a:r>
              <a:rPr lang="en-US" sz="3200" dirty="0" smtClean="0"/>
              <a:t>Scrum: Scaling Scrum</a:t>
            </a:r>
            <a:endParaRPr lang="ru-RU" sz="3200" dirty="0"/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311700" y="1093304"/>
            <a:ext cx="8520600" cy="3949148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 fontScale="92500" lnSpcReduction="10000"/>
          </a:bodyPr>
          <a:lstStyle/>
          <a:p>
            <a:pPr marL="457200" lvl="0" indent="-355600" rtl="0">
              <a:spcBef>
                <a:spcPts val="500"/>
              </a:spcBef>
              <a:spcAft>
                <a:spcPts val="0"/>
              </a:spcAft>
              <a:buSzPts val="2000"/>
              <a:buChar char="▪"/>
            </a:pPr>
            <a:r>
              <a:rPr lang="en-US" sz="2800" dirty="0" smtClean="0"/>
              <a:t>Scrum </a:t>
            </a:r>
            <a:r>
              <a:rPr lang="bg-BG" sz="2800" dirty="0" smtClean="0"/>
              <a:t>артефакти</a:t>
            </a:r>
            <a:endParaRPr lang="en-US" sz="2800" dirty="0" smtClean="0"/>
          </a:p>
          <a:p>
            <a:pPr marL="457200" lvl="0" indent="-355600" rtl="0">
              <a:spcBef>
                <a:spcPts val="500"/>
              </a:spcBef>
              <a:spcAft>
                <a:spcPts val="0"/>
              </a:spcAft>
              <a:buSzPts val="2000"/>
              <a:buChar char="▪"/>
            </a:pPr>
            <a:r>
              <a:rPr lang="en-US" sz="2800" dirty="0" smtClean="0"/>
              <a:t>Product Backlog </a:t>
            </a:r>
            <a:r>
              <a:rPr lang="bg-BG" sz="2800" dirty="0" smtClean="0"/>
              <a:t>– където се пази всичко, върху което даден екип може някой ден да работи</a:t>
            </a:r>
          </a:p>
          <a:p>
            <a:pPr marL="457200" lvl="0" indent="-355600" rtl="0">
              <a:spcBef>
                <a:spcPts val="500"/>
              </a:spcBef>
              <a:spcAft>
                <a:spcPts val="0"/>
              </a:spcAft>
              <a:buSzPts val="2000"/>
              <a:buChar char="▪"/>
            </a:pPr>
            <a:r>
              <a:rPr lang="en-US" sz="2800" dirty="0" smtClean="0"/>
              <a:t>Sprint Backlog –</a:t>
            </a:r>
            <a:r>
              <a:rPr lang="bg-BG" sz="2800" dirty="0" smtClean="0"/>
              <a:t> планът, който </a:t>
            </a:r>
            <a:r>
              <a:rPr lang="en-US" sz="2800" dirty="0" smtClean="0"/>
              <a:t>Scrum</a:t>
            </a:r>
            <a:r>
              <a:rPr lang="bg-BG" sz="2800" dirty="0" smtClean="0"/>
              <a:t> екипът създава са следващия спринт</a:t>
            </a:r>
          </a:p>
          <a:p>
            <a:pPr marL="457200" lvl="0" indent="-355600" rtl="0">
              <a:spcBef>
                <a:spcPts val="500"/>
              </a:spcBef>
              <a:spcAft>
                <a:spcPts val="0"/>
              </a:spcAft>
              <a:buSzPts val="2000"/>
              <a:buChar char="▪"/>
            </a:pPr>
            <a:r>
              <a:rPr lang="en-US" sz="2800" dirty="0" smtClean="0"/>
              <a:t>Increment</a:t>
            </a:r>
            <a:r>
              <a:rPr lang="bg-BG" sz="2800" dirty="0" smtClean="0"/>
              <a:t> – изхода (продукта) след всеки спринт</a:t>
            </a:r>
          </a:p>
          <a:p>
            <a:pPr marL="457200" lvl="0" indent="-355600" rtl="0">
              <a:spcBef>
                <a:spcPts val="500"/>
              </a:spcBef>
              <a:spcAft>
                <a:spcPts val="0"/>
              </a:spcAft>
              <a:buSzPts val="2000"/>
              <a:buChar char="▪"/>
            </a:pPr>
            <a:r>
              <a:rPr lang="en-US" sz="2800" dirty="0" smtClean="0"/>
              <a:t>Definition of Done*</a:t>
            </a:r>
            <a:r>
              <a:rPr lang="bg-BG" sz="2800" dirty="0" smtClean="0"/>
              <a:t> - дефиниция за това кога нещо се счита за свършена работа</a:t>
            </a:r>
          </a:p>
          <a:p>
            <a:pPr marL="101600" lvl="0" indent="0" rtl="0">
              <a:spcBef>
                <a:spcPts val="500"/>
              </a:spcBef>
              <a:spcAft>
                <a:spcPts val="0"/>
              </a:spcAft>
              <a:buSzPts val="2000"/>
              <a:buNone/>
            </a:pPr>
            <a:r>
              <a:rPr lang="bg-BG" sz="2800" dirty="0" smtClean="0"/>
              <a:t>* не е официален артифакт</a:t>
            </a:r>
            <a:endParaRPr lang="bg-BG" sz="2400" dirty="0" smtClean="0"/>
          </a:p>
          <a:p>
            <a:pPr lvl="1" indent="-355600">
              <a:buSzPts val="2000"/>
            </a:pPr>
            <a:endParaRPr lang="bg-BG" sz="2800" dirty="0" smtClean="0"/>
          </a:p>
        </p:txBody>
      </p:sp>
    </p:spTree>
    <p:extLst>
      <p:ext uri="{BB962C8B-B14F-4D97-AF65-F5344CB8AC3E}">
        <p14:creationId xmlns:p14="http://schemas.microsoft.com/office/powerpoint/2010/main" val="1522624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lvl="0" indent="-342900" algn="just">
              <a:buSzPts val="1800"/>
            </a:pPr>
            <a:r>
              <a:rPr lang="en-US" sz="3200" dirty="0" smtClean="0"/>
              <a:t>Scrum: Scaling Scrum</a:t>
            </a:r>
            <a:endParaRPr lang="ru-RU" sz="3200" dirty="0"/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311700" y="1166190"/>
            <a:ext cx="8520600" cy="3869635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 fontScale="92500" lnSpcReduction="10000"/>
          </a:bodyPr>
          <a:lstStyle/>
          <a:p>
            <a:pPr marL="457200" lvl="0" indent="-355600" rtl="0">
              <a:spcBef>
                <a:spcPts val="500"/>
              </a:spcBef>
              <a:spcAft>
                <a:spcPts val="0"/>
              </a:spcAft>
              <a:buSzPts val="2000"/>
              <a:buChar char="▪"/>
            </a:pPr>
            <a:r>
              <a:rPr lang="en-US" sz="3200" dirty="0" smtClean="0"/>
              <a:t>Scrum: </a:t>
            </a:r>
            <a:r>
              <a:rPr lang="bg-BG" sz="3200" dirty="0" smtClean="0"/>
              <a:t>процесът</a:t>
            </a:r>
          </a:p>
          <a:p>
            <a:pPr marL="457200" lvl="0" indent="-355600" rtl="0">
              <a:spcBef>
                <a:spcPts val="500"/>
              </a:spcBef>
              <a:spcAft>
                <a:spcPts val="0"/>
              </a:spcAft>
              <a:buSzPts val="2000"/>
              <a:buChar char="▪"/>
            </a:pPr>
            <a:r>
              <a:rPr lang="bg-BG" sz="3200" dirty="0" smtClean="0"/>
              <a:t>Спринт</a:t>
            </a:r>
          </a:p>
          <a:p>
            <a:pPr lvl="1" indent="-355600">
              <a:buSzPts val="2000"/>
            </a:pPr>
            <a:r>
              <a:rPr lang="bg-BG" sz="2800" dirty="0" smtClean="0"/>
              <a:t>Планиране на спринта</a:t>
            </a:r>
            <a:endParaRPr lang="en-US" sz="2800" dirty="0" smtClean="0"/>
          </a:p>
          <a:p>
            <a:pPr lvl="1" indent="-355600">
              <a:buSzPts val="2000"/>
            </a:pPr>
            <a:r>
              <a:rPr lang="bg-BG" sz="2800" dirty="0" smtClean="0"/>
              <a:t>Всекидневна </a:t>
            </a:r>
            <a:r>
              <a:rPr lang="en-US" sz="2800" dirty="0" smtClean="0"/>
              <a:t>Scrum</a:t>
            </a:r>
            <a:r>
              <a:rPr lang="bg-BG" sz="2800" dirty="0" smtClean="0"/>
              <a:t> среща</a:t>
            </a:r>
            <a:endParaRPr lang="en-US" sz="2800" dirty="0" smtClean="0"/>
          </a:p>
          <a:p>
            <a:pPr lvl="1" indent="-355600">
              <a:buSzPts val="2000"/>
            </a:pPr>
            <a:r>
              <a:rPr lang="bg-BG" sz="2800" dirty="0" smtClean="0"/>
              <a:t>Ревю на спринта</a:t>
            </a:r>
            <a:endParaRPr lang="en-US" sz="2800" dirty="0" smtClean="0"/>
          </a:p>
          <a:p>
            <a:pPr lvl="1" indent="-355600">
              <a:buSzPts val="2000"/>
            </a:pPr>
            <a:r>
              <a:rPr lang="bg-BG" sz="2800" dirty="0" smtClean="0"/>
              <a:t>Ретроспекция на спринта</a:t>
            </a:r>
          </a:p>
          <a:p>
            <a:pPr indent="-355600">
              <a:buSzPts val="2000"/>
            </a:pPr>
            <a:r>
              <a:rPr lang="bg-BG" sz="3200" dirty="0" smtClean="0"/>
              <a:t>Целта на даден спринт е константна за времевия период на спринта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1013375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lvl="0" indent="-342900" algn="just">
              <a:buSzPts val="1800"/>
            </a:pPr>
            <a:r>
              <a:rPr lang="en-US" sz="3200" dirty="0" smtClean="0"/>
              <a:t>Scrum: Scaling Scrum</a:t>
            </a:r>
            <a:endParaRPr lang="ru-RU" sz="3200" dirty="0"/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311700" y="1017725"/>
            <a:ext cx="8520600" cy="3925336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 lnSpcReduction="10000"/>
          </a:bodyPr>
          <a:lstStyle/>
          <a:p>
            <a:pPr marL="457200" lvl="0" indent="-355600" algn="just" rtl="0">
              <a:spcBef>
                <a:spcPts val="500"/>
              </a:spcBef>
              <a:spcAft>
                <a:spcPts val="0"/>
              </a:spcAft>
              <a:buSzPts val="2000"/>
              <a:buChar char="▪"/>
            </a:pPr>
            <a:r>
              <a:rPr lang="bg-BG" sz="2800" dirty="0" smtClean="0"/>
              <a:t>Екип от екипи</a:t>
            </a:r>
            <a:endParaRPr lang="en-US" sz="2800" dirty="0" smtClean="0"/>
          </a:p>
          <a:p>
            <a:pPr lvl="1" indent="-355600" algn="just">
              <a:buSzPts val="2000"/>
            </a:pPr>
            <a:r>
              <a:rPr lang="bg-BG" dirty="0" smtClean="0"/>
              <a:t>Създава се за специфичен контекст</a:t>
            </a:r>
          </a:p>
          <a:p>
            <a:pPr lvl="1" indent="-355600" algn="just">
              <a:buSzPts val="2000"/>
            </a:pPr>
            <a:r>
              <a:rPr lang="bg-BG" dirty="0" smtClean="0"/>
              <a:t>Делегатите представят интересите на собствените си екипи</a:t>
            </a:r>
          </a:p>
          <a:p>
            <a:pPr lvl="1" indent="-355600" algn="just">
              <a:buSzPts val="2000"/>
            </a:pPr>
            <a:r>
              <a:rPr lang="bg-BG" dirty="0" smtClean="0"/>
              <a:t>Разпуска се, когато вече няма нужда от него</a:t>
            </a:r>
          </a:p>
          <a:p>
            <a:pPr lvl="1" indent="-355600" algn="just">
              <a:buSzPts val="2000"/>
            </a:pPr>
            <a:r>
              <a:rPr lang="bg-BG" dirty="0" smtClean="0"/>
              <a:t>Формира стурктурата на организационната мрежа</a:t>
            </a:r>
          </a:p>
          <a:p>
            <a:pPr indent="-355600" algn="just">
              <a:buSzPts val="2000"/>
            </a:pPr>
            <a:r>
              <a:rPr lang="bg-BG" sz="2400" dirty="0" smtClean="0"/>
              <a:t>Екип от екипи в </a:t>
            </a:r>
            <a:r>
              <a:rPr lang="en-US" sz="2400" dirty="0" smtClean="0"/>
              <a:t>Scrum </a:t>
            </a:r>
            <a:r>
              <a:rPr lang="bg-BG" sz="2400" dirty="0" smtClean="0"/>
              <a:t>– съществува, за да помогне на </a:t>
            </a:r>
            <a:r>
              <a:rPr lang="en-US" sz="2400" dirty="0" smtClean="0"/>
              <a:t>Scrum</a:t>
            </a:r>
            <a:r>
              <a:rPr lang="bg-BG" sz="2400" dirty="0" smtClean="0"/>
              <a:t> екипите в изграждането на работещи софтуерни инкременти през всеки спринт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193373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lvl="0" indent="-342900" algn="just">
              <a:buSzPts val="1800"/>
            </a:pPr>
            <a:r>
              <a:rPr lang="en-US" sz="3200" dirty="0" smtClean="0"/>
              <a:t>Scrum: Scaling Scrum</a:t>
            </a:r>
            <a:endParaRPr lang="ru-RU" sz="3200" dirty="0"/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311700" y="1099466"/>
            <a:ext cx="8520600" cy="3923108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 fontScale="92500"/>
          </a:bodyPr>
          <a:lstStyle/>
          <a:p>
            <a:pPr marL="444500" indent="-342900" algn="just">
              <a:buSzPts val="2000"/>
            </a:pPr>
            <a:r>
              <a:rPr lang="bg-BG" sz="2400" dirty="0" smtClean="0"/>
              <a:t>Собственик на продукта</a:t>
            </a:r>
          </a:p>
          <a:p>
            <a:pPr marL="444500" indent="-342900" algn="just">
              <a:buSzPts val="2000"/>
            </a:pPr>
            <a:r>
              <a:rPr lang="bg-BG" sz="2400" dirty="0" smtClean="0"/>
              <a:t>Управлява </a:t>
            </a:r>
            <a:r>
              <a:rPr lang="en-US" sz="2400" dirty="0" smtClean="0"/>
              <a:t>Backlog</a:t>
            </a:r>
            <a:r>
              <a:rPr lang="bg-BG" sz="2400" dirty="0" smtClean="0"/>
              <a:t> за продукта</a:t>
            </a:r>
          </a:p>
          <a:p>
            <a:pPr marL="901700" lvl="1" indent="-342900" algn="just">
              <a:buSzPts val="2000"/>
            </a:pPr>
            <a:r>
              <a:rPr lang="bg-BG" dirty="0" smtClean="0"/>
              <a:t>Подрежда задачите</a:t>
            </a:r>
          </a:p>
          <a:p>
            <a:pPr marL="901700" lvl="1" indent="-342900" algn="just">
              <a:buSzPts val="2000"/>
            </a:pPr>
            <a:r>
              <a:rPr lang="bg-BG" dirty="0" smtClean="0"/>
              <a:t>Осигурява видимостта и прозрочаността на задачите</a:t>
            </a:r>
          </a:p>
          <a:p>
            <a:pPr marL="901700" lvl="1" indent="-342900" algn="just">
              <a:buSzPts val="2000"/>
            </a:pPr>
            <a:r>
              <a:rPr lang="bg-BG" dirty="0" smtClean="0"/>
              <a:t>Подсигурява задачите да са добре разбрани от екипът разработчици</a:t>
            </a:r>
          </a:p>
          <a:p>
            <a:pPr marL="444500" indent="-342900" algn="just">
              <a:buSzPts val="2000"/>
            </a:pPr>
            <a:r>
              <a:rPr lang="bg-BG" sz="2400" dirty="0" smtClean="0"/>
              <a:t>Откриване на следващото най-стойносттно нещо</a:t>
            </a:r>
          </a:p>
          <a:p>
            <a:pPr marL="901700" lvl="1" indent="-342900" algn="just">
              <a:buSzPts val="2000"/>
            </a:pPr>
            <a:r>
              <a:rPr lang="bg-BG" dirty="0" smtClean="0"/>
              <a:t>Добрите собственици на продукт са добри мениджъри</a:t>
            </a:r>
          </a:p>
          <a:p>
            <a:pPr marL="901700" lvl="1" indent="-342900" algn="just">
              <a:buSzPts val="2000"/>
            </a:pPr>
            <a:r>
              <a:rPr lang="bg-BG" dirty="0" smtClean="0"/>
              <a:t>Добри изследователи</a:t>
            </a:r>
          </a:p>
        </p:txBody>
      </p:sp>
    </p:spTree>
    <p:extLst>
      <p:ext uri="{BB962C8B-B14F-4D97-AF65-F5344CB8AC3E}">
        <p14:creationId xmlns:p14="http://schemas.microsoft.com/office/powerpoint/2010/main" val="1600814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lvl="0" indent="-342900" algn="just">
              <a:buSzPts val="1800"/>
            </a:pPr>
            <a:r>
              <a:rPr lang="en-US" sz="3200" dirty="0" smtClean="0"/>
              <a:t>Scrum: Scaling Scrum</a:t>
            </a:r>
            <a:endParaRPr lang="ru-RU" sz="3200" dirty="0"/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311700" y="1099465"/>
            <a:ext cx="8520600" cy="3876725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 lnSpcReduction="10000"/>
          </a:bodyPr>
          <a:lstStyle/>
          <a:p>
            <a:pPr marL="444500" indent="-342900" algn="just">
              <a:buSzPts val="2000"/>
            </a:pPr>
            <a:r>
              <a:rPr lang="bg-BG" sz="2800" dirty="0" smtClean="0"/>
              <a:t>Екип от собствениците на продукти</a:t>
            </a:r>
          </a:p>
          <a:p>
            <a:pPr marL="901700" lvl="1" indent="-342900" algn="just">
              <a:buSzPts val="2000"/>
            </a:pPr>
            <a:r>
              <a:rPr lang="bg-BG" dirty="0" smtClean="0"/>
              <a:t>Задължителен</a:t>
            </a:r>
          </a:p>
          <a:p>
            <a:pPr marL="901700" lvl="1" indent="-342900" algn="just">
              <a:buSzPts val="2000"/>
            </a:pPr>
            <a:r>
              <a:rPr lang="bg-BG" dirty="0" smtClean="0"/>
              <a:t>Този екип трябва да работи, изпреварвайки срещите за планиране на спринт, за да е подготвен</a:t>
            </a:r>
          </a:p>
          <a:p>
            <a:pPr marL="444500" indent="-342900" algn="just">
              <a:buSzPts val="2000"/>
            </a:pPr>
            <a:r>
              <a:rPr lang="bg-BG" sz="2400" dirty="0" smtClean="0"/>
              <a:t>Най-важната отговорност, която собственика на продукт поема е да реши кое е следващото най-стойностно нещо</a:t>
            </a:r>
          </a:p>
          <a:p>
            <a:pPr marL="444500" indent="-342900" algn="just">
              <a:buSzPts val="2000"/>
            </a:pPr>
            <a:r>
              <a:rPr lang="bg-BG" sz="2400" dirty="0" smtClean="0"/>
              <a:t>Главен собственик на продукт – кое е следващото нещо, което да се прави, кое да не се прави, бюджет и др.</a:t>
            </a:r>
          </a:p>
        </p:txBody>
      </p:sp>
    </p:spTree>
    <p:extLst>
      <p:ext uri="{BB962C8B-B14F-4D97-AF65-F5344CB8AC3E}">
        <p14:creationId xmlns:p14="http://schemas.microsoft.com/office/powerpoint/2010/main" val="4114975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/>
              <a:t>Съдържание</a:t>
            </a:r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1"/>
          </p:nvPr>
        </p:nvSpPr>
        <p:spPr>
          <a:xfrm>
            <a:off x="311700" y="1152474"/>
            <a:ext cx="8520600" cy="3730951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Autofit/>
          </a:bodyPr>
          <a:lstStyle/>
          <a:p>
            <a:pPr marL="457200" lvl="0" indent="-342900" algn="just" rtl="0">
              <a:spcBef>
                <a:spcPts val="500"/>
              </a:spcBef>
              <a:spcAft>
                <a:spcPts val="0"/>
              </a:spcAft>
              <a:buSzPts val="1800"/>
              <a:buChar char="▪"/>
            </a:pPr>
            <a:r>
              <a:rPr lang="bg-BG" sz="2400" dirty="0" smtClean="0"/>
              <a:t>Преговор: Етапи в софтуерната разработка</a:t>
            </a:r>
            <a:endParaRPr lang="en-US" sz="2400" dirty="0" smtClean="0"/>
          </a:p>
          <a:p>
            <a:pPr marL="457200" lvl="0" indent="-342900" algn="just" rtl="0">
              <a:spcBef>
                <a:spcPts val="500"/>
              </a:spcBef>
              <a:spcAft>
                <a:spcPts val="0"/>
              </a:spcAft>
              <a:buSzPts val="1800"/>
              <a:buChar char="▪"/>
            </a:pPr>
            <a:r>
              <a:rPr lang="bg-BG" sz="2400" dirty="0" smtClean="0"/>
              <a:t>Преговор: </a:t>
            </a:r>
            <a:r>
              <a:rPr lang="en-US" sz="2400" dirty="0" smtClean="0"/>
              <a:t>Waterfall</a:t>
            </a:r>
            <a:r>
              <a:rPr lang="bg-BG" sz="2400" dirty="0" smtClean="0"/>
              <a:t> методология</a:t>
            </a:r>
          </a:p>
          <a:p>
            <a:pPr marL="457200" lvl="0" indent="-342900" algn="just" rtl="0">
              <a:spcBef>
                <a:spcPts val="500"/>
              </a:spcBef>
              <a:spcAft>
                <a:spcPts val="0"/>
              </a:spcAft>
              <a:buSzPts val="1800"/>
              <a:buChar char="▪"/>
            </a:pPr>
            <a:r>
              <a:rPr lang="bg-BG" sz="2400" dirty="0" smtClean="0"/>
              <a:t>Преговор: </a:t>
            </a:r>
            <a:r>
              <a:rPr lang="en-US" sz="2400" dirty="0" smtClean="0"/>
              <a:t>Agile</a:t>
            </a:r>
            <a:r>
              <a:rPr lang="bg-BG" sz="2400" dirty="0" smtClean="0"/>
              <a:t> методология</a:t>
            </a:r>
          </a:p>
          <a:p>
            <a:pPr marL="457200" lvl="0" indent="-342900" algn="just" rtl="0">
              <a:spcBef>
                <a:spcPts val="500"/>
              </a:spcBef>
              <a:spcAft>
                <a:spcPts val="0"/>
              </a:spcAft>
              <a:buSzPts val="1800"/>
              <a:buChar char="▪"/>
            </a:pPr>
            <a:r>
              <a:rPr lang="bg-BG" sz="2400" dirty="0" smtClean="0"/>
              <a:t>Преговор с допълнение: </a:t>
            </a:r>
            <a:r>
              <a:rPr lang="en-US" sz="2400" dirty="0" smtClean="0"/>
              <a:t>Scrum</a:t>
            </a:r>
          </a:p>
          <a:p>
            <a:pPr marL="457200" lvl="0" indent="-342900" algn="just" rtl="0">
              <a:spcBef>
                <a:spcPts val="500"/>
              </a:spcBef>
              <a:spcAft>
                <a:spcPts val="0"/>
              </a:spcAft>
              <a:buSzPts val="1800"/>
              <a:buChar char="▪"/>
            </a:pPr>
            <a:r>
              <a:rPr lang="bg-BG" sz="2400" dirty="0" smtClean="0"/>
              <a:t>Преговор с допълнение: </a:t>
            </a:r>
            <a:r>
              <a:rPr lang="en-US" sz="2400" dirty="0" smtClean="0"/>
              <a:t>Kanban</a:t>
            </a:r>
            <a:endParaRPr lang="bg-BG" sz="2400" dirty="0" smtClean="0"/>
          </a:p>
          <a:p>
            <a:pPr marL="457200" lvl="0" indent="-342900" algn="just" rtl="0">
              <a:spcBef>
                <a:spcPts val="500"/>
              </a:spcBef>
              <a:spcAft>
                <a:spcPts val="0"/>
              </a:spcAft>
              <a:buSzPts val="1800"/>
              <a:buChar char="▪"/>
            </a:pPr>
            <a:r>
              <a:rPr lang="bg-BG" sz="2400" dirty="0" smtClean="0"/>
              <a:t>Инструменти за управление на проекти и задачи</a:t>
            </a:r>
            <a:endParaRPr sz="2400" dirty="0" smtClean="0"/>
          </a:p>
          <a:p>
            <a:pPr marL="0" lvl="0" indent="0" algn="l" rtl="0">
              <a:spcBef>
                <a:spcPts val="500"/>
              </a:spcBef>
              <a:spcAft>
                <a:spcPts val="0"/>
              </a:spcAft>
              <a:buNone/>
            </a:pPr>
            <a:endParaRPr sz="2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lvl="0" indent="-342900" algn="just">
              <a:buSzPts val="1800"/>
            </a:pPr>
            <a:r>
              <a:rPr lang="en-US" sz="3200" dirty="0" smtClean="0"/>
              <a:t>Scrum: Scaling Scrum</a:t>
            </a:r>
            <a:endParaRPr lang="ru-RU" sz="3200" dirty="0"/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311700" y="1099466"/>
            <a:ext cx="8520600" cy="3936360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 lnSpcReduction="10000"/>
          </a:bodyPr>
          <a:lstStyle/>
          <a:p>
            <a:pPr marL="444500" indent="-342900" algn="just">
              <a:buSzPts val="2000"/>
            </a:pPr>
            <a:r>
              <a:rPr lang="bg-BG" sz="2800" dirty="0" smtClean="0"/>
              <a:t>Екип от разработчици</a:t>
            </a:r>
          </a:p>
          <a:p>
            <a:pPr marL="901700" lvl="1" indent="-342900" algn="just">
              <a:buSzPts val="2000"/>
            </a:pPr>
            <a:r>
              <a:rPr lang="bg-BG" dirty="0" smtClean="0"/>
              <a:t>Допринасяне с нов инкремент след всеки спринт</a:t>
            </a:r>
          </a:p>
          <a:p>
            <a:pPr marL="901700" lvl="1" indent="-342900" algn="just">
              <a:buSzPts val="2000"/>
            </a:pPr>
            <a:r>
              <a:rPr lang="bg-BG" dirty="0" smtClean="0"/>
              <a:t>Самоорганизация</a:t>
            </a:r>
          </a:p>
          <a:p>
            <a:pPr marL="901700" lvl="1" indent="-342900" algn="just">
              <a:buSzPts val="2000"/>
            </a:pPr>
            <a:r>
              <a:rPr lang="bg-BG" dirty="0" smtClean="0"/>
              <a:t>Провеждане на дневна </a:t>
            </a:r>
            <a:r>
              <a:rPr lang="en-US" dirty="0" smtClean="0"/>
              <a:t>Scrum </a:t>
            </a:r>
            <a:r>
              <a:rPr lang="bg-BG" dirty="0" smtClean="0"/>
              <a:t>среща</a:t>
            </a:r>
          </a:p>
          <a:p>
            <a:pPr marL="901700" lvl="1" indent="-342900" algn="just">
              <a:buSzPts val="2000"/>
            </a:pPr>
            <a:r>
              <a:rPr lang="bg-BG" dirty="0" smtClean="0"/>
              <a:t>Управление на </a:t>
            </a:r>
            <a:r>
              <a:rPr lang="en-US" dirty="0" smtClean="0"/>
              <a:t>Backlog</a:t>
            </a:r>
            <a:r>
              <a:rPr lang="bg-BG" dirty="0" smtClean="0"/>
              <a:t> за спринта</a:t>
            </a:r>
          </a:p>
          <a:p>
            <a:pPr marL="901700" lvl="1" indent="-342900" algn="just">
              <a:buSzPts val="2000"/>
            </a:pPr>
            <a:r>
              <a:rPr lang="bg-BG" dirty="0" smtClean="0"/>
              <a:t>Управлене на </a:t>
            </a:r>
            <a:r>
              <a:rPr lang="en-US" dirty="0" smtClean="0"/>
              <a:t>Definition of Done</a:t>
            </a:r>
            <a:endParaRPr lang="bg-BG" dirty="0" smtClean="0"/>
          </a:p>
          <a:p>
            <a:pPr marL="444500" indent="-342900" algn="just">
              <a:buSzPts val="2000"/>
            </a:pPr>
            <a:r>
              <a:rPr lang="bg-BG" sz="2800" dirty="0" smtClean="0"/>
              <a:t>По-бързо доставяне на скорост</a:t>
            </a:r>
          </a:p>
          <a:p>
            <a:pPr marL="901700" lvl="1" indent="-342900" algn="just">
              <a:buSzPts val="2000"/>
            </a:pPr>
            <a:r>
              <a:rPr lang="bg-BG" dirty="0" smtClean="0"/>
              <a:t>Запазване на висока техническо съвършенство</a:t>
            </a:r>
          </a:p>
          <a:p>
            <a:pPr marL="901700" lvl="1" indent="-342900" algn="just">
              <a:buSzPts val="2000"/>
            </a:pPr>
            <a:r>
              <a:rPr lang="en-US" dirty="0" smtClean="0"/>
              <a:t>DevOps</a:t>
            </a:r>
            <a:endParaRPr lang="bg-BG" dirty="0" smtClean="0"/>
          </a:p>
        </p:txBody>
      </p:sp>
    </p:spTree>
    <p:extLst>
      <p:ext uri="{BB962C8B-B14F-4D97-AF65-F5344CB8AC3E}">
        <p14:creationId xmlns:p14="http://schemas.microsoft.com/office/powerpoint/2010/main" val="2520296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lvl="0" indent="-342900" algn="just">
              <a:buSzPts val="1800"/>
            </a:pPr>
            <a:r>
              <a:rPr lang="en-US" sz="3200" dirty="0" smtClean="0"/>
              <a:t>Scrum: Scaling Scrum</a:t>
            </a:r>
            <a:endParaRPr lang="ru-RU" sz="3200" dirty="0"/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311700" y="1099466"/>
            <a:ext cx="8520600" cy="3936360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Autofit/>
          </a:bodyPr>
          <a:lstStyle/>
          <a:p>
            <a:pPr marL="444500" indent="-342900" algn="just">
              <a:buSzPts val="2000"/>
            </a:pPr>
            <a:r>
              <a:rPr lang="bg-BG" sz="2800" dirty="0" smtClean="0"/>
              <a:t>Всеки екип от разработчици може да забърза процеса по доставка на работещ софтуер, като изпозлва практики по есктремно програмиране (</a:t>
            </a:r>
            <a:r>
              <a:rPr lang="en-US" sz="2800" dirty="0" smtClean="0"/>
              <a:t>Extreme Programming – XP)</a:t>
            </a:r>
            <a:r>
              <a:rPr lang="bg-BG" sz="2800" dirty="0" smtClean="0"/>
              <a:t> в контекста на </a:t>
            </a:r>
            <a:r>
              <a:rPr lang="en-US" sz="2800" dirty="0" smtClean="0"/>
              <a:t>Scrum</a:t>
            </a:r>
            <a:endParaRPr lang="bg-BG" sz="2800" dirty="0" smtClean="0"/>
          </a:p>
          <a:p>
            <a:pPr marL="444500" indent="-342900" algn="just">
              <a:buSzPts val="2000"/>
            </a:pPr>
            <a:endParaRPr lang="bg-BG" sz="3200" dirty="0" smtClean="0"/>
          </a:p>
        </p:txBody>
      </p:sp>
    </p:spTree>
    <p:extLst>
      <p:ext uri="{BB962C8B-B14F-4D97-AF65-F5344CB8AC3E}">
        <p14:creationId xmlns:p14="http://schemas.microsoft.com/office/powerpoint/2010/main" val="3478286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lvl="0" indent="-342900" algn="just">
              <a:buSzPts val="1800"/>
            </a:pPr>
            <a:r>
              <a:rPr lang="en-US" sz="3200" dirty="0" smtClean="0"/>
              <a:t>Scrum: Scaling Scrum</a:t>
            </a:r>
            <a:endParaRPr lang="ru-RU" sz="3200" dirty="0"/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311700" y="954156"/>
            <a:ext cx="8520600" cy="4114801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 lnSpcReduction="10000"/>
          </a:bodyPr>
          <a:lstStyle/>
          <a:p>
            <a:pPr marL="444500" indent="-342900" algn="just">
              <a:buSzPts val="2000"/>
            </a:pPr>
            <a:r>
              <a:rPr lang="bg-BG" sz="2400" dirty="0" smtClean="0"/>
              <a:t>Практики в есктремното програмиране</a:t>
            </a:r>
          </a:p>
          <a:p>
            <a:pPr marL="901700" lvl="1" indent="-342900" algn="just">
              <a:buSzPts val="2000"/>
            </a:pPr>
            <a:r>
              <a:rPr lang="bg-BG" sz="2000" dirty="0" smtClean="0"/>
              <a:t>Обратна връзка</a:t>
            </a:r>
          </a:p>
          <a:p>
            <a:pPr marL="1358900" lvl="2" algn="just">
              <a:buSzPts val="2000"/>
            </a:pPr>
            <a:r>
              <a:rPr lang="en-US" sz="2000" dirty="0" smtClean="0"/>
              <a:t>Test Driven Development</a:t>
            </a:r>
            <a:endParaRPr lang="bg-BG" sz="2000" dirty="0" smtClean="0"/>
          </a:p>
          <a:p>
            <a:pPr marL="1358900" lvl="2" algn="just">
              <a:buSzPts val="2000"/>
            </a:pPr>
            <a:r>
              <a:rPr lang="bg-BG" sz="2000" dirty="0" smtClean="0"/>
              <a:t>Тестване директно от клиент</a:t>
            </a:r>
            <a:endParaRPr lang="en-US" sz="2000" dirty="0" smtClean="0"/>
          </a:p>
          <a:p>
            <a:pPr marL="1358900" lvl="2" algn="just">
              <a:buSzPts val="2000"/>
            </a:pPr>
            <a:r>
              <a:rPr lang="bg-BG" sz="2000" dirty="0" smtClean="0"/>
              <a:t>Планувани </a:t>
            </a:r>
            <a:r>
              <a:rPr lang="en-US" sz="2000" dirty="0" smtClean="0"/>
              <a:t>release</a:t>
            </a:r>
            <a:r>
              <a:rPr lang="bg-BG" sz="2000" dirty="0" smtClean="0"/>
              <a:t>-и</a:t>
            </a:r>
          </a:p>
          <a:p>
            <a:pPr marL="901700" lvl="1" indent="-342900" algn="just">
              <a:buSzPts val="2000"/>
            </a:pPr>
            <a:r>
              <a:rPr lang="bg-BG" sz="2000" dirty="0" smtClean="0"/>
              <a:t>Непрекъснат процес</a:t>
            </a:r>
          </a:p>
          <a:p>
            <a:pPr marL="1358900" lvl="2" algn="just">
              <a:buSzPts val="2000"/>
            </a:pPr>
            <a:r>
              <a:rPr lang="bg-BG" sz="2000" dirty="0" smtClean="0"/>
              <a:t>Непрекъсната интеграция</a:t>
            </a:r>
          </a:p>
          <a:p>
            <a:pPr marL="1358900" lvl="2" algn="just">
              <a:buSzPts val="2000"/>
            </a:pPr>
            <a:r>
              <a:rPr lang="bg-BG" sz="2000" dirty="0" smtClean="0"/>
              <a:t>Подобряване на дизайна</a:t>
            </a:r>
          </a:p>
          <a:p>
            <a:pPr marL="901700" lvl="1" indent="-342900" algn="just">
              <a:buSzPts val="2000"/>
            </a:pPr>
            <a:r>
              <a:rPr lang="bg-BG" sz="2000" dirty="0" smtClean="0"/>
              <a:t>Споделено споразумение</a:t>
            </a:r>
            <a:endParaRPr lang="bg-BG" dirty="0"/>
          </a:p>
          <a:p>
            <a:pPr marL="1358900" lvl="2" algn="just">
              <a:buSzPts val="2000"/>
            </a:pPr>
            <a:r>
              <a:rPr lang="bg-BG" sz="2000" dirty="0" smtClean="0"/>
              <a:t>Стандарт в писането на код</a:t>
            </a:r>
          </a:p>
          <a:p>
            <a:pPr marL="1358900" lvl="2" algn="just">
              <a:buSzPts val="2000"/>
            </a:pPr>
            <a:r>
              <a:rPr lang="bg-BG" sz="2000" dirty="0" smtClean="0"/>
              <a:t>Прост дизайн</a:t>
            </a:r>
          </a:p>
        </p:txBody>
      </p:sp>
    </p:spTree>
    <p:extLst>
      <p:ext uri="{BB962C8B-B14F-4D97-AF65-F5344CB8AC3E}">
        <p14:creationId xmlns:p14="http://schemas.microsoft.com/office/powerpoint/2010/main" val="4229816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lvl="0" indent="-342900" algn="just">
              <a:buSzPts val="1800"/>
            </a:pPr>
            <a:r>
              <a:rPr lang="en-US" sz="3200" dirty="0" smtClean="0"/>
              <a:t>Scrum: Scaling Scrum</a:t>
            </a:r>
            <a:endParaRPr lang="ru-RU" sz="3200" dirty="0"/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311700" y="1139687"/>
            <a:ext cx="8520600" cy="3743739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/>
          </a:bodyPr>
          <a:lstStyle/>
          <a:p>
            <a:pPr marL="444500" indent="-342900">
              <a:buSzPts val="2000"/>
            </a:pPr>
            <a:r>
              <a:rPr lang="bg-BG" sz="3200" dirty="0" smtClean="0"/>
              <a:t>Екип от екипи за интеграция</a:t>
            </a:r>
          </a:p>
          <a:p>
            <a:pPr marL="901700" lvl="1" indent="-342900">
              <a:buSzPts val="2000"/>
            </a:pPr>
            <a:r>
              <a:rPr lang="bg-BG" sz="2800" dirty="0" smtClean="0"/>
              <a:t>Задължителен за големи продукти</a:t>
            </a:r>
            <a:endParaRPr lang="en-US" sz="2800" dirty="0" smtClean="0"/>
          </a:p>
          <a:p>
            <a:pPr marL="901700" lvl="1" indent="-342900">
              <a:buSzPts val="2000"/>
            </a:pPr>
            <a:r>
              <a:rPr lang="bg-BG" sz="2800" dirty="0" smtClean="0"/>
              <a:t>Работи изпреварвайки екипите, които работят по функционалност, за да е подготвен</a:t>
            </a:r>
          </a:p>
        </p:txBody>
      </p:sp>
    </p:spTree>
    <p:extLst>
      <p:ext uri="{BB962C8B-B14F-4D97-AF65-F5344CB8AC3E}">
        <p14:creationId xmlns:p14="http://schemas.microsoft.com/office/powerpoint/2010/main" val="1161302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lvl="0" indent="-342900" algn="just">
              <a:buSzPts val="1800"/>
            </a:pPr>
            <a:r>
              <a:rPr lang="en-US" sz="3200" dirty="0" smtClean="0"/>
              <a:t>Scrum: Scaling Scrum</a:t>
            </a:r>
            <a:endParaRPr lang="ru-RU" sz="3200" dirty="0"/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311700" y="1139687"/>
            <a:ext cx="8520600" cy="3743739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/>
          </a:bodyPr>
          <a:lstStyle/>
          <a:p>
            <a:pPr marL="444500" indent="-342900">
              <a:buSzPts val="2000"/>
            </a:pPr>
            <a:r>
              <a:rPr lang="bg-BG" sz="3200" dirty="0" smtClean="0"/>
              <a:t>Екип от екипи за обемно рефакториране</a:t>
            </a:r>
          </a:p>
          <a:p>
            <a:pPr marL="901700" lvl="1" indent="-342900">
              <a:buSzPts val="2000"/>
            </a:pPr>
            <a:r>
              <a:rPr lang="bg-BG" sz="2800" dirty="0" smtClean="0"/>
              <a:t>Снабдява екипа от разработчици с нови архитектури, шаблони и техники</a:t>
            </a:r>
          </a:p>
          <a:p>
            <a:pPr marL="901700" lvl="1" indent="-342900">
              <a:buSzPts val="2000"/>
            </a:pPr>
            <a:r>
              <a:rPr lang="bg-BG" sz="2800" dirty="0" smtClean="0"/>
              <a:t>Включва опитни разработчици (</a:t>
            </a:r>
            <a:r>
              <a:rPr lang="en-US" sz="2800" dirty="0" smtClean="0"/>
              <a:t>Senior Developers)</a:t>
            </a:r>
            <a:endParaRPr lang="bg-BG" sz="2800" dirty="0" smtClean="0"/>
          </a:p>
          <a:p>
            <a:pPr marL="901700" lvl="1" indent="-342900">
              <a:buSzPts val="2000"/>
            </a:pPr>
            <a:r>
              <a:rPr lang="bg-BG" sz="2800" dirty="0" smtClean="0"/>
              <a:t>Използва </a:t>
            </a:r>
            <a:r>
              <a:rPr lang="en-US" sz="2800" dirty="0" smtClean="0"/>
              <a:t>Scrum</a:t>
            </a:r>
            <a:r>
              <a:rPr lang="bg-BG" sz="2800" dirty="0" smtClean="0"/>
              <a:t>, за да създаде архитектурата на системата за другите </a:t>
            </a:r>
            <a:r>
              <a:rPr lang="en-US" sz="2800" dirty="0" smtClean="0"/>
              <a:t>Scrum</a:t>
            </a:r>
            <a:r>
              <a:rPr lang="bg-BG" sz="2800" dirty="0" smtClean="0"/>
              <a:t> екипи</a:t>
            </a:r>
          </a:p>
        </p:txBody>
      </p:sp>
    </p:spTree>
    <p:extLst>
      <p:ext uri="{BB962C8B-B14F-4D97-AF65-F5344CB8AC3E}">
        <p14:creationId xmlns:p14="http://schemas.microsoft.com/office/powerpoint/2010/main" val="3335150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lvl="0" indent="-342900" algn="just">
              <a:buSzPts val="1800"/>
            </a:pPr>
            <a:r>
              <a:rPr lang="en-US" sz="3200" dirty="0" smtClean="0"/>
              <a:t>Scrum: Scaling Scrum</a:t>
            </a:r>
            <a:endParaRPr lang="ru-RU" sz="3200" dirty="0"/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311700" y="1139687"/>
            <a:ext cx="8520600" cy="3743739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Autofit/>
          </a:bodyPr>
          <a:lstStyle/>
          <a:p>
            <a:pPr marL="444500" indent="-342900">
              <a:buSzPts val="2000"/>
            </a:pPr>
            <a:r>
              <a:rPr lang="en-US" sz="3200" dirty="0" smtClean="0"/>
              <a:t>Scrum Master</a:t>
            </a:r>
            <a:endParaRPr lang="bg-BG" sz="3200" dirty="0" smtClean="0"/>
          </a:p>
          <a:p>
            <a:pPr marL="901700" lvl="1" indent="-342900">
              <a:buSzPts val="2000"/>
            </a:pPr>
            <a:r>
              <a:rPr lang="bg-BG" sz="2600" dirty="0" smtClean="0"/>
              <a:t>Отговаря за разбирателството в екипа</a:t>
            </a:r>
          </a:p>
          <a:p>
            <a:pPr marL="901700" lvl="1" indent="-342900">
              <a:buSzPts val="2000"/>
            </a:pPr>
            <a:r>
              <a:rPr lang="bg-BG" sz="2600" dirty="0" smtClean="0"/>
              <a:t>Екипите са теория, практика и правила</a:t>
            </a:r>
          </a:p>
          <a:p>
            <a:pPr marL="901700" lvl="1" indent="-342900">
              <a:buSzPts val="2000"/>
            </a:pPr>
            <a:r>
              <a:rPr lang="bg-BG" sz="2600" dirty="0" smtClean="0"/>
              <a:t>Премахва пречкит е един </a:t>
            </a:r>
            <a:r>
              <a:rPr lang="en-US" sz="2600" dirty="0" smtClean="0"/>
              <a:t>Scrum</a:t>
            </a:r>
            <a:r>
              <a:rPr lang="bg-BG" sz="2600" dirty="0" smtClean="0"/>
              <a:t> екип</a:t>
            </a:r>
          </a:p>
          <a:p>
            <a:pPr marL="901700" lvl="1" indent="-342900">
              <a:buSzPts val="2000"/>
            </a:pPr>
            <a:r>
              <a:rPr lang="bg-BG" sz="2600" dirty="0" smtClean="0"/>
              <a:t>Обучава членовете на екипа</a:t>
            </a:r>
          </a:p>
          <a:p>
            <a:pPr marL="901700" lvl="1" indent="-342900">
              <a:buSzPts val="2000"/>
            </a:pPr>
            <a:r>
              <a:rPr lang="bg-BG" sz="2600" dirty="0" smtClean="0"/>
              <a:t>Подмомага провеждането на </a:t>
            </a:r>
            <a:r>
              <a:rPr lang="en-US" sz="2600" dirty="0" smtClean="0"/>
              <a:t>Scrum</a:t>
            </a:r>
            <a:r>
              <a:rPr lang="bg-BG" sz="2600" dirty="0" smtClean="0"/>
              <a:t> събитията</a:t>
            </a:r>
          </a:p>
          <a:p>
            <a:pPr marL="901700" lvl="1" indent="-342900">
              <a:buSzPts val="2000"/>
            </a:pPr>
            <a:r>
              <a:rPr lang="bg-BG" sz="2600" dirty="0" smtClean="0"/>
              <a:t>Води и учи на </a:t>
            </a:r>
            <a:r>
              <a:rPr lang="en-US" sz="2600" dirty="0" smtClean="0"/>
              <a:t>Scrum</a:t>
            </a:r>
            <a:r>
              <a:rPr lang="bg-BG" sz="2600" dirty="0" smtClean="0"/>
              <a:t> практики и похвати</a:t>
            </a:r>
          </a:p>
        </p:txBody>
      </p:sp>
    </p:spTree>
    <p:extLst>
      <p:ext uri="{BB962C8B-B14F-4D97-AF65-F5344CB8AC3E}">
        <p14:creationId xmlns:p14="http://schemas.microsoft.com/office/powerpoint/2010/main" val="2269063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lvl="0" indent="-342900" algn="just">
              <a:buSzPts val="1800"/>
            </a:pPr>
            <a:r>
              <a:rPr lang="en-US" sz="3200" dirty="0" smtClean="0"/>
              <a:t>Scrum: Scaling Scrum</a:t>
            </a:r>
            <a:endParaRPr lang="ru-RU" sz="3200" dirty="0"/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311700" y="1139687"/>
            <a:ext cx="8520600" cy="3743739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/>
          </a:bodyPr>
          <a:lstStyle/>
          <a:p>
            <a:pPr marL="444500" indent="-342900">
              <a:buSzPts val="2000"/>
            </a:pPr>
            <a:r>
              <a:rPr lang="en-US" sz="2600" dirty="0" smtClean="0"/>
              <a:t>Scrum Master</a:t>
            </a:r>
            <a:r>
              <a:rPr lang="bg-BG" dirty="0"/>
              <a:t> </a:t>
            </a:r>
            <a:r>
              <a:rPr lang="bg-BG" dirty="0" smtClean="0"/>
              <a:t>не е </a:t>
            </a:r>
          </a:p>
          <a:p>
            <a:pPr marL="901700" lvl="1" indent="-342900">
              <a:buSzPts val="2000"/>
            </a:pPr>
            <a:r>
              <a:rPr lang="bg-BG" dirty="0" smtClean="0"/>
              <a:t>Способен да гарантира успех</a:t>
            </a:r>
          </a:p>
          <a:p>
            <a:pPr marL="901700" lvl="1" indent="-342900">
              <a:buSzPts val="2000"/>
            </a:pPr>
            <a:r>
              <a:rPr lang="bg-BG" dirty="0" smtClean="0"/>
              <a:t>В по-висока йерархична позиция от другите членове на екипа</a:t>
            </a:r>
          </a:p>
          <a:p>
            <a:pPr marL="901700" lvl="1" indent="-342900">
              <a:buSzPts val="2000"/>
            </a:pPr>
            <a:r>
              <a:rPr lang="bg-BG" dirty="0" smtClean="0"/>
              <a:t>Мениджър на проект</a:t>
            </a:r>
          </a:p>
        </p:txBody>
      </p:sp>
    </p:spTree>
    <p:extLst>
      <p:ext uri="{BB962C8B-B14F-4D97-AF65-F5344CB8AC3E}">
        <p14:creationId xmlns:p14="http://schemas.microsoft.com/office/powerpoint/2010/main" val="2269063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lvl="0" indent="-342900" algn="just">
              <a:buSzPts val="1800"/>
            </a:pPr>
            <a:r>
              <a:rPr lang="en-US" sz="3200" dirty="0" smtClean="0"/>
              <a:t>Scrum: Scaling Scrum</a:t>
            </a:r>
            <a:endParaRPr lang="ru-RU" sz="3200" dirty="0"/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311700" y="1139687"/>
            <a:ext cx="8520600" cy="3743739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 fontScale="92500" lnSpcReduction="10000"/>
          </a:bodyPr>
          <a:lstStyle/>
          <a:p>
            <a:pPr marL="444500" indent="-342900">
              <a:buSzPts val="2000"/>
            </a:pPr>
            <a:r>
              <a:rPr lang="en-US" sz="2600" dirty="0" smtClean="0"/>
              <a:t>Scrum Master </a:t>
            </a:r>
            <a:r>
              <a:rPr lang="bg-BG" sz="2600" dirty="0" smtClean="0"/>
              <a:t>е отговорен за бързото добавяне на стойност от </a:t>
            </a:r>
            <a:r>
              <a:rPr lang="en-US" sz="2600" dirty="0" smtClean="0"/>
              <a:t>Scrum </a:t>
            </a:r>
            <a:r>
              <a:rPr lang="bg-BG" sz="2600" dirty="0" smtClean="0"/>
              <a:t>екипа</a:t>
            </a:r>
          </a:p>
          <a:p>
            <a:pPr marL="444500" indent="-342900">
              <a:buSzPts val="2000"/>
            </a:pPr>
            <a:r>
              <a:rPr lang="bg-BG" dirty="0" smtClean="0"/>
              <a:t>В даден момент един </a:t>
            </a:r>
            <a:r>
              <a:rPr lang="en-US" dirty="0" smtClean="0"/>
              <a:t>Scrum Master</a:t>
            </a:r>
            <a:r>
              <a:rPr lang="bg-BG" dirty="0" smtClean="0"/>
              <a:t> може да бъде</a:t>
            </a:r>
          </a:p>
          <a:p>
            <a:pPr marL="901700" lvl="1" indent="-342900">
              <a:buSzPts val="2000"/>
            </a:pPr>
            <a:r>
              <a:rPr lang="bg-BG" dirty="0" smtClean="0"/>
              <a:t>Треньор</a:t>
            </a:r>
          </a:p>
          <a:p>
            <a:pPr marL="901700" lvl="1" indent="-342900">
              <a:buSzPts val="2000"/>
            </a:pPr>
            <a:r>
              <a:rPr lang="bg-BG" dirty="0" smtClean="0"/>
              <a:t>Учител</a:t>
            </a:r>
          </a:p>
          <a:p>
            <a:pPr marL="901700" lvl="1" indent="-342900">
              <a:buSzPts val="2000"/>
            </a:pPr>
            <a:r>
              <a:rPr lang="bg-BG" dirty="0" smtClean="0"/>
              <a:t>Ментор</a:t>
            </a:r>
          </a:p>
          <a:p>
            <a:pPr marL="901700" lvl="1" indent="-342900">
              <a:buSzPts val="2000"/>
            </a:pPr>
            <a:r>
              <a:rPr lang="bg-BG" dirty="0" smtClean="0"/>
              <a:t>Лидер</a:t>
            </a:r>
          </a:p>
          <a:p>
            <a:pPr marL="901700" lvl="1" indent="-342900">
              <a:buSzPts val="2000"/>
            </a:pPr>
            <a:r>
              <a:rPr lang="bg-BG" dirty="0" smtClean="0"/>
              <a:t>Помощник</a:t>
            </a:r>
          </a:p>
          <a:p>
            <a:pPr marL="901700" lvl="1" indent="-342900">
              <a:buSzPts val="2000"/>
            </a:pPr>
            <a:r>
              <a:rPr lang="bg-BG" dirty="0" smtClean="0"/>
              <a:t>Посредник</a:t>
            </a:r>
            <a:endParaRPr lang="en-US" dirty="0" smtClean="0"/>
          </a:p>
          <a:p>
            <a:pPr marL="444500" indent="-342900">
              <a:buSzPts val="2000"/>
            </a:pPr>
            <a:endParaRPr lang="bg-BG" dirty="0" smtClean="0"/>
          </a:p>
        </p:txBody>
      </p:sp>
    </p:spTree>
    <p:extLst>
      <p:ext uri="{BB962C8B-B14F-4D97-AF65-F5344CB8AC3E}">
        <p14:creationId xmlns:p14="http://schemas.microsoft.com/office/powerpoint/2010/main" val="1309876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lvl="0" indent="-342900" algn="just">
              <a:buSzPts val="1800"/>
            </a:pPr>
            <a:r>
              <a:rPr lang="en-US" sz="3200" dirty="0" smtClean="0"/>
              <a:t>Scrum: Scaling Scrum</a:t>
            </a:r>
            <a:endParaRPr lang="ru-RU" sz="3200" dirty="0"/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311700" y="1139687"/>
            <a:ext cx="8520600" cy="3743739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/>
          </a:bodyPr>
          <a:lstStyle/>
          <a:p>
            <a:pPr marL="101600" indent="0">
              <a:buSzPts val="2000"/>
              <a:buNone/>
            </a:pPr>
            <a:r>
              <a:rPr lang="en-US" sz="2600" dirty="0" smtClean="0"/>
              <a:t>Scrum </a:t>
            </a:r>
            <a:r>
              <a:rPr lang="bg-BG" sz="2600" dirty="0" smtClean="0"/>
              <a:t>екип</a:t>
            </a:r>
          </a:p>
          <a:p>
            <a:pPr marL="444500" indent="-342900">
              <a:buSzPts val="2000"/>
            </a:pPr>
            <a:r>
              <a:rPr lang="bg-BG" dirty="0" smtClean="0"/>
              <a:t>Основни отговорности</a:t>
            </a:r>
          </a:p>
          <a:p>
            <a:pPr marL="901700" lvl="1" indent="-342900">
              <a:buSzPts val="2000"/>
            </a:pPr>
            <a:r>
              <a:rPr lang="bg-BG" dirty="0" smtClean="0"/>
              <a:t>Бързото добавяне на стойност</a:t>
            </a:r>
          </a:p>
          <a:p>
            <a:pPr marL="901700" lvl="1" indent="-342900">
              <a:buSzPts val="2000"/>
            </a:pPr>
            <a:r>
              <a:rPr lang="bg-BG" dirty="0" smtClean="0"/>
              <a:t>Използването на </a:t>
            </a:r>
            <a:r>
              <a:rPr lang="en-US" dirty="0" smtClean="0"/>
              <a:t>Scrum</a:t>
            </a:r>
          </a:p>
          <a:p>
            <a:pPr marL="901700" lvl="1" indent="-342900">
              <a:buSzPts val="2000"/>
            </a:pPr>
            <a:r>
              <a:rPr lang="bg-BG" dirty="0" smtClean="0"/>
              <a:t>Учене и растеж чрез експериментиране</a:t>
            </a:r>
          </a:p>
          <a:p>
            <a:pPr marL="901700" lvl="1" indent="-342900">
              <a:buSzPts val="2000"/>
            </a:pPr>
            <a:r>
              <a:rPr lang="bg-BG" dirty="0" smtClean="0"/>
              <a:t>Запазването на прозрачаност в работата</a:t>
            </a:r>
          </a:p>
          <a:p>
            <a:pPr marL="558800" lvl="1" indent="0">
              <a:buSzPts val="2000"/>
              <a:buNone/>
            </a:pPr>
            <a:endParaRPr lang="en-US" dirty="0" smtClean="0"/>
          </a:p>
          <a:p>
            <a:pPr marL="444500" indent="-342900">
              <a:buSzPts val="2000"/>
            </a:pPr>
            <a:endParaRPr lang="bg-BG" dirty="0" smtClean="0"/>
          </a:p>
        </p:txBody>
      </p:sp>
    </p:spTree>
    <p:extLst>
      <p:ext uri="{BB962C8B-B14F-4D97-AF65-F5344CB8AC3E}">
        <p14:creationId xmlns:p14="http://schemas.microsoft.com/office/powerpoint/2010/main" val="299669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lvl="0" indent="-342900" algn="just">
              <a:buSzPts val="1800"/>
            </a:pPr>
            <a:r>
              <a:rPr lang="en-US" sz="3200" dirty="0" smtClean="0"/>
              <a:t>Scrum: Scaling Scrum</a:t>
            </a:r>
            <a:endParaRPr lang="ru-RU" sz="3200" dirty="0"/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311700" y="1139687"/>
            <a:ext cx="8520600" cy="3743739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 lnSpcReduction="10000"/>
          </a:bodyPr>
          <a:lstStyle/>
          <a:p>
            <a:pPr marL="101600" indent="0">
              <a:buSzPts val="2000"/>
              <a:buNone/>
            </a:pPr>
            <a:r>
              <a:rPr lang="bg-BG" sz="2800" dirty="0" smtClean="0"/>
              <a:t>„Половината живот на доверието трае 6 седмици“ – Стив Макконъл</a:t>
            </a:r>
          </a:p>
          <a:p>
            <a:pPr marL="558800" indent="-457200">
              <a:buSzPts val="2000"/>
            </a:pPr>
            <a:r>
              <a:rPr lang="bg-BG" sz="2800" dirty="0" smtClean="0"/>
              <a:t>На всеки 12 седмици някой трябва да се качи на самолет</a:t>
            </a:r>
          </a:p>
          <a:p>
            <a:pPr marL="1016000" lvl="1" indent="-457200">
              <a:buSzPts val="2000"/>
            </a:pPr>
            <a:r>
              <a:rPr lang="bg-BG" sz="2800" dirty="0" smtClean="0"/>
              <a:t>Срещите лице в лице са за предпочитане</a:t>
            </a:r>
          </a:p>
          <a:p>
            <a:pPr marL="1016000" lvl="1" indent="-457200">
              <a:buSzPts val="2000"/>
            </a:pPr>
            <a:r>
              <a:rPr lang="bg-BG" sz="2800" dirty="0" smtClean="0"/>
              <a:t>Целият екип трябва да работи заедно – лоша практика е да има членове на екипа, които работят дистанционно</a:t>
            </a:r>
          </a:p>
        </p:txBody>
      </p:sp>
    </p:spTree>
    <p:extLst>
      <p:ext uri="{BB962C8B-B14F-4D97-AF65-F5344CB8AC3E}">
        <p14:creationId xmlns:p14="http://schemas.microsoft.com/office/powerpoint/2010/main" val="1771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 sz="3200" dirty="0" smtClean="0"/>
              <a:t>Преговор: </a:t>
            </a:r>
            <a:r>
              <a:rPr lang="bg-BG" sz="3200" dirty="0" smtClean="0"/>
              <a:t>Етапи в софтуерната разработка</a:t>
            </a:r>
            <a:endParaRPr sz="3200" dirty="0"/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311700" y="1357881"/>
            <a:ext cx="8520600" cy="3416400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Autofit/>
          </a:bodyPr>
          <a:lstStyle/>
          <a:p>
            <a:pPr marL="457200" lvl="0" indent="-355600" algn="just" rtl="0">
              <a:spcBef>
                <a:spcPts val="500"/>
              </a:spcBef>
              <a:spcAft>
                <a:spcPts val="0"/>
              </a:spcAft>
              <a:buSzPts val="2000"/>
              <a:buChar char="▪"/>
            </a:pPr>
            <a:r>
              <a:rPr lang="bg-BG" sz="2800" dirty="0" smtClean="0"/>
              <a:t>С какво се характеризира всеки етап?</a:t>
            </a:r>
          </a:p>
          <a:p>
            <a:pPr marL="457200" lvl="0" indent="-355600" algn="just" rtl="0">
              <a:spcBef>
                <a:spcPts val="500"/>
              </a:spcBef>
              <a:spcAft>
                <a:spcPts val="0"/>
              </a:spcAft>
              <a:buSzPts val="2000"/>
              <a:buChar char="▪"/>
            </a:pPr>
            <a:r>
              <a:rPr lang="bg-BG" sz="2800" dirty="0" smtClean="0"/>
              <a:t>Какво включва в себе си?</a:t>
            </a:r>
            <a:endParaRPr sz="2800" dirty="0"/>
          </a:p>
        </p:txBody>
      </p:sp>
    </p:spTree>
    <p:extLst>
      <p:ext uri="{BB962C8B-B14F-4D97-AF65-F5344CB8AC3E}">
        <p14:creationId xmlns:p14="http://schemas.microsoft.com/office/powerpoint/2010/main" val="1497698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lvl="0" indent="-342900" algn="just">
              <a:buSzPts val="1800"/>
            </a:pPr>
            <a:r>
              <a:rPr lang="en-US" sz="3200" dirty="0" smtClean="0"/>
              <a:t>Scrum: Scaling Scrum</a:t>
            </a:r>
            <a:endParaRPr lang="ru-RU" sz="3200" dirty="0"/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311700" y="1139687"/>
            <a:ext cx="8520600" cy="3743739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/>
          </a:bodyPr>
          <a:lstStyle/>
          <a:p>
            <a:pPr marL="101600" indent="0" algn="just">
              <a:buSzPts val="2000"/>
              <a:buNone/>
            </a:pPr>
            <a:r>
              <a:rPr lang="bg-BG" sz="2800" dirty="0" smtClean="0"/>
              <a:t>Спринт</a:t>
            </a:r>
          </a:p>
          <a:p>
            <a:pPr marL="558800" indent="-457200" algn="just">
              <a:buSzPts val="2000"/>
            </a:pPr>
            <a:r>
              <a:rPr lang="bg-BG" sz="2800" dirty="0" smtClean="0"/>
              <a:t>Колкото по-дълго даден екип чака, преди да интегрира работата си, толкова по-голям е рискът тя да не бъде интегрирана навреме за ревюто на спринта</a:t>
            </a:r>
          </a:p>
          <a:p>
            <a:pPr marL="101600" indent="0" algn="just">
              <a:buSzPts val="2000"/>
              <a:buNone/>
            </a:pPr>
            <a:endParaRPr lang="bg-BG" sz="2800" dirty="0" smtClean="0"/>
          </a:p>
        </p:txBody>
      </p:sp>
    </p:spTree>
    <p:extLst>
      <p:ext uri="{BB962C8B-B14F-4D97-AF65-F5344CB8AC3E}">
        <p14:creationId xmlns:p14="http://schemas.microsoft.com/office/powerpoint/2010/main" val="3469043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lvl="0" indent="-342900" algn="just">
              <a:buSzPts val="1800"/>
            </a:pPr>
            <a:r>
              <a:rPr lang="en-US" sz="3200" dirty="0" smtClean="0"/>
              <a:t>Scrum: Scaling Scrum</a:t>
            </a:r>
            <a:endParaRPr lang="ru-RU" sz="3200" dirty="0"/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311700" y="1139687"/>
            <a:ext cx="8520600" cy="3743739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 fontScale="92500" lnSpcReduction="10000"/>
          </a:bodyPr>
          <a:lstStyle/>
          <a:p>
            <a:pPr marL="101600" indent="0" algn="just">
              <a:buSzPts val="2000"/>
              <a:buNone/>
            </a:pPr>
            <a:r>
              <a:rPr lang="bg-BG" sz="2800" dirty="0" smtClean="0"/>
              <a:t>Планиране на спринт</a:t>
            </a:r>
          </a:p>
          <a:p>
            <a:pPr marL="558800" indent="-457200" algn="just">
              <a:buSzPts val="2000"/>
            </a:pPr>
            <a:r>
              <a:rPr lang="bg-BG" sz="2800" dirty="0" smtClean="0"/>
              <a:t>Преформулира се </a:t>
            </a:r>
            <a:r>
              <a:rPr lang="en-US" sz="2800" dirty="0" smtClean="0"/>
              <a:t>Definition of Done </a:t>
            </a:r>
            <a:r>
              <a:rPr lang="bg-BG" sz="2800" dirty="0" smtClean="0"/>
              <a:t>въз основа</a:t>
            </a:r>
            <a:endParaRPr lang="bg-BG" sz="2800" dirty="0" smtClean="0"/>
          </a:p>
          <a:p>
            <a:pPr marL="1016000" lvl="1" indent="-457200" algn="just">
              <a:buSzPts val="2000"/>
            </a:pPr>
            <a:r>
              <a:rPr lang="bg-BG" dirty="0"/>
              <a:t>Преглеждане на </a:t>
            </a:r>
            <a:r>
              <a:rPr lang="en-US" dirty="0"/>
              <a:t>Product </a:t>
            </a:r>
            <a:r>
              <a:rPr lang="en-US" dirty="0" smtClean="0"/>
              <a:t>Backlog</a:t>
            </a:r>
            <a:endParaRPr lang="bg-BG" dirty="0" smtClean="0"/>
          </a:p>
          <a:p>
            <a:pPr marL="1016000" lvl="1" indent="-457200" algn="just">
              <a:buSzPts val="2000"/>
            </a:pPr>
            <a:r>
              <a:rPr lang="bg-BG" dirty="0"/>
              <a:t>Инкремента от последния </a:t>
            </a:r>
            <a:r>
              <a:rPr lang="bg-BG" dirty="0" smtClean="0"/>
              <a:t>спринт</a:t>
            </a:r>
          </a:p>
          <a:p>
            <a:pPr marL="558800" indent="-457200" algn="just">
              <a:buSzPts val="2000"/>
            </a:pPr>
            <a:r>
              <a:rPr lang="bg-BG" dirty="0" smtClean="0"/>
              <a:t>Споделена цел за спринте между различните екипи</a:t>
            </a:r>
          </a:p>
          <a:p>
            <a:pPr marL="558800" indent="-457200" algn="just">
              <a:buSzPts val="2000"/>
            </a:pPr>
            <a:r>
              <a:rPr lang="bg-BG" dirty="0" smtClean="0"/>
              <a:t>Намаляване обвързаността на екипите един с друг</a:t>
            </a:r>
          </a:p>
          <a:p>
            <a:pPr marL="558800" indent="-457200" algn="just">
              <a:buSzPts val="2000"/>
            </a:pPr>
            <a:r>
              <a:rPr lang="bg-BG" dirty="0" smtClean="0"/>
              <a:t>Подсигуряване на добри кадри в екипа за интеграция</a:t>
            </a:r>
          </a:p>
          <a:p>
            <a:pPr marL="558800" indent="-457200" algn="just">
              <a:buSzPts val="2000"/>
            </a:pPr>
            <a:r>
              <a:rPr lang="bg-BG" dirty="0" smtClean="0"/>
              <a:t>Подсигуряване, че </a:t>
            </a:r>
            <a:r>
              <a:rPr lang="en-US" dirty="0" smtClean="0"/>
              <a:t>Scrum</a:t>
            </a:r>
            <a:r>
              <a:rPr lang="bg-BG" dirty="0" smtClean="0"/>
              <a:t> екипите са правилно сформирани според работата, която извършват</a:t>
            </a:r>
            <a:endParaRPr lang="bg-BG" dirty="0"/>
          </a:p>
          <a:p>
            <a:pPr marL="1016000" lvl="1" indent="-457200" algn="just">
              <a:buSzPts val="2000"/>
            </a:pPr>
            <a:endParaRPr lang="bg-BG" sz="2600" dirty="0" smtClean="0"/>
          </a:p>
        </p:txBody>
      </p:sp>
    </p:spTree>
    <p:extLst>
      <p:ext uri="{BB962C8B-B14F-4D97-AF65-F5344CB8AC3E}">
        <p14:creationId xmlns:p14="http://schemas.microsoft.com/office/powerpoint/2010/main" val="3527608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lvl="0" indent="-342900" algn="just">
              <a:buSzPts val="1800"/>
            </a:pPr>
            <a:r>
              <a:rPr lang="en-US" sz="3200" dirty="0" smtClean="0"/>
              <a:t>Scrum: Scaling Scrum</a:t>
            </a:r>
            <a:endParaRPr lang="ru-RU" sz="3200" dirty="0"/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311700" y="1139687"/>
            <a:ext cx="8520600" cy="3743739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 fontScale="92500" lnSpcReduction="10000"/>
          </a:bodyPr>
          <a:lstStyle/>
          <a:p>
            <a:pPr marL="101600" indent="0" algn="just">
              <a:buSzPts val="2000"/>
              <a:buNone/>
            </a:pPr>
            <a:r>
              <a:rPr lang="bg-BG" sz="2800" dirty="0" smtClean="0"/>
              <a:t>Дневна </a:t>
            </a:r>
            <a:r>
              <a:rPr lang="en-US" sz="2800" dirty="0" smtClean="0"/>
              <a:t>Scrum</a:t>
            </a:r>
            <a:r>
              <a:rPr lang="bg-BG" sz="2800" dirty="0" smtClean="0"/>
              <a:t> среща</a:t>
            </a:r>
          </a:p>
          <a:p>
            <a:pPr marL="558800" indent="-457200" algn="just">
              <a:buSzPts val="2000"/>
            </a:pPr>
            <a:r>
              <a:rPr lang="bg-BG" sz="2800" dirty="0" smtClean="0"/>
              <a:t>Изготвяне на план за </a:t>
            </a:r>
            <a:r>
              <a:rPr lang="bg-BG" sz="2800" dirty="0" smtClean="0"/>
              <a:t>спринта, като се имат предвид</a:t>
            </a:r>
            <a:endParaRPr lang="bg-BG" sz="2800" dirty="0" smtClean="0"/>
          </a:p>
          <a:p>
            <a:pPr marL="1016000" lvl="1" indent="-457200" algn="just">
              <a:buSzPts val="2000"/>
            </a:pPr>
            <a:r>
              <a:rPr lang="bg-BG" dirty="0" smtClean="0"/>
              <a:t>Целта на спринта</a:t>
            </a:r>
          </a:p>
          <a:p>
            <a:pPr marL="1016000" lvl="1" indent="-457200" algn="just">
              <a:buSzPts val="2000"/>
            </a:pPr>
            <a:r>
              <a:rPr lang="bg-BG" dirty="0" smtClean="0"/>
              <a:t>Работата, свършена вчера</a:t>
            </a:r>
          </a:p>
          <a:p>
            <a:pPr marL="1016000" lvl="1" indent="-457200" algn="just">
              <a:buSzPts val="2000"/>
            </a:pPr>
            <a:r>
              <a:rPr lang="bg-BG" dirty="0" smtClean="0"/>
              <a:t>Възможни пречки, блокери</a:t>
            </a:r>
          </a:p>
          <a:p>
            <a:pPr marL="558800" indent="-457200" algn="just">
              <a:buSzPts val="2000"/>
            </a:pPr>
            <a:r>
              <a:rPr lang="bg-BG" dirty="0" smtClean="0"/>
              <a:t>Целта на дневната </a:t>
            </a:r>
            <a:r>
              <a:rPr lang="en-US" dirty="0" smtClean="0"/>
              <a:t>Scrum </a:t>
            </a:r>
            <a:r>
              <a:rPr lang="bg-BG" dirty="0" smtClean="0"/>
              <a:t>среща е да се изготви план за следващите 24 часа</a:t>
            </a:r>
          </a:p>
          <a:p>
            <a:pPr marL="558800" indent="-457200" algn="just">
              <a:buSzPts val="2000"/>
            </a:pPr>
            <a:r>
              <a:rPr lang="bg-BG" dirty="0" smtClean="0"/>
              <a:t>Целта на спринта е неизменима, докато той протича</a:t>
            </a:r>
            <a:endParaRPr lang="bg-BG" dirty="0"/>
          </a:p>
          <a:p>
            <a:pPr marL="1016000" lvl="1" indent="-457200" algn="just">
              <a:buSzPts val="2000"/>
            </a:pPr>
            <a:endParaRPr lang="bg-BG" sz="2600" dirty="0" smtClean="0"/>
          </a:p>
        </p:txBody>
      </p:sp>
    </p:spTree>
    <p:extLst>
      <p:ext uri="{BB962C8B-B14F-4D97-AF65-F5344CB8AC3E}">
        <p14:creationId xmlns:p14="http://schemas.microsoft.com/office/powerpoint/2010/main" val="2769162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lvl="0" indent="-342900" algn="just">
              <a:buSzPts val="1800"/>
            </a:pPr>
            <a:r>
              <a:rPr lang="en-US" sz="3200" dirty="0" smtClean="0"/>
              <a:t>Scrum: Scaling Scrum</a:t>
            </a:r>
            <a:endParaRPr lang="ru-RU" sz="3200" dirty="0"/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311700" y="1139687"/>
            <a:ext cx="8520600" cy="3743739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 fontScale="92500" lnSpcReduction="20000"/>
          </a:bodyPr>
          <a:lstStyle/>
          <a:p>
            <a:pPr marL="101600" indent="0" algn="just">
              <a:buSzPts val="2000"/>
              <a:buNone/>
            </a:pPr>
            <a:r>
              <a:rPr lang="bg-BG" sz="2800" dirty="0" smtClean="0"/>
              <a:t>Ревю на спринт</a:t>
            </a:r>
            <a:endParaRPr lang="en-GB" sz="2800" dirty="0" smtClean="0"/>
          </a:p>
          <a:p>
            <a:pPr marL="558800" indent="-457200" algn="just">
              <a:buSzPts val="2000"/>
            </a:pPr>
            <a:r>
              <a:rPr lang="bg-BG" sz="2800" dirty="0" smtClean="0"/>
              <a:t>Създаване на нов </a:t>
            </a:r>
            <a:r>
              <a:rPr lang="en-GB" sz="2800" dirty="0" smtClean="0"/>
              <a:t>product backlog</a:t>
            </a:r>
            <a:r>
              <a:rPr lang="bg-BG" sz="2800" dirty="0" smtClean="0"/>
              <a:t>,</a:t>
            </a:r>
            <a:r>
              <a:rPr lang="en-US" sz="2800" dirty="0" smtClean="0"/>
              <a:t> </a:t>
            </a:r>
            <a:r>
              <a:rPr lang="bg-BG" sz="2800" dirty="0" smtClean="0"/>
              <a:t>като се имат предвид</a:t>
            </a:r>
            <a:endParaRPr lang="en-US" sz="2800" dirty="0" smtClean="0"/>
          </a:p>
          <a:p>
            <a:pPr marL="1016000" lvl="1" indent="-457200" algn="just">
              <a:buSzPts val="2000"/>
            </a:pPr>
            <a:r>
              <a:rPr lang="bg-BG" sz="2600" dirty="0" smtClean="0"/>
              <a:t>Заинтересованите страни</a:t>
            </a:r>
          </a:p>
          <a:p>
            <a:pPr marL="1016000" lvl="1" indent="-457200" algn="just">
              <a:buSzPts val="2000"/>
            </a:pPr>
            <a:r>
              <a:rPr lang="en-GB" sz="2600" dirty="0" smtClean="0"/>
              <a:t>Scrum</a:t>
            </a:r>
            <a:r>
              <a:rPr lang="en-US" sz="2600" dirty="0" smtClean="0"/>
              <a:t> </a:t>
            </a:r>
            <a:r>
              <a:rPr lang="bg-BG" sz="2600" dirty="0" smtClean="0"/>
              <a:t>екипите</a:t>
            </a:r>
          </a:p>
          <a:p>
            <a:pPr marL="1016000" lvl="1" indent="-457200" algn="just">
              <a:buSzPts val="2000"/>
            </a:pPr>
            <a:r>
              <a:rPr lang="bg-BG" sz="2600" dirty="0" smtClean="0"/>
              <a:t>Инкремента на работещия софтуер</a:t>
            </a:r>
          </a:p>
          <a:p>
            <a:pPr marL="558800" indent="-457200" algn="just">
              <a:buSzPts val="2000"/>
            </a:pPr>
            <a:r>
              <a:rPr lang="bg-BG" sz="2800" dirty="0" smtClean="0"/>
              <a:t>В идеалния случай ревюто на спринт е просто последователност от демота, като се използва интегрирания инкремент, за да се получи обратна връзка</a:t>
            </a:r>
            <a:endParaRPr lang="en-GB" sz="2800" dirty="0" smtClean="0"/>
          </a:p>
          <a:p>
            <a:pPr marL="101600" indent="0" algn="just">
              <a:buSzPts val="2000"/>
              <a:buNone/>
            </a:pPr>
            <a:endParaRPr lang="bg-BG" sz="2800" dirty="0" smtClean="0"/>
          </a:p>
        </p:txBody>
      </p:sp>
    </p:spTree>
    <p:extLst>
      <p:ext uri="{BB962C8B-B14F-4D97-AF65-F5344CB8AC3E}">
        <p14:creationId xmlns:p14="http://schemas.microsoft.com/office/powerpoint/2010/main" val="687651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lvl="0" indent="-342900" algn="just">
              <a:buSzPts val="1800"/>
            </a:pPr>
            <a:r>
              <a:rPr lang="en-US" sz="3200" dirty="0" smtClean="0"/>
              <a:t>Scrum: Scaling Scrum</a:t>
            </a:r>
            <a:endParaRPr lang="ru-RU" sz="3200" dirty="0"/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311700" y="1139687"/>
            <a:ext cx="8520600" cy="3743739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 fontScale="85000" lnSpcReduction="20000"/>
          </a:bodyPr>
          <a:lstStyle/>
          <a:p>
            <a:pPr marL="101600" indent="0" algn="just">
              <a:buSzPts val="2000"/>
              <a:buNone/>
            </a:pPr>
            <a:r>
              <a:rPr lang="bg-BG" sz="2800" dirty="0" smtClean="0"/>
              <a:t>Ретроспекция на спринт</a:t>
            </a:r>
          </a:p>
          <a:p>
            <a:pPr marL="558800" indent="-457200" algn="just">
              <a:buSzPts val="2000"/>
            </a:pPr>
            <a:r>
              <a:rPr lang="bg-BG" sz="2800" dirty="0" smtClean="0"/>
              <a:t>Вземат участие всички </a:t>
            </a:r>
            <a:r>
              <a:rPr lang="en-GB" sz="2800" dirty="0" smtClean="0"/>
              <a:t>scrum </a:t>
            </a:r>
            <a:r>
              <a:rPr lang="bg-BG" sz="2800" dirty="0" smtClean="0"/>
              <a:t>екипи, както и заинтересованите страни</a:t>
            </a:r>
          </a:p>
          <a:p>
            <a:pPr marL="558800" indent="-457200" algn="just">
              <a:buSzPts val="2000"/>
            </a:pPr>
            <a:r>
              <a:rPr lang="bg-BG" sz="2800" dirty="0" smtClean="0"/>
              <a:t>Възоснова поетите ангажименти през изминалия спринт се решава какви ще са ангажиментите през следващия, както и нов</a:t>
            </a:r>
            <a:r>
              <a:rPr lang="en-GB" sz="2800" dirty="0" smtClean="0"/>
              <a:t> Definition of Done</a:t>
            </a:r>
            <a:r>
              <a:rPr lang="en-US" sz="2800" dirty="0" smtClean="0"/>
              <a:t> (</a:t>
            </a:r>
            <a:r>
              <a:rPr lang="bg-BG" sz="2800" dirty="0" smtClean="0"/>
              <a:t>в идеалния случай)</a:t>
            </a:r>
            <a:endParaRPr lang="en-GB" sz="2800" dirty="0" smtClean="0"/>
          </a:p>
          <a:p>
            <a:pPr marL="558800" indent="-457200" algn="just">
              <a:buSzPts val="2000"/>
            </a:pPr>
            <a:r>
              <a:rPr lang="bg-BG" sz="2800" dirty="0" smtClean="0"/>
              <a:t>Примери за ангажименти</a:t>
            </a:r>
          </a:p>
          <a:p>
            <a:pPr marL="1016000" lvl="1" indent="-457200" algn="just">
              <a:buSzPts val="2000"/>
            </a:pPr>
            <a:r>
              <a:rPr lang="bg-BG" dirty="0" smtClean="0"/>
              <a:t>Всяка задача от </a:t>
            </a:r>
            <a:r>
              <a:rPr lang="en-GB" dirty="0" smtClean="0"/>
              <a:t>product backlog</a:t>
            </a:r>
            <a:r>
              <a:rPr lang="bg-BG" dirty="0"/>
              <a:t> </a:t>
            </a:r>
            <a:r>
              <a:rPr lang="bg-BG" dirty="0" smtClean="0"/>
              <a:t>да има съответни тестове</a:t>
            </a:r>
          </a:p>
          <a:p>
            <a:pPr marL="1016000" lvl="1" indent="-457200" algn="just">
              <a:buSzPts val="2000"/>
            </a:pPr>
            <a:r>
              <a:rPr lang="bg-BG" dirty="0" smtClean="0"/>
              <a:t>Кодът да е написан според споделен стандарт за всички</a:t>
            </a:r>
            <a:endParaRPr lang="en-GB" sz="2800" dirty="0" smtClean="0"/>
          </a:p>
          <a:p>
            <a:pPr marL="101600" indent="0" algn="just">
              <a:buSzPts val="2000"/>
              <a:buNone/>
            </a:pPr>
            <a:endParaRPr lang="bg-BG" sz="2800" dirty="0" smtClean="0"/>
          </a:p>
        </p:txBody>
      </p:sp>
    </p:spTree>
    <p:extLst>
      <p:ext uri="{BB962C8B-B14F-4D97-AF65-F5344CB8AC3E}">
        <p14:creationId xmlns:p14="http://schemas.microsoft.com/office/powerpoint/2010/main" val="4169864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lvl="0" indent="-342900" algn="just">
              <a:buSzPts val="1800"/>
            </a:pPr>
            <a:r>
              <a:rPr lang="en-US" sz="3200" dirty="0" smtClean="0"/>
              <a:t>Scrum: Scaling Scrum</a:t>
            </a:r>
            <a:endParaRPr lang="ru-RU" sz="3200" dirty="0"/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311700" y="1139687"/>
            <a:ext cx="8520600" cy="3743739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/>
          </a:bodyPr>
          <a:lstStyle/>
          <a:p>
            <a:pPr marL="101600" indent="0" algn="just">
              <a:buSzPts val="2000"/>
              <a:buNone/>
            </a:pPr>
            <a:r>
              <a:rPr lang="bg-BG" sz="2800" dirty="0" smtClean="0"/>
              <a:t>Ретроспекция на спринт</a:t>
            </a:r>
          </a:p>
          <a:p>
            <a:pPr marL="558800" indent="-457200" algn="just">
              <a:buSzPts val="2000"/>
            </a:pPr>
            <a:r>
              <a:rPr lang="en-GB" sz="2800" dirty="0" smtClean="0"/>
              <a:t>Scrum master</a:t>
            </a:r>
            <a:r>
              <a:rPr lang="en-US" sz="2800" dirty="0" smtClean="0"/>
              <a:t>-</a:t>
            </a:r>
            <a:r>
              <a:rPr lang="bg-BG" sz="2800" dirty="0" smtClean="0"/>
              <a:t>и се събират, за да споделят резултати</a:t>
            </a:r>
          </a:p>
          <a:p>
            <a:pPr marL="558800" indent="-457200" algn="just">
              <a:buSzPts val="2000"/>
            </a:pPr>
            <a:r>
              <a:rPr lang="bg-BG" sz="2800" dirty="0" smtClean="0"/>
              <a:t>Разпознаване на поведение, което може да афектира всички отбори</a:t>
            </a:r>
          </a:p>
          <a:p>
            <a:pPr marL="558800" indent="-457200" algn="just">
              <a:buSzPts val="2000"/>
            </a:pPr>
            <a:r>
              <a:rPr lang="bg-BG" sz="2800" dirty="0" smtClean="0"/>
              <a:t>Цялостно подобряване ефиктивността на организацията</a:t>
            </a:r>
            <a:endParaRPr lang="bg-BG" sz="2800" dirty="0" smtClean="0"/>
          </a:p>
        </p:txBody>
      </p:sp>
    </p:spTree>
    <p:extLst>
      <p:ext uri="{BB962C8B-B14F-4D97-AF65-F5344CB8AC3E}">
        <p14:creationId xmlns:p14="http://schemas.microsoft.com/office/powerpoint/2010/main" val="245840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lvl="0" indent="-342900" algn="just">
              <a:buSzPts val="1800"/>
            </a:pPr>
            <a:r>
              <a:rPr lang="en-US" sz="3200" dirty="0" smtClean="0"/>
              <a:t>Scrum: Scaling Scrum</a:t>
            </a:r>
            <a:endParaRPr lang="ru-RU" sz="3200" dirty="0"/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311700" y="1139687"/>
            <a:ext cx="8520600" cy="3743739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 lnSpcReduction="10000"/>
          </a:bodyPr>
          <a:lstStyle/>
          <a:p>
            <a:pPr marL="101600" indent="0" algn="just">
              <a:buSzPts val="2000"/>
              <a:buNone/>
            </a:pPr>
            <a:r>
              <a:rPr lang="en-GB" sz="2800" dirty="0" smtClean="0"/>
              <a:t>Product backlog</a:t>
            </a:r>
          </a:p>
          <a:p>
            <a:pPr marL="558800" indent="-457200" algn="just">
              <a:buSzPts val="2000"/>
            </a:pPr>
            <a:r>
              <a:rPr lang="bg-BG" sz="2800" dirty="0" smtClean="0"/>
              <a:t>Просто съвкупност от задачите, които трябва да се свършат</a:t>
            </a:r>
          </a:p>
          <a:p>
            <a:pPr marL="558800" indent="-457200" algn="just">
              <a:buSzPts val="2000"/>
            </a:pPr>
            <a:r>
              <a:rPr lang="bg-BG" sz="2800" dirty="0" smtClean="0"/>
              <a:t>Управлява се от собственика на продукта</a:t>
            </a:r>
          </a:p>
          <a:p>
            <a:pPr marL="558800" indent="-457200" algn="just">
              <a:buSzPts val="2000"/>
            </a:pPr>
            <a:r>
              <a:rPr lang="bg-BG" sz="2800" dirty="0" smtClean="0"/>
              <a:t>Прозрачен е за всички</a:t>
            </a:r>
          </a:p>
          <a:p>
            <a:pPr marL="558800" indent="-457200" algn="just">
              <a:buSzPts val="2000"/>
            </a:pPr>
            <a:r>
              <a:rPr lang="bg-BG" sz="2800" dirty="0" smtClean="0"/>
              <a:t>Задачите са подредени в реда, в който трябва да се изпълнят</a:t>
            </a:r>
          </a:p>
          <a:p>
            <a:pPr marL="558800" indent="-457200" algn="just">
              <a:buSzPts val="2000"/>
            </a:pPr>
            <a:r>
              <a:rPr lang="bg-BG" sz="2800" dirty="0" smtClean="0"/>
              <a:t>Има само един </a:t>
            </a:r>
            <a:r>
              <a:rPr lang="en-GB" sz="2800" dirty="0" smtClean="0"/>
              <a:t>product backlog</a:t>
            </a:r>
            <a:endParaRPr lang="bg-BG" sz="2800" dirty="0" smtClean="0"/>
          </a:p>
        </p:txBody>
      </p:sp>
    </p:spTree>
    <p:extLst>
      <p:ext uri="{BB962C8B-B14F-4D97-AF65-F5344CB8AC3E}">
        <p14:creationId xmlns:p14="http://schemas.microsoft.com/office/powerpoint/2010/main" val="522501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lvl="0" indent="-342900" algn="just">
              <a:buSzPts val="1800"/>
            </a:pPr>
            <a:r>
              <a:rPr lang="en-US" sz="3200" dirty="0" smtClean="0"/>
              <a:t>Scrum: Scaling Scrum</a:t>
            </a:r>
            <a:endParaRPr lang="ru-RU" sz="3200" dirty="0"/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311700" y="1139687"/>
            <a:ext cx="8520600" cy="3743739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/>
          </a:bodyPr>
          <a:lstStyle/>
          <a:p>
            <a:pPr marL="101600" indent="0" algn="just">
              <a:buSzPts val="2000"/>
              <a:buNone/>
            </a:pPr>
            <a:r>
              <a:rPr lang="bg-BG" sz="2800" dirty="0" smtClean="0"/>
              <a:t>„Премахването на междуекипните зависимости е ключа към подобряването на продуктивността.“ – Кен Швабер</a:t>
            </a:r>
            <a:endParaRPr lang="bg-BG" sz="2800" dirty="0" smtClean="0"/>
          </a:p>
        </p:txBody>
      </p:sp>
    </p:spTree>
    <p:extLst>
      <p:ext uri="{BB962C8B-B14F-4D97-AF65-F5344CB8AC3E}">
        <p14:creationId xmlns:p14="http://schemas.microsoft.com/office/powerpoint/2010/main" val="2740937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lvl="0" indent="-342900" algn="just">
              <a:buSzPts val="1800"/>
            </a:pPr>
            <a:r>
              <a:rPr lang="en-US" sz="3200" dirty="0" smtClean="0"/>
              <a:t>Scrum: Scaling Scrum</a:t>
            </a:r>
            <a:endParaRPr lang="ru-RU" sz="3200" dirty="0"/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311700" y="1139687"/>
            <a:ext cx="8520600" cy="3743739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 fontScale="85000" lnSpcReduction="20000"/>
          </a:bodyPr>
          <a:lstStyle/>
          <a:p>
            <a:pPr marL="101600" indent="0" algn="just">
              <a:buSzPts val="2000"/>
              <a:buNone/>
            </a:pPr>
            <a:r>
              <a:rPr lang="bg-BG" sz="2800" dirty="0" smtClean="0"/>
              <a:t>Инкремент</a:t>
            </a:r>
          </a:p>
          <a:p>
            <a:pPr marL="558800" indent="-457200" algn="just">
              <a:buSzPts val="2000"/>
            </a:pPr>
            <a:r>
              <a:rPr lang="bg-BG" sz="2800" dirty="0" smtClean="0"/>
              <a:t>Причината да използваме </a:t>
            </a:r>
            <a:r>
              <a:rPr lang="en-GB" sz="2800" dirty="0" smtClean="0"/>
              <a:t>Scrum</a:t>
            </a:r>
          </a:p>
          <a:p>
            <a:pPr marL="558800" indent="-457200" algn="just">
              <a:buSzPts val="2000"/>
            </a:pPr>
            <a:r>
              <a:rPr lang="bg-BG" sz="2800" dirty="0" smtClean="0"/>
              <a:t>Интегриран, без недовършена работа, всеки спринт</a:t>
            </a:r>
          </a:p>
          <a:p>
            <a:pPr marL="558800" indent="-457200" algn="just">
              <a:buSzPts val="2000"/>
            </a:pPr>
            <a:r>
              <a:rPr lang="bg-BG" sz="2800" dirty="0" smtClean="0"/>
              <a:t>Всеки </a:t>
            </a:r>
            <a:r>
              <a:rPr lang="en-GB" sz="2800" dirty="0" smtClean="0"/>
              <a:t>Scrum</a:t>
            </a:r>
            <a:r>
              <a:rPr lang="bg-BG" sz="2800" dirty="0" smtClean="0"/>
              <a:t> екип, който се провали в интегрирането в спринт, увеличава бъдещия риск</a:t>
            </a:r>
          </a:p>
          <a:p>
            <a:pPr marL="558800" indent="-457200" algn="just">
              <a:buSzPts val="2000"/>
            </a:pPr>
            <a:r>
              <a:rPr lang="bg-BG" sz="2800" dirty="0" smtClean="0"/>
              <a:t>Функционалност, която не е готова – не е достъпна </a:t>
            </a:r>
          </a:p>
          <a:p>
            <a:pPr marL="558800" indent="-457200" algn="just">
              <a:buSzPts val="2000"/>
            </a:pPr>
            <a:r>
              <a:rPr lang="bg-BG" sz="2800" dirty="0" smtClean="0"/>
              <a:t>Дадена функционалност може да бъде различна за различни потребители</a:t>
            </a:r>
          </a:p>
          <a:p>
            <a:pPr marL="1016000" lvl="1" indent="-457200" algn="just">
              <a:buSzPts val="2000"/>
            </a:pPr>
            <a:r>
              <a:rPr lang="bg-BG" sz="2600" dirty="0" smtClean="0"/>
              <a:t>Така с тестване се добива предства, кое как се възприема от клиентите</a:t>
            </a:r>
          </a:p>
        </p:txBody>
      </p:sp>
    </p:spTree>
    <p:extLst>
      <p:ext uri="{BB962C8B-B14F-4D97-AF65-F5344CB8AC3E}">
        <p14:creationId xmlns:p14="http://schemas.microsoft.com/office/powerpoint/2010/main" val="3114176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lvl="0" indent="-342900" algn="just">
              <a:buSzPts val="1800"/>
            </a:pPr>
            <a:r>
              <a:rPr lang="en-US" sz="3200" dirty="0" smtClean="0"/>
              <a:t>Scrum: Scaling Scrum</a:t>
            </a:r>
            <a:endParaRPr lang="ru-RU" sz="3200" dirty="0"/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311700" y="1139687"/>
            <a:ext cx="8520600" cy="3743739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 fontScale="92500"/>
          </a:bodyPr>
          <a:lstStyle/>
          <a:p>
            <a:pPr marL="101600" indent="0" algn="just">
              <a:buSzPts val="2000"/>
              <a:buNone/>
            </a:pPr>
            <a:r>
              <a:rPr lang="en-US" sz="2600" dirty="0" smtClean="0"/>
              <a:t>Definition of Done</a:t>
            </a:r>
          </a:p>
          <a:p>
            <a:pPr marL="558800" indent="-457200" algn="just">
              <a:buSzPts val="2000"/>
            </a:pPr>
            <a:r>
              <a:rPr lang="bg-BG" dirty="0" smtClean="0"/>
              <a:t>Използва се, за да се определи точно завършеността на работата</a:t>
            </a:r>
          </a:p>
          <a:p>
            <a:pPr marL="558800" indent="-457200" algn="just">
              <a:buSzPts val="2000"/>
            </a:pPr>
            <a:r>
              <a:rPr lang="bg-BG" sz="2600" dirty="0" smtClean="0"/>
              <a:t>Преобразува се и се разширява повреме на ретроспекциите на спринт</a:t>
            </a:r>
          </a:p>
          <a:p>
            <a:pPr marL="558800" indent="-457200" algn="just">
              <a:buSzPts val="2000"/>
            </a:pPr>
            <a:r>
              <a:rPr lang="bg-BG" dirty="0" smtClean="0"/>
              <a:t>Може да се отнася за процес или инжинерни практики</a:t>
            </a:r>
          </a:p>
          <a:p>
            <a:pPr marL="558800" indent="-457200" algn="just">
              <a:buSzPts val="2000"/>
            </a:pPr>
            <a:r>
              <a:rPr lang="bg-BG" sz="2600" dirty="0" smtClean="0"/>
              <a:t>В </a:t>
            </a:r>
            <a:r>
              <a:rPr lang="bg-BG" dirty="0" smtClean="0"/>
              <a:t>среда със сътрудничество, споделен</a:t>
            </a:r>
            <a:r>
              <a:rPr lang="en-GB" dirty="0" smtClean="0"/>
              <a:t> Definition of Done</a:t>
            </a:r>
            <a:r>
              <a:rPr lang="en-US" dirty="0" smtClean="0"/>
              <a:t> </a:t>
            </a:r>
            <a:r>
              <a:rPr lang="bg-BG" dirty="0" smtClean="0"/>
              <a:t>ще възникне измежду </a:t>
            </a:r>
            <a:r>
              <a:rPr lang="en-GB" dirty="0" smtClean="0"/>
              <a:t>Scrum</a:t>
            </a:r>
            <a:r>
              <a:rPr lang="bg-BG" dirty="0" smtClean="0"/>
              <a:t> екипите</a:t>
            </a:r>
            <a:endParaRPr lang="bg-BG" sz="2600" dirty="0" smtClean="0"/>
          </a:p>
        </p:txBody>
      </p:sp>
    </p:spTree>
    <p:extLst>
      <p:ext uri="{BB962C8B-B14F-4D97-AF65-F5344CB8AC3E}">
        <p14:creationId xmlns:p14="http://schemas.microsoft.com/office/powerpoint/2010/main" val="139853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 sz="3200" dirty="0" smtClean="0"/>
              <a:t>Преговор: </a:t>
            </a:r>
            <a:r>
              <a:rPr lang="bg-BG" sz="3200" dirty="0" smtClean="0"/>
              <a:t>Етапи в софтуерната разработка</a:t>
            </a:r>
            <a:endParaRPr sz="3200" dirty="0"/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311700" y="1357881"/>
            <a:ext cx="8520600" cy="3416400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Autofit/>
          </a:bodyPr>
          <a:lstStyle/>
          <a:p>
            <a:pPr marL="457200" lvl="0" indent="-355600" algn="just" rtl="0">
              <a:spcBef>
                <a:spcPts val="500"/>
              </a:spcBef>
              <a:spcAft>
                <a:spcPts val="0"/>
              </a:spcAft>
              <a:buSzPts val="2000"/>
              <a:buChar char="▪"/>
            </a:pPr>
            <a:r>
              <a:rPr lang="bg-BG" sz="2800" dirty="0" smtClean="0"/>
              <a:t>Планиране</a:t>
            </a:r>
          </a:p>
          <a:p>
            <a:pPr marL="457200" lvl="0" indent="-355600" algn="just" rtl="0">
              <a:spcBef>
                <a:spcPts val="500"/>
              </a:spcBef>
              <a:spcAft>
                <a:spcPts val="0"/>
              </a:spcAft>
              <a:buSzPts val="2000"/>
              <a:buChar char="▪"/>
            </a:pPr>
            <a:r>
              <a:rPr lang="bg-BG" sz="2800" dirty="0" smtClean="0"/>
              <a:t>Анализ</a:t>
            </a:r>
          </a:p>
          <a:p>
            <a:pPr marL="457200" lvl="0" indent="-355600" algn="just" rtl="0">
              <a:spcBef>
                <a:spcPts val="500"/>
              </a:spcBef>
              <a:spcAft>
                <a:spcPts val="0"/>
              </a:spcAft>
              <a:buSzPts val="2000"/>
              <a:buChar char="▪"/>
            </a:pPr>
            <a:r>
              <a:rPr lang="bg-BG" sz="2800" dirty="0" smtClean="0"/>
              <a:t>Дизайн</a:t>
            </a:r>
          </a:p>
          <a:p>
            <a:pPr marL="457200" lvl="0" indent="-355600" algn="just" rtl="0">
              <a:spcBef>
                <a:spcPts val="500"/>
              </a:spcBef>
              <a:spcAft>
                <a:spcPts val="0"/>
              </a:spcAft>
              <a:buSzPts val="2000"/>
              <a:buChar char="▪"/>
            </a:pPr>
            <a:r>
              <a:rPr lang="bg-BG" sz="2800" dirty="0" smtClean="0"/>
              <a:t>Разработка и имплементация</a:t>
            </a:r>
          </a:p>
          <a:p>
            <a:pPr marL="457200" lvl="0" indent="-355600" algn="just" rtl="0">
              <a:spcBef>
                <a:spcPts val="500"/>
              </a:spcBef>
              <a:spcAft>
                <a:spcPts val="0"/>
              </a:spcAft>
              <a:buSzPts val="2000"/>
              <a:buChar char="▪"/>
            </a:pPr>
            <a:r>
              <a:rPr lang="bg-BG" sz="2800" dirty="0" smtClean="0"/>
              <a:t>Тестване</a:t>
            </a:r>
          </a:p>
          <a:p>
            <a:pPr marL="457200" lvl="0" indent="-355600" algn="just" rtl="0">
              <a:spcBef>
                <a:spcPts val="500"/>
              </a:spcBef>
              <a:spcAft>
                <a:spcPts val="0"/>
              </a:spcAft>
              <a:buSzPts val="2000"/>
              <a:buChar char="▪"/>
            </a:pPr>
            <a:r>
              <a:rPr lang="bg-BG" sz="2800" dirty="0" smtClean="0"/>
              <a:t>Инсталация и поддръжка</a:t>
            </a:r>
            <a:endParaRPr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lvl="0" indent="-342900" algn="just">
              <a:buSzPts val="1800"/>
            </a:pPr>
            <a:r>
              <a:rPr lang="ru-RU" sz="3200" dirty="0"/>
              <a:t>Преговор с допълнение: Kanban</a:t>
            </a:r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311700" y="1357881"/>
            <a:ext cx="8520600" cy="3416400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Autofit/>
          </a:bodyPr>
          <a:lstStyle/>
          <a:p>
            <a:pPr marL="457200" lvl="0" indent="-355600" algn="just" rtl="0">
              <a:spcBef>
                <a:spcPts val="500"/>
              </a:spcBef>
              <a:spcAft>
                <a:spcPts val="0"/>
              </a:spcAft>
              <a:buSzPts val="2000"/>
              <a:buChar char="▪"/>
            </a:pPr>
            <a:r>
              <a:rPr lang="bg-BG" sz="2800" dirty="0" smtClean="0"/>
              <a:t>Какво е </a:t>
            </a:r>
            <a:r>
              <a:rPr lang="en-US" sz="2800" dirty="0" smtClean="0"/>
              <a:t>Kanban?</a:t>
            </a:r>
            <a:endParaRPr lang="bg-BG" sz="2800" dirty="0" smtClean="0"/>
          </a:p>
          <a:p>
            <a:pPr marL="457200" lvl="0" indent="-355600" algn="just" rtl="0">
              <a:spcBef>
                <a:spcPts val="500"/>
              </a:spcBef>
              <a:spcAft>
                <a:spcPts val="0"/>
              </a:spcAft>
              <a:buSzPts val="2000"/>
              <a:buChar char="▪"/>
            </a:pPr>
            <a:r>
              <a:rPr lang="bg-BG" sz="2800" dirty="0" smtClean="0"/>
              <a:t>Какво позволява</a:t>
            </a:r>
            <a:r>
              <a:rPr lang="en-US" sz="2800" dirty="0" smtClean="0"/>
              <a:t> Kanban?</a:t>
            </a:r>
            <a:endParaRPr lang="bg-BG" sz="2800" dirty="0" smtClean="0"/>
          </a:p>
          <a:p>
            <a:pPr marL="457200" lvl="0" indent="-355600" algn="just" rtl="0">
              <a:spcBef>
                <a:spcPts val="500"/>
              </a:spcBef>
              <a:spcAft>
                <a:spcPts val="0"/>
              </a:spcAft>
              <a:buSzPts val="2000"/>
              <a:buChar char="▪"/>
            </a:pPr>
            <a:r>
              <a:rPr lang="bg-BG" sz="2800" dirty="0" smtClean="0"/>
              <a:t>С какво се характеризира?</a:t>
            </a:r>
            <a:endParaRPr lang="bg-BG" sz="2600" dirty="0" smtClean="0"/>
          </a:p>
        </p:txBody>
      </p:sp>
    </p:spTree>
    <p:extLst>
      <p:ext uri="{BB962C8B-B14F-4D97-AF65-F5344CB8AC3E}">
        <p14:creationId xmlns:p14="http://schemas.microsoft.com/office/powerpoint/2010/main" val="1651412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lvl="0" indent="-342900" algn="just">
              <a:buSzPts val="1800"/>
            </a:pPr>
            <a:r>
              <a:rPr lang="ru-RU" sz="3200" dirty="0"/>
              <a:t>Преговор с допълнение: Kanban</a:t>
            </a:r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311700" y="1357881"/>
            <a:ext cx="8520600" cy="3416400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Autofit/>
          </a:bodyPr>
          <a:lstStyle/>
          <a:p>
            <a:pPr marL="457200" lvl="0" indent="-355600" algn="just" rtl="0">
              <a:spcBef>
                <a:spcPts val="500"/>
              </a:spcBef>
              <a:spcAft>
                <a:spcPts val="0"/>
              </a:spcAft>
              <a:buSzPts val="2000"/>
              <a:buChar char="▪"/>
            </a:pPr>
            <a:r>
              <a:rPr lang="en-US" sz="2600" dirty="0" smtClean="0"/>
              <a:t>Kanban </a:t>
            </a:r>
            <a:r>
              <a:rPr lang="bg-BG" sz="2600" dirty="0" smtClean="0"/>
              <a:t>или </a:t>
            </a:r>
            <a:r>
              <a:rPr lang="en-US" sz="2600" dirty="0" smtClean="0"/>
              <a:t>kanban</a:t>
            </a:r>
            <a:r>
              <a:rPr lang="bg-BG" sz="2600" dirty="0" smtClean="0"/>
              <a:t>?</a:t>
            </a:r>
          </a:p>
          <a:p>
            <a:pPr lvl="1" indent="-355600" algn="just">
              <a:buSzPts val="2000"/>
            </a:pPr>
            <a:r>
              <a:rPr lang="en-US" dirty="0" smtClean="0"/>
              <a:t>Kanban</a:t>
            </a:r>
            <a:r>
              <a:rPr lang="bg-BG" dirty="0" smtClean="0"/>
              <a:t> и </a:t>
            </a:r>
            <a:r>
              <a:rPr lang="en-US" dirty="0" smtClean="0"/>
              <a:t>Kanban </a:t>
            </a:r>
            <a:r>
              <a:rPr lang="bg-BG" dirty="0" smtClean="0"/>
              <a:t>метод насочват към процеса</a:t>
            </a:r>
          </a:p>
          <a:p>
            <a:pPr lvl="1" indent="-355600" algn="just">
              <a:buSzPts val="2000"/>
            </a:pPr>
            <a:r>
              <a:rPr lang="en-US" dirty="0"/>
              <a:t>k</a:t>
            </a:r>
            <a:r>
              <a:rPr lang="en-US" dirty="0" smtClean="0"/>
              <a:t>anban </a:t>
            </a:r>
            <a:r>
              <a:rPr lang="bg-BG" dirty="0" smtClean="0"/>
              <a:t>насочва към определена карта, използвана в процеса</a:t>
            </a:r>
          </a:p>
        </p:txBody>
      </p:sp>
    </p:spTree>
    <p:extLst>
      <p:ext uri="{BB962C8B-B14F-4D97-AF65-F5344CB8AC3E}">
        <p14:creationId xmlns:p14="http://schemas.microsoft.com/office/powerpoint/2010/main" val="2354529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lvl="0" indent="-342900" algn="just">
              <a:buSzPts val="1800"/>
            </a:pPr>
            <a:r>
              <a:rPr lang="ru-RU" sz="3200" dirty="0"/>
              <a:t>Преговор с допълнение: Kanban</a:t>
            </a:r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311700" y="1357881"/>
            <a:ext cx="8520600" cy="3416400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Autofit/>
          </a:bodyPr>
          <a:lstStyle/>
          <a:p>
            <a:pPr marL="457200" lvl="0" indent="-355600" algn="just" rtl="0">
              <a:spcBef>
                <a:spcPts val="500"/>
              </a:spcBef>
              <a:spcAft>
                <a:spcPts val="0"/>
              </a:spcAft>
              <a:buSzPts val="2000"/>
              <a:buChar char="▪"/>
            </a:pPr>
            <a:r>
              <a:rPr lang="bg-BG" dirty="0" smtClean="0"/>
              <a:t>Защо да използвам </a:t>
            </a:r>
            <a:r>
              <a:rPr lang="en-GB" dirty="0" smtClean="0"/>
              <a:t>Kanban</a:t>
            </a:r>
            <a:r>
              <a:rPr lang="en-US" dirty="0" smtClean="0"/>
              <a:t>?</a:t>
            </a:r>
          </a:p>
          <a:p>
            <a:pPr lvl="1" indent="-355600" algn="just">
              <a:buSzPts val="2000"/>
            </a:pPr>
            <a:r>
              <a:rPr lang="bg-BG" dirty="0" smtClean="0"/>
              <a:t>Подобряване качеството на работа</a:t>
            </a:r>
          </a:p>
          <a:p>
            <a:pPr lvl="1" indent="-355600" algn="just">
              <a:buSzPts val="2000"/>
            </a:pPr>
            <a:r>
              <a:rPr lang="bg-BG" dirty="0" smtClean="0"/>
              <a:t>Идентифициране и елиминиране на затрудненията</a:t>
            </a:r>
          </a:p>
          <a:p>
            <a:pPr lvl="1" indent="-355600" algn="just">
              <a:buSzPts val="2000"/>
            </a:pPr>
            <a:r>
              <a:rPr lang="bg-BG" dirty="0" smtClean="0"/>
              <a:t>Намаляване времето прекарано чакане на опашка</a:t>
            </a:r>
          </a:p>
          <a:p>
            <a:pPr lvl="1" indent="-355600" algn="just">
              <a:buSzPts val="2000"/>
            </a:pPr>
            <a:r>
              <a:rPr lang="bg-BG" dirty="0" smtClean="0"/>
              <a:t>Подобряване на екипната работа</a:t>
            </a:r>
          </a:p>
          <a:p>
            <a:pPr lvl="1" indent="-355600" algn="just">
              <a:buSzPts val="2000"/>
            </a:pPr>
            <a:r>
              <a:rPr lang="bg-BG" dirty="0" smtClean="0"/>
              <a:t>Намаляване на напразните усилия</a:t>
            </a:r>
          </a:p>
        </p:txBody>
      </p:sp>
    </p:spTree>
    <p:extLst>
      <p:ext uri="{BB962C8B-B14F-4D97-AF65-F5344CB8AC3E}">
        <p14:creationId xmlns:p14="http://schemas.microsoft.com/office/powerpoint/2010/main" val="36918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lvl="0" indent="-342900" algn="just">
              <a:buSzPts val="1800"/>
            </a:pPr>
            <a:r>
              <a:rPr lang="ru-RU" sz="3200" dirty="0"/>
              <a:t>Преговор с допълнение: Kanban</a:t>
            </a:r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311700" y="1357881"/>
            <a:ext cx="8520600" cy="3416400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Autofit/>
          </a:bodyPr>
          <a:lstStyle/>
          <a:p>
            <a:pPr marL="457200" lvl="0" indent="-355600" algn="just" rtl="0">
              <a:spcBef>
                <a:spcPts val="500"/>
              </a:spcBef>
              <a:spcAft>
                <a:spcPts val="0"/>
              </a:spcAft>
              <a:buSzPts val="2000"/>
              <a:buChar char="▪"/>
            </a:pPr>
            <a:r>
              <a:rPr lang="bg-BG" dirty="0" smtClean="0"/>
              <a:t>Оползотворяване на всички налични ресурси или забързване на процеса</a:t>
            </a:r>
          </a:p>
          <a:p>
            <a:pPr lvl="1" indent="-355600" algn="just">
              <a:buSzPts val="2000"/>
            </a:pPr>
            <a:r>
              <a:rPr lang="bg-BG" dirty="0" smtClean="0"/>
              <a:t>За предпочитане е да се забърза процесът на работа пред това да се оползотворят всички от наличните ни ресурси</a:t>
            </a:r>
          </a:p>
          <a:p>
            <a:pPr lvl="1" indent="-355600" algn="just">
              <a:buSzPts val="2000"/>
            </a:pPr>
            <a:endParaRPr lang="bg-BG" dirty="0" smtClean="0"/>
          </a:p>
        </p:txBody>
      </p:sp>
    </p:spTree>
    <p:extLst>
      <p:ext uri="{BB962C8B-B14F-4D97-AF65-F5344CB8AC3E}">
        <p14:creationId xmlns:p14="http://schemas.microsoft.com/office/powerpoint/2010/main" val="1969787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lvl="0" indent="-342900" algn="just">
              <a:buSzPts val="1800"/>
            </a:pPr>
            <a:r>
              <a:rPr lang="ru-RU" sz="3200" dirty="0"/>
              <a:t>Преговор с допълнение: Kanban</a:t>
            </a:r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311700" y="1357881"/>
            <a:ext cx="8520600" cy="3416400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/>
          </a:bodyPr>
          <a:lstStyle/>
          <a:p>
            <a:pPr marL="101600" indent="0" algn="just">
              <a:buSzPts val="2000"/>
              <a:buNone/>
            </a:pPr>
            <a:r>
              <a:rPr lang="bg-BG" dirty="0" smtClean="0"/>
              <a:t>Основни принципи</a:t>
            </a:r>
          </a:p>
          <a:p>
            <a:pPr marL="444500" indent="-342900" algn="just">
              <a:buSzPts val="2000"/>
            </a:pPr>
            <a:r>
              <a:rPr lang="bg-BG" dirty="0" smtClean="0"/>
              <a:t>Визуализирайте работата си</a:t>
            </a:r>
          </a:p>
          <a:p>
            <a:pPr marL="444500" indent="-342900" algn="just">
              <a:buSzPts val="2000"/>
            </a:pPr>
            <a:r>
              <a:rPr lang="bg-BG" dirty="0" smtClean="0"/>
              <a:t>Ограничете броя на задачите, които са в процес на работа (</a:t>
            </a:r>
            <a:r>
              <a:rPr lang="en-GB" dirty="0" smtClean="0"/>
              <a:t>Work-In-Progress)</a:t>
            </a:r>
            <a:endParaRPr lang="bg-BG" dirty="0" smtClean="0"/>
          </a:p>
        </p:txBody>
      </p:sp>
    </p:spTree>
    <p:extLst>
      <p:ext uri="{BB962C8B-B14F-4D97-AF65-F5344CB8AC3E}">
        <p14:creationId xmlns:p14="http://schemas.microsoft.com/office/powerpoint/2010/main" val="1528965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lvl="0" indent="-342900" algn="just">
              <a:buSzPts val="1800"/>
            </a:pPr>
            <a:r>
              <a:rPr lang="ru-RU" sz="3200" dirty="0"/>
              <a:t>Преговор с допълнение: Kanban</a:t>
            </a:r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311700" y="1017725"/>
            <a:ext cx="8520600" cy="3958466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 fontScale="92500" lnSpcReduction="10000"/>
          </a:bodyPr>
          <a:lstStyle/>
          <a:p>
            <a:pPr marL="101600" indent="0" algn="just">
              <a:buSzPts val="2000"/>
              <a:buNone/>
            </a:pPr>
            <a:r>
              <a:rPr lang="bg-BG" dirty="0" smtClean="0"/>
              <a:t>Основни принципи</a:t>
            </a:r>
          </a:p>
          <a:p>
            <a:pPr marL="444500" indent="-342900" algn="just">
              <a:buSzPts val="2000"/>
            </a:pPr>
            <a:r>
              <a:rPr lang="bg-BG" dirty="0"/>
              <a:t>Защо да </a:t>
            </a:r>
            <a:r>
              <a:rPr lang="bg-BG" dirty="0" smtClean="0"/>
              <a:t>визуализирате </a:t>
            </a:r>
            <a:r>
              <a:rPr lang="bg-BG" dirty="0"/>
              <a:t>работата си</a:t>
            </a:r>
          </a:p>
          <a:p>
            <a:pPr marL="901700" lvl="1" indent="-342900" algn="just">
              <a:buSzPts val="2000"/>
            </a:pPr>
            <a:r>
              <a:rPr lang="bg-BG" dirty="0"/>
              <a:t>Позволява вие и другите да виждат с какво се занимавате</a:t>
            </a:r>
          </a:p>
          <a:p>
            <a:pPr marL="901700" lvl="1" indent="-342900" algn="just">
              <a:buSzPts val="2000"/>
            </a:pPr>
            <a:r>
              <a:rPr lang="bg-BG" dirty="0"/>
              <a:t>Намалява </a:t>
            </a:r>
            <a:r>
              <a:rPr lang="bg-BG" dirty="0" smtClean="0"/>
              <a:t>стреса</a:t>
            </a:r>
          </a:p>
          <a:p>
            <a:pPr marL="901700" lvl="1" indent="-342900" algn="just">
              <a:buSzPts val="2000"/>
            </a:pPr>
            <a:r>
              <a:rPr lang="bg-BG" dirty="0" smtClean="0"/>
              <a:t>Намалява шанса да бъдат забравени важни задачи</a:t>
            </a:r>
          </a:p>
          <a:p>
            <a:pPr marL="901700" lvl="1" indent="-342900" algn="just">
              <a:buSzPts val="2000"/>
            </a:pPr>
            <a:r>
              <a:rPr lang="bg-BG" dirty="0" smtClean="0"/>
              <a:t>Подобрява умението ви да правите добри избори</a:t>
            </a:r>
          </a:p>
          <a:p>
            <a:pPr marL="1358900" lvl="2" algn="just">
              <a:buSzPts val="2000"/>
            </a:pPr>
            <a:r>
              <a:rPr lang="bg-BG" dirty="0" smtClean="0"/>
              <a:t>Върху какво трябва да работите в момента?</a:t>
            </a:r>
          </a:p>
          <a:p>
            <a:pPr marL="1358900" lvl="2" algn="just">
              <a:buSzPts val="2000"/>
            </a:pPr>
            <a:r>
              <a:rPr lang="bg-BG" dirty="0" smtClean="0"/>
              <a:t>Кога да кажете „Не“ на нови задачи?</a:t>
            </a:r>
          </a:p>
          <a:p>
            <a:pPr marL="1358900" lvl="2" algn="just">
              <a:buSzPts val="2000"/>
            </a:pPr>
            <a:r>
              <a:rPr lang="bg-BG" dirty="0" smtClean="0"/>
              <a:t>Кои задачи в момента са блокирани?</a:t>
            </a:r>
          </a:p>
          <a:p>
            <a:pPr marL="1358900" lvl="2" algn="just">
              <a:buSzPts val="2000"/>
            </a:pPr>
            <a:r>
              <a:rPr lang="bg-BG" dirty="0" smtClean="0"/>
              <a:t>Колко време отнема, за да се свърши нова работа?</a:t>
            </a:r>
          </a:p>
          <a:p>
            <a:pPr marL="901700" lvl="1" indent="-342900" algn="just">
              <a:buSzPts val="2000"/>
            </a:pPr>
            <a:endParaRPr lang="bg-BG" dirty="0" smtClean="0"/>
          </a:p>
        </p:txBody>
      </p:sp>
    </p:spTree>
    <p:extLst>
      <p:ext uri="{BB962C8B-B14F-4D97-AF65-F5344CB8AC3E}">
        <p14:creationId xmlns:p14="http://schemas.microsoft.com/office/powerpoint/2010/main" val="2198485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lvl="0" indent="-342900" algn="just">
              <a:buSzPts val="1800"/>
            </a:pPr>
            <a:r>
              <a:rPr lang="ru-RU" sz="3200" dirty="0"/>
              <a:t>Преговор с допълнение: Kanban</a:t>
            </a:r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311700" y="1017725"/>
            <a:ext cx="8520600" cy="3958466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/>
          </a:bodyPr>
          <a:lstStyle/>
          <a:p>
            <a:pPr marL="101600" indent="0" algn="just">
              <a:buSzPts val="2000"/>
              <a:buNone/>
            </a:pPr>
            <a:r>
              <a:rPr lang="bg-BG" dirty="0" smtClean="0"/>
              <a:t>Основни принципи</a:t>
            </a:r>
          </a:p>
          <a:p>
            <a:pPr marL="444500" indent="-342900" algn="just">
              <a:buSzPts val="2000"/>
            </a:pPr>
            <a:r>
              <a:rPr lang="bg-BG" dirty="0"/>
              <a:t>Защо да </a:t>
            </a:r>
            <a:r>
              <a:rPr lang="bg-BG" dirty="0" smtClean="0"/>
              <a:t>ограничите броя на задачите, които са в процес на работа</a:t>
            </a:r>
          </a:p>
          <a:p>
            <a:pPr marL="901700" lvl="1" indent="-342900" algn="just">
              <a:buSzPts val="2000"/>
            </a:pPr>
            <a:r>
              <a:rPr lang="bg-BG" dirty="0" smtClean="0"/>
              <a:t>Намалява пропиляната работа</a:t>
            </a:r>
          </a:p>
          <a:p>
            <a:pPr marL="901700" lvl="1" indent="-342900" algn="just">
              <a:buSzPts val="2000"/>
            </a:pPr>
            <a:r>
              <a:rPr lang="bg-BG" dirty="0" smtClean="0"/>
              <a:t>Подобрява качеството</a:t>
            </a:r>
          </a:p>
          <a:p>
            <a:pPr marL="901700" lvl="1" indent="-342900" algn="just">
              <a:buSzPts val="2000"/>
            </a:pPr>
            <a:r>
              <a:rPr lang="bg-BG" dirty="0" smtClean="0"/>
              <a:t>Спомага протичането на процеса</a:t>
            </a:r>
          </a:p>
          <a:p>
            <a:pPr marL="901700" lvl="1" indent="-342900" algn="just">
              <a:buSzPts val="2000"/>
            </a:pPr>
            <a:endParaRPr lang="bg-BG" dirty="0" smtClean="0"/>
          </a:p>
        </p:txBody>
      </p:sp>
    </p:spTree>
    <p:extLst>
      <p:ext uri="{BB962C8B-B14F-4D97-AF65-F5344CB8AC3E}">
        <p14:creationId xmlns:p14="http://schemas.microsoft.com/office/powerpoint/2010/main" val="4256647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lvl="0" indent="-342900" algn="just">
              <a:buSzPts val="1800"/>
            </a:pPr>
            <a:r>
              <a:rPr lang="ru-RU" sz="3200" dirty="0"/>
              <a:t>Преговор с допълнение: Kanban</a:t>
            </a:r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311700" y="1017725"/>
            <a:ext cx="8520600" cy="3958466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/>
          </a:bodyPr>
          <a:lstStyle/>
          <a:p>
            <a:pPr marL="101600" indent="0" algn="just">
              <a:buSzPts val="2000"/>
              <a:buNone/>
            </a:pPr>
            <a:r>
              <a:rPr lang="en-GB" dirty="0" smtClean="0"/>
              <a:t>Kanban</a:t>
            </a:r>
            <a:r>
              <a:rPr lang="en-US" dirty="0" smtClean="0"/>
              <a:t> </a:t>
            </a:r>
            <a:r>
              <a:rPr lang="bg-BG" dirty="0" smtClean="0"/>
              <a:t>методът</a:t>
            </a:r>
          </a:p>
          <a:p>
            <a:pPr marL="558800" indent="-457200" algn="just">
              <a:buSzPts val="2000"/>
            </a:pPr>
            <a:r>
              <a:rPr lang="bg-BG" dirty="0" smtClean="0"/>
              <a:t>Свойства</a:t>
            </a:r>
          </a:p>
          <a:p>
            <a:pPr marL="1016000" lvl="1" indent="-457200" algn="just">
              <a:buSzPts val="2000"/>
            </a:pPr>
            <a:r>
              <a:rPr lang="bg-BG" dirty="0" smtClean="0"/>
              <a:t>Визуализация процеса на работа</a:t>
            </a:r>
          </a:p>
          <a:p>
            <a:pPr marL="1016000" lvl="1" indent="-457200" algn="just">
              <a:buSzPts val="2000"/>
            </a:pPr>
            <a:r>
              <a:rPr lang="bg-BG" dirty="0" smtClean="0"/>
              <a:t>Ограничаване на несвършената работа (</a:t>
            </a:r>
            <a:r>
              <a:rPr lang="en-GB" dirty="0" smtClean="0"/>
              <a:t>Work-In-Progress)</a:t>
            </a:r>
            <a:endParaRPr lang="en-US" dirty="0" smtClean="0"/>
          </a:p>
          <a:p>
            <a:pPr marL="1016000" lvl="1" indent="-457200" algn="just">
              <a:buSzPts val="2000"/>
            </a:pPr>
            <a:r>
              <a:rPr lang="bg-BG" dirty="0" smtClean="0"/>
              <a:t>Измерване и управление на процеса на работа</a:t>
            </a:r>
          </a:p>
          <a:p>
            <a:pPr marL="901700" lvl="1" indent="-342900" algn="just">
              <a:buSzPts val="2000"/>
            </a:pPr>
            <a:endParaRPr lang="bg-BG" dirty="0" smtClean="0"/>
          </a:p>
        </p:txBody>
      </p:sp>
    </p:spTree>
    <p:extLst>
      <p:ext uri="{BB962C8B-B14F-4D97-AF65-F5344CB8AC3E}">
        <p14:creationId xmlns:p14="http://schemas.microsoft.com/office/powerpoint/2010/main" val="607966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lvl="0" indent="-342900" algn="just">
              <a:buSzPts val="1800"/>
            </a:pPr>
            <a:r>
              <a:rPr lang="ru-RU" sz="3200" dirty="0"/>
              <a:t>Преговор с допълнение: Kanban</a:t>
            </a:r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311700" y="1017725"/>
            <a:ext cx="8520600" cy="3958466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/>
          </a:bodyPr>
          <a:lstStyle/>
          <a:p>
            <a:pPr marL="101600" indent="0" algn="just">
              <a:buSzPts val="2000"/>
              <a:buNone/>
            </a:pPr>
            <a:r>
              <a:rPr lang="en-GB" dirty="0" smtClean="0"/>
              <a:t>Kanban</a:t>
            </a:r>
            <a:r>
              <a:rPr lang="en-US" dirty="0" smtClean="0"/>
              <a:t> </a:t>
            </a:r>
            <a:r>
              <a:rPr lang="bg-BG" dirty="0" smtClean="0"/>
              <a:t>методът</a:t>
            </a:r>
          </a:p>
          <a:p>
            <a:pPr marL="558800" indent="-457200" algn="just">
              <a:buSzPts val="2000"/>
            </a:pPr>
            <a:r>
              <a:rPr lang="bg-BG" dirty="0" smtClean="0"/>
              <a:t>Рецепта за успех</a:t>
            </a:r>
          </a:p>
          <a:p>
            <a:pPr marL="901700" lvl="1" indent="-342900" algn="just">
              <a:buSzPts val="2000"/>
            </a:pPr>
            <a:r>
              <a:rPr lang="bg-BG" dirty="0" smtClean="0"/>
              <a:t>Фокусирайте се върху качеството</a:t>
            </a:r>
          </a:p>
          <a:p>
            <a:pPr marL="901700" lvl="1" indent="-342900" algn="just">
              <a:buSzPts val="2000"/>
            </a:pPr>
            <a:r>
              <a:rPr lang="bg-BG" dirty="0" smtClean="0"/>
              <a:t>Намалете </a:t>
            </a:r>
            <a:r>
              <a:rPr lang="en-GB" dirty="0" smtClean="0"/>
              <a:t>WIP (Work-In-Progress)</a:t>
            </a:r>
          </a:p>
          <a:p>
            <a:pPr marL="901700" lvl="1" indent="-342900" algn="just">
              <a:buSzPts val="2000"/>
            </a:pPr>
            <a:r>
              <a:rPr lang="bg-BG" dirty="0" smtClean="0"/>
              <a:t>Добавяйте към завършените задачи често</a:t>
            </a:r>
            <a:endParaRPr lang="en-US" dirty="0" smtClean="0"/>
          </a:p>
          <a:p>
            <a:pPr marL="901700" lvl="1" indent="-342900" algn="just">
              <a:buSzPts val="2000"/>
            </a:pPr>
            <a:r>
              <a:rPr lang="bg-BG" dirty="0" smtClean="0"/>
              <a:t>Приоритизирайте</a:t>
            </a:r>
          </a:p>
          <a:p>
            <a:pPr marL="558800" lvl="1" indent="0" algn="just">
              <a:buSzPts val="2000"/>
              <a:buNone/>
            </a:pPr>
            <a:endParaRPr lang="bg-BG" dirty="0" smtClean="0"/>
          </a:p>
          <a:p>
            <a:pPr marL="901700" lvl="1" indent="-342900" algn="just">
              <a:buSzPts val="2000"/>
            </a:pPr>
            <a:endParaRPr lang="bg-BG" dirty="0" smtClean="0"/>
          </a:p>
          <a:p>
            <a:pPr marL="901700" lvl="1" indent="-342900" algn="just">
              <a:buSzPts val="2000"/>
            </a:pPr>
            <a:endParaRPr lang="bg-BG" dirty="0" smtClean="0"/>
          </a:p>
        </p:txBody>
      </p:sp>
    </p:spTree>
    <p:extLst>
      <p:ext uri="{BB962C8B-B14F-4D97-AF65-F5344CB8AC3E}">
        <p14:creationId xmlns:p14="http://schemas.microsoft.com/office/powerpoint/2010/main" val="2587000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lvl="0" indent="-342900" algn="just">
              <a:buSzPts val="1800"/>
            </a:pPr>
            <a:r>
              <a:rPr lang="ru-RU" sz="3200" dirty="0"/>
              <a:t>Преговор с допълнение: Kanban</a:t>
            </a:r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311700" y="1017725"/>
            <a:ext cx="8520600" cy="3958466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/>
          </a:bodyPr>
          <a:lstStyle/>
          <a:p>
            <a:pPr marL="101600" indent="0" algn="just">
              <a:buSzPts val="2000"/>
              <a:buNone/>
            </a:pPr>
            <a:r>
              <a:rPr lang="en-GB" dirty="0" smtClean="0"/>
              <a:t>Kanban</a:t>
            </a:r>
            <a:r>
              <a:rPr lang="bg-BG" dirty="0"/>
              <a:t> </a:t>
            </a:r>
            <a:r>
              <a:rPr lang="bg-BG" dirty="0" smtClean="0"/>
              <a:t>инструменти</a:t>
            </a:r>
          </a:p>
          <a:p>
            <a:pPr marL="558800" indent="-457200" algn="just">
              <a:buSzPts val="2000"/>
            </a:pPr>
            <a:r>
              <a:rPr lang="en-GB" dirty="0" err="1" smtClean="0"/>
              <a:t>AgileZen</a:t>
            </a:r>
            <a:endParaRPr lang="en-GB" dirty="0" smtClean="0"/>
          </a:p>
          <a:p>
            <a:pPr marL="558800" indent="-457200" algn="just">
              <a:buSzPts val="2000"/>
            </a:pPr>
            <a:r>
              <a:rPr lang="en-GB" dirty="0" smtClean="0"/>
              <a:t>Trello</a:t>
            </a:r>
          </a:p>
          <a:p>
            <a:pPr marL="558800" indent="-457200" algn="just">
              <a:buSzPts val="2000"/>
            </a:pPr>
            <a:r>
              <a:rPr lang="en-GB" dirty="0" err="1" smtClean="0"/>
              <a:t>LeanKit</a:t>
            </a:r>
            <a:r>
              <a:rPr lang="en-GB" dirty="0" smtClean="0"/>
              <a:t> Kanban</a:t>
            </a:r>
          </a:p>
          <a:p>
            <a:pPr marL="558800" indent="-457200" algn="just">
              <a:buSzPts val="2000"/>
            </a:pPr>
            <a:r>
              <a:rPr lang="en-GB" dirty="0" err="1" smtClean="0"/>
              <a:t>targetprocess</a:t>
            </a:r>
            <a:endParaRPr lang="bg-BG" dirty="0" smtClean="0"/>
          </a:p>
          <a:p>
            <a:pPr marL="901700" lvl="1" indent="-342900" algn="just">
              <a:buSzPts val="2000"/>
            </a:pPr>
            <a:endParaRPr lang="bg-BG" dirty="0" smtClean="0"/>
          </a:p>
          <a:p>
            <a:pPr marL="901700" lvl="1" indent="-342900" algn="just">
              <a:buSzPts val="2000"/>
            </a:pPr>
            <a:endParaRPr lang="bg-BG" dirty="0" smtClean="0"/>
          </a:p>
        </p:txBody>
      </p:sp>
    </p:spTree>
    <p:extLst>
      <p:ext uri="{BB962C8B-B14F-4D97-AF65-F5344CB8AC3E}">
        <p14:creationId xmlns:p14="http://schemas.microsoft.com/office/powerpoint/2010/main" val="635327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lvl="0" indent="-342900" algn="just">
              <a:buSzPts val="1800"/>
            </a:pPr>
            <a:r>
              <a:rPr lang="ru-RU" sz="3200" dirty="0"/>
              <a:t>Преговор: Waterfall методология</a:t>
            </a:r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311700" y="1357881"/>
            <a:ext cx="8520600" cy="3416400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Autofit/>
          </a:bodyPr>
          <a:lstStyle/>
          <a:p>
            <a:pPr marL="457200" lvl="0" indent="-355600" algn="just" rtl="0">
              <a:spcBef>
                <a:spcPts val="500"/>
              </a:spcBef>
              <a:spcAft>
                <a:spcPts val="0"/>
              </a:spcAft>
              <a:buSzPts val="2000"/>
              <a:buChar char="▪"/>
            </a:pPr>
            <a:r>
              <a:rPr lang="bg-BG" sz="2800" dirty="0" smtClean="0"/>
              <a:t>Какво е </a:t>
            </a:r>
            <a:r>
              <a:rPr lang="en-US" sz="2800" dirty="0" smtClean="0"/>
              <a:t>Waterfall?</a:t>
            </a:r>
          </a:p>
          <a:p>
            <a:pPr marL="457200" lvl="0" indent="-355600" algn="just" rtl="0">
              <a:spcBef>
                <a:spcPts val="500"/>
              </a:spcBef>
              <a:spcAft>
                <a:spcPts val="0"/>
              </a:spcAft>
              <a:buSzPts val="2000"/>
              <a:buChar char="▪"/>
            </a:pPr>
            <a:r>
              <a:rPr lang="bg-BG" sz="2800" dirty="0" smtClean="0"/>
              <a:t>От какви етапи се състои?</a:t>
            </a:r>
          </a:p>
          <a:p>
            <a:pPr lvl="1" indent="-355600" algn="just">
              <a:buSzPts val="2000"/>
            </a:pPr>
            <a:r>
              <a:rPr lang="bg-BG" sz="2600" dirty="0" smtClean="0"/>
              <a:t>Припокриват ли се те?</a:t>
            </a:r>
          </a:p>
          <a:p>
            <a:pPr indent="-355600" algn="just">
              <a:buSzPts val="2000"/>
            </a:pPr>
            <a:r>
              <a:rPr lang="bg-BG" sz="2800" dirty="0" smtClean="0"/>
              <a:t>Кога е подходящо да се използва тази методология?</a:t>
            </a:r>
          </a:p>
          <a:p>
            <a:pPr indent="-355600" algn="just">
              <a:buSzPts val="2000"/>
            </a:pPr>
            <a:r>
              <a:rPr lang="bg-BG" sz="2800" dirty="0" smtClean="0"/>
              <a:t>Какви са предимствата на </a:t>
            </a:r>
            <a:r>
              <a:rPr lang="en-US" sz="2800" dirty="0" smtClean="0"/>
              <a:t>Waterfall?</a:t>
            </a:r>
            <a:endParaRPr lang="bg-BG" sz="2800" dirty="0" smtClean="0"/>
          </a:p>
          <a:p>
            <a:pPr indent="-355600" algn="just">
              <a:buSzPts val="2000"/>
            </a:pPr>
            <a:r>
              <a:rPr lang="bg-BG" sz="2800" dirty="0" smtClean="0"/>
              <a:t>Какви са недотатъците на </a:t>
            </a:r>
            <a:r>
              <a:rPr lang="en-US" sz="2800" dirty="0" smtClean="0"/>
              <a:t>Waterfall?</a:t>
            </a:r>
            <a:endParaRPr lang="bg-BG" sz="2800" dirty="0" smtClean="0"/>
          </a:p>
        </p:txBody>
      </p:sp>
    </p:spTree>
    <p:extLst>
      <p:ext uri="{BB962C8B-B14F-4D97-AF65-F5344CB8AC3E}">
        <p14:creationId xmlns:p14="http://schemas.microsoft.com/office/powerpoint/2010/main" val="3880758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 dirty="0" smtClean="0"/>
              <a:t>Обобщение</a:t>
            </a:r>
            <a:endParaRPr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Autofit/>
          </a:bodyPr>
          <a:lstStyle/>
          <a:p>
            <a:pPr lvl="0" indent="-342900" algn="just">
              <a:buSzPts val="1800"/>
            </a:pPr>
            <a:r>
              <a:rPr lang="ru-RU" sz="2400" dirty="0"/>
              <a:t>Преговор: Етапи в софтуерната разработка</a:t>
            </a:r>
          </a:p>
          <a:p>
            <a:pPr lvl="0" indent="-342900" algn="just">
              <a:buSzPts val="1800"/>
            </a:pPr>
            <a:r>
              <a:rPr lang="ru-RU" sz="2400" dirty="0"/>
              <a:t>Преговор: Waterfall методология</a:t>
            </a:r>
          </a:p>
          <a:p>
            <a:pPr lvl="0" indent="-342900" algn="just">
              <a:buSzPts val="1800"/>
            </a:pPr>
            <a:r>
              <a:rPr lang="ru-RU" sz="2400" dirty="0"/>
              <a:t>Преговор: </a:t>
            </a:r>
            <a:r>
              <a:rPr lang="en-US" sz="2400" dirty="0" smtClean="0"/>
              <a:t>Agile</a:t>
            </a:r>
            <a:r>
              <a:rPr lang="ru-RU" sz="2400" dirty="0" smtClean="0"/>
              <a:t> </a:t>
            </a:r>
            <a:r>
              <a:rPr lang="ru-RU" sz="2400" dirty="0"/>
              <a:t>методология</a:t>
            </a:r>
          </a:p>
          <a:p>
            <a:pPr lvl="0" indent="-342900" algn="just">
              <a:buSzPts val="1800"/>
            </a:pPr>
            <a:r>
              <a:rPr lang="ru-RU" sz="2400" dirty="0"/>
              <a:t>Преговор с допълнение: Scrum</a:t>
            </a:r>
          </a:p>
          <a:p>
            <a:pPr lvl="0" indent="-342900" algn="just">
              <a:buSzPts val="1800"/>
            </a:pPr>
            <a:r>
              <a:rPr lang="ru-RU" sz="2400" dirty="0" smtClean="0"/>
              <a:t>Преговор с допълнение: Kanban</a:t>
            </a:r>
          </a:p>
          <a:p>
            <a:pPr lvl="0" indent="-342900" algn="just">
              <a:buSzPts val="1800"/>
            </a:pPr>
            <a:r>
              <a:rPr lang="ru-RU" sz="2400" dirty="0" smtClean="0"/>
              <a:t>Инструменти </a:t>
            </a:r>
            <a:r>
              <a:rPr lang="ru-RU" sz="2400" dirty="0"/>
              <a:t>за управление на проекти и задачи</a:t>
            </a:r>
          </a:p>
          <a:p>
            <a:pPr marL="0" lvl="0" indent="0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118237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lvl="0" indent="-342900" algn="just">
              <a:buSzPts val="1800"/>
            </a:pPr>
            <a:r>
              <a:rPr lang="ru-RU" sz="3200" dirty="0"/>
              <a:t>Преговор: </a:t>
            </a:r>
            <a:r>
              <a:rPr lang="en-US" sz="3200" dirty="0" smtClean="0"/>
              <a:t>Agile</a:t>
            </a:r>
            <a:r>
              <a:rPr lang="ru-RU" sz="3200" dirty="0" smtClean="0"/>
              <a:t> </a:t>
            </a:r>
            <a:r>
              <a:rPr lang="ru-RU" sz="3200" dirty="0"/>
              <a:t>методология</a:t>
            </a:r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311700" y="1357881"/>
            <a:ext cx="8520600" cy="3416400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Autofit/>
          </a:bodyPr>
          <a:lstStyle/>
          <a:p>
            <a:pPr marL="457200" lvl="0" indent="-355600" algn="just" rtl="0">
              <a:spcBef>
                <a:spcPts val="500"/>
              </a:spcBef>
              <a:spcAft>
                <a:spcPts val="0"/>
              </a:spcAft>
              <a:buSzPts val="2000"/>
              <a:buChar char="▪"/>
            </a:pPr>
            <a:r>
              <a:rPr lang="bg-BG" sz="2800" dirty="0" smtClean="0"/>
              <a:t>Какво е </a:t>
            </a:r>
            <a:r>
              <a:rPr lang="en-US" sz="2800" dirty="0" smtClean="0"/>
              <a:t>Agile?</a:t>
            </a:r>
          </a:p>
          <a:p>
            <a:pPr marL="457200" lvl="0" indent="-355600" algn="just" rtl="0">
              <a:spcBef>
                <a:spcPts val="500"/>
              </a:spcBef>
              <a:spcAft>
                <a:spcPts val="0"/>
              </a:spcAft>
              <a:buSzPts val="2000"/>
              <a:buChar char="▪"/>
            </a:pPr>
            <a:r>
              <a:rPr lang="bg-BG" sz="2800" dirty="0" smtClean="0"/>
              <a:t>Къде стои фокуса, когато работим с </a:t>
            </a:r>
            <a:r>
              <a:rPr lang="en-US" sz="2800" dirty="0" smtClean="0"/>
              <a:t>Agile?</a:t>
            </a:r>
          </a:p>
          <a:p>
            <a:pPr marL="457200" lvl="0" indent="-355600" algn="just" rtl="0">
              <a:spcBef>
                <a:spcPts val="500"/>
              </a:spcBef>
              <a:spcAft>
                <a:spcPts val="0"/>
              </a:spcAft>
              <a:buSzPts val="2000"/>
              <a:buChar char="▪"/>
            </a:pPr>
            <a:r>
              <a:rPr lang="bg-BG" sz="2800" dirty="0" smtClean="0"/>
              <a:t>С какво се характеризира?</a:t>
            </a:r>
          </a:p>
          <a:p>
            <a:pPr marL="457200" lvl="0" indent="-355600" algn="just" rtl="0">
              <a:spcBef>
                <a:spcPts val="500"/>
              </a:spcBef>
              <a:spcAft>
                <a:spcPts val="0"/>
              </a:spcAft>
              <a:buSzPts val="2000"/>
              <a:buChar char="▪"/>
            </a:pPr>
            <a:r>
              <a:rPr lang="bg-BG" sz="2800" dirty="0" smtClean="0"/>
              <a:t>Какъв е </a:t>
            </a:r>
            <a:r>
              <a:rPr lang="en-US" sz="2800" dirty="0" smtClean="0"/>
              <a:t>Agile </a:t>
            </a:r>
            <a:r>
              <a:rPr lang="bg-BG" sz="2800" dirty="0" smtClean="0"/>
              <a:t>манифестът?</a:t>
            </a:r>
          </a:p>
          <a:p>
            <a:pPr marL="457200" lvl="0" indent="-355600" algn="just" rtl="0">
              <a:spcBef>
                <a:spcPts val="500"/>
              </a:spcBef>
              <a:spcAft>
                <a:spcPts val="0"/>
              </a:spcAft>
              <a:buSzPts val="2000"/>
              <a:buChar char="▪"/>
            </a:pPr>
            <a:r>
              <a:rPr lang="bg-BG" sz="2800" dirty="0" smtClean="0"/>
              <a:t>Какви са предимствата на </a:t>
            </a:r>
            <a:r>
              <a:rPr lang="en-US" sz="2800" dirty="0" smtClean="0"/>
              <a:t>Agile?</a:t>
            </a:r>
          </a:p>
          <a:p>
            <a:pPr marL="457200" lvl="0" indent="-355600" algn="just" rtl="0">
              <a:spcBef>
                <a:spcPts val="500"/>
              </a:spcBef>
              <a:spcAft>
                <a:spcPts val="0"/>
              </a:spcAft>
              <a:buSzPts val="2000"/>
              <a:buChar char="▪"/>
            </a:pPr>
            <a:r>
              <a:rPr lang="bg-BG" sz="2800" dirty="0" smtClean="0"/>
              <a:t>Какви са недостатъците на </a:t>
            </a:r>
            <a:r>
              <a:rPr lang="en-US" sz="2800" dirty="0" smtClean="0"/>
              <a:t>Agile</a:t>
            </a:r>
            <a:r>
              <a:rPr lang="bg-BG" sz="2800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097971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lvl="0" indent="-342900" algn="just">
              <a:buSzPts val="1800"/>
            </a:pPr>
            <a:r>
              <a:rPr lang="ru-RU" sz="3200" dirty="0"/>
              <a:t>Преговор с допълнение: Scrum</a:t>
            </a:r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311700" y="1119809"/>
            <a:ext cx="8520600" cy="3796748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/>
          </a:bodyPr>
          <a:lstStyle/>
          <a:p>
            <a:pPr marL="457200" lvl="0" indent="-355600" algn="just" rtl="0">
              <a:spcBef>
                <a:spcPts val="500"/>
              </a:spcBef>
              <a:spcAft>
                <a:spcPts val="0"/>
              </a:spcAft>
              <a:buSzPts val="2000"/>
              <a:buChar char="▪"/>
            </a:pPr>
            <a:r>
              <a:rPr lang="bg-BG" sz="2800" dirty="0" smtClean="0"/>
              <a:t>Какво е </a:t>
            </a:r>
            <a:r>
              <a:rPr lang="en-US" sz="2800" dirty="0" smtClean="0"/>
              <a:t>Scrum?</a:t>
            </a:r>
            <a:endParaRPr lang="bg-BG" sz="2800" dirty="0" smtClean="0"/>
          </a:p>
          <a:p>
            <a:pPr marL="457200" lvl="0" indent="-355600" algn="just" rtl="0">
              <a:spcBef>
                <a:spcPts val="500"/>
              </a:spcBef>
              <a:spcAft>
                <a:spcPts val="0"/>
              </a:spcAft>
              <a:buSzPts val="2000"/>
              <a:buChar char="▪"/>
            </a:pPr>
            <a:r>
              <a:rPr lang="bg-BG" sz="2800" dirty="0" smtClean="0"/>
              <a:t>Как протича процеса на работа в </a:t>
            </a:r>
            <a:r>
              <a:rPr lang="en-US" sz="2800" dirty="0" smtClean="0"/>
              <a:t>Scrum?</a:t>
            </a:r>
            <a:endParaRPr lang="bg-BG" sz="2800" dirty="0" smtClean="0"/>
          </a:p>
          <a:p>
            <a:pPr marL="457200" lvl="0" indent="-355600" algn="just" rtl="0">
              <a:spcBef>
                <a:spcPts val="500"/>
              </a:spcBef>
              <a:spcAft>
                <a:spcPts val="0"/>
              </a:spcAft>
              <a:buSzPts val="2000"/>
              <a:buChar char="▪"/>
            </a:pPr>
            <a:r>
              <a:rPr lang="bg-BG" sz="2800" dirty="0" smtClean="0"/>
              <a:t>Какво е спринт?</a:t>
            </a:r>
          </a:p>
          <a:p>
            <a:pPr marL="457200" lvl="0" indent="-355600" algn="just" rtl="0">
              <a:spcBef>
                <a:spcPts val="500"/>
              </a:spcBef>
              <a:spcAft>
                <a:spcPts val="0"/>
              </a:spcAft>
              <a:buSzPts val="2000"/>
              <a:buChar char="▪"/>
            </a:pPr>
            <a:r>
              <a:rPr lang="bg-BG" sz="2800" dirty="0" smtClean="0"/>
              <a:t>Какво е спринт планиране?</a:t>
            </a:r>
          </a:p>
          <a:p>
            <a:pPr marL="457200" lvl="0" indent="-355600" algn="just" rtl="0">
              <a:spcBef>
                <a:spcPts val="500"/>
              </a:spcBef>
              <a:spcAft>
                <a:spcPts val="0"/>
              </a:spcAft>
              <a:buSzPts val="2000"/>
              <a:buChar char="▪"/>
            </a:pPr>
            <a:r>
              <a:rPr lang="bg-BG" sz="2800" dirty="0" smtClean="0"/>
              <a:t>Какво е </a:t>
            </a:r>
            <a:r>
              <a:rPr lang="en-US" sz="2800" dirty="0" smtClean="0"/>
              <a:t>Scrum</a:t>
            </a:r>
            <a:r>
              <a:rPr lang="bg-BG" sz="2800" dirty="0" smtClean="0"/>
              <a:t> среща?</a:t>
            </a:r>
          </a:p>
          <a:p>
            <a:pPr marL="457200" lvl="0" indent="-355600" algn="just" rtl="0">
              <a:spcBef>
                <a:spcPts val="500"/>
              </a:spcBef>
              <a:spcAft>
                <a:spcPts val="0"/>
              </a:spcAft>
              <a:buSzPts val="2000"/>
              <a:buChar char="▪"/>
            </a:pPr>
            <a:r>
              <a:rPr lang="bg-BG" sz="2800" dirty="0" smtClean="0"/>
              <a:t>Какво е спринт ревю?</a:t>
            </a:r>
          </a:p>
          <a:p>
            <a:pPr marL="457200" lvl="0" indent="-355600" algn="just" rtl="0">
              <a:spcBef>
                <a:spcPts val="500"/>
              </a:spcBef>
              <a:spcAft>
                <a:spcPts val="0"/>
              </a:spcAft>
              <a:buSzPts val="2000"/>
              <a:buChar char="▪"/>
            </a:pPr>
            <a:r>
              <a:rPr lang="bg-BG" sz="2800" dirty="0" smtClean="0"/>
              <a:t>Какво е спринт ретроспекция?</a:t>
            </a:r>
          </a:p>
        </p:txBody>
      </p:sp>
    </p:spTree>
    <p:extLst>
      <p:ext uri="{BB962C8B-B14F-4D97-AF65-F5344CB8AC3E}">
        <p14:creationId xmlns:p14="http://schemas.microsoft.com/office/powerpoint/2010/main" val="3516747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lvl="0" indent="-342900" algn="just">
              <a:buSzPts val="1800"/>
            </a:pPr>
            <a:r>
              <a:rPr lang="ru-RU" sz="3200" dirty="0"/>
              <a:t>Преговор с допълнение: Scrum</a:t>
            </a:r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311700" y="1357881"/>
            <a:ext cx="8520600" cy="3416400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Autofit/>
          </a:bodyPr>
          <a:lstStyle/>
          <a:p>
            <a:pPr marL="457200" lvl="0" indent="-355600" algn="just" rtl="0">
              <a:spcBef>
                <a:spcPts val="500"/>
              </a:spcBef>
              <a:spcAft>
                <a:spcPts val="0"/>
              </a:spcAft>
              <a:buSzPts val="2000"/>
              <a:buChar char="▪"/>
            </a:pPr>
            <a:r>
              <a:rPr lang="bg-BG" sz="2800" dirty="0" smtClean="0"/>
              <a:t>Какви са ролите в </a:t>
            </a:r>
            <a:r>
              <a:rPr lang="en-US" sz="2800" dirty="0" smtClean="0"/>
              <a:t>Scrum?</a:t>
            </a:r>
            <a:endParaRPr lang="bg-BG" sz="2800" dirty="0" smtClean="0"/>
          </a:p>
          <a:p>
            <a:pPr lvl="1" indent="-355600" algn="just">
              <a:buSzPts val="2000"/>
            </a:pPr>
            <a:r>
              <a:rPr lang="bg-BG" sz="2600" dirty="0" smtClean="0"/>
              <a:t>За какво е отговорен всеки един заемащ дадена роля?</a:t>
            </a:r>
          </a:p>
        </p:txBody>
      </p:sp>
    </p:spTree>
    <p:extLst>
      <p:ext uri="{BB962C8B-B14F-4D97-AF65-F5344CB8AC3E}">
        <p14:creationId xmlns:p14="http://schemas.microsoft.com/office/powerpoint/2010/main" val="3406497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lvl="0" indent="-342900" algn="just">
              <a:buSzPts val="1800"/>
            </a:pPr>
            <a:r>
              <a:rPr lang="en-US" sz="3200" dirty="0" smtClean="0"/>
              <a:t>Scrum</a:t>
            </a:r>
            <a:endParaRPr lang="ru-RU" sz="3200" dirty="0"/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311700" y="1017724"/>
            <a:ext cx="8520600" cy="3872327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 fontScale="92500" lnSpcReduction="10000"/>
          </a:bodyPr>
          <a:lstStyle/>
          <a:p>
            <a:pPr marL="457200" lvl="0" indent="-355600" algn="just" rtl="0">
              <a:spcBef>
                <a:spcPts val="500"/>
              </a:spcBef>
              <a:spcAft>
                <a:spcPts val="0"/>
              </a:spcAft>
              <a:buSzPts val="2000"/>
              <a:buChar char="▪"/>
            </a:pPr>
            <a:r>
              <a:rPr lang="bg-BG" sz="3200" dirty="0" smtClean="0"/>
              <a:t>Разгръщане пълния потенциал на </a:t>
            </a:r>
            <a:r>
              <a:rPr lang="en-US" sz="3200" dirty="0" smtClean="0"/>
              <a:t>Scrum [scaling Scrum]</a:t>
            </a:r>
            <a:endParaRPr lang="bg-BG" sz="3200" dirty="0" smtClean="0"/>
          </a:p>
          <a:p>
            <a:pPr lvl="1" indent="-355600" algn="just">
              <a:buSzPts val="2000"/>
            </a:pPr>
            <a:r>
              <a:rPr lang="bg-BG" sz="2800" dirty="0" smtClean="0"/>
              <a:t>В кои аспекти да се разгърне потенциала?</a:t>
            </a:r>
          </a:p>
          <a:p>
            <a:pPr lvl="1" indent="-355600" algn="just">
              <a:buSzPts val="2000"/>
            </a:pPr>
            <a:r>
              <a:rPr lang="bg-BG" sz="2800" dirty="0" smtClean="0"/>
              <a:t>Защо бихме искали това?</a:t>
            </a:r>
            <a:endParaRPr lang="bg-BG" sz="2800" dirty="0"/>
          </a:p>
          <a:p>
            <a:pPr indent="-355600" algn="just">
              <a:buSzPts val="2000"/>
            </a:pPr>
            <a:r>
              <a:rPr lang="bg-BG" sz="3200" dirty="0" smtClean="0"/>
              <a:t>Компаниите разработват софтуер:</a:t>
            </a:r>
          </a:p>
          <a:p>
            <a:pPr lvl="1" indent="-355600" algn="just">
              <a:buSzPts val="2000"/>
            </a:pPr>
            <a:r>
              <a:rPr lang="bg-BG" sz="2800" dirty="0" smtClean="0"/>
              <a:t>За да направят пари</a:t>
            </a:r>
          </a:p>
          <a:p>
            <a:pPr lvl="1" indent="-355600" algn="just">
              <a:buSzPts val="2000"/>
            </a:pPr>
            <a:r>
              <a:rPr lang="bg-BG" sz="2800" dirty="0" smtClean="0"/>
              <a:t>За да защитят вече съществуващ бюджет</a:t>
            </a:r>
          </a:p>
          <a:p>
            <a:pPr lvl="1" indent="-355600" algn="just">
              <a:buSzPts val="2000"/>
            </a:pPr>
            <a:r>
              <a:rPr lang="bg-BG" sz="2800" dirty="0" smtClean="0"/>
              <a:t>За да защитят приходи</a:t>
            </a:r>
          </a:p>
        </p:txBody>
      </p:sp>
    </p:spTree>
    <p:extLst>
      <p:ext uri="{BB962C8B-B14F-4D97-AF65-F5344CB8AC3E}">
        <p14:creationId xmlns:p14="http://schemas.microsoft.com/office/powerpoint/2010/main" val="3124339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ster">
  <a:themeElements>
    <a:clrScheme name="SoftUni Color Theme">
      <a:dk1>
        <a:srgbClr val="000000"/>
      </a:dk1>
      <a:lt1>
        <a:srgbClr val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F6C781"/>
      </a:hlink>
      <a:folHlink>
        <a:srgbClr val="F2AC4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840</TotalTime>
  <Words>1914</Words>
  <Application>Microsoft Office PowerPoint</Application>
  <PresentationFormat>On-screen Show (16:9)</PresentationFormat>
  <Paragraphs>312</Paragraphs>
  <Slides>50</Slides>
  <Notes>50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5" baseType="lpstr">
      <vt:lpstr>Arial</vt:lpstr>
      <vt:lpstr>Calibri</vt:lpstr>
      <vt:lpstr>Cambria</vt:lpstr>
      <vt:lpstr>Noto Sans Symbols</vt:lpstr>
      <vt:lpstr>Master</vt:lpstr>
      <vt:lpstr>Процеси за софтуерна разработка</vt:lpstr>
      <vt:lpstr>Съдържание</vt:lpstr>
      <vt:lpstr>Преговор: Етапи в софтуерната разработка</vt:lpstr>
      <vt:lpstr>Преговор: Етапи в софтуерната разработка</vt:lpstr>
      <vt:lpstr>Преговор: Waterfall методология</vt:lpstr>
      <vt:lpstr>Преговор: Agile методология</vt:lpstr>
      <vt:lpstr>Преговор с допълнение: Scrum</vt:lpstr>
      <vt:lpstr>Преговор с допълнение: Scrum</vt:lpstr>
      <vt:lpstr>Scrum</vt:lpstr>
      <vt:lpstr>Scrum: Scaling Scrum</vt:lpstr>
      <vt:lpstr>Scrum: Scaling Scrum</vt:lpstr>
      <vt:lpstr>Scrum: Scaling Scrum</vt:lpstr>
      <vt:lpstr>Scrum: Scaling Scrum</vt:lpstr>
      <vt:lpstr>Scrum: Scaling Scrum</vt:lpstr>
      <vt:lpstr>Scrum: Scaling Scrum</vt:lpstr>
      <vt:lpstr>Scrum: Scaling Scrum</vt:lpstr>
      <vt:lpstr>Scrum: Scaling Scrum</vt:lpstr>
      <vt:lpstr>Scrum: Scaling Scrum</vt:lpstr>
      <vt:lpstr>Scrum: Scaling Scrum</vt:lpstr>
      <vt:lpstr>Scrum: Scaling Scrum</vt:lpstr>
      <vt:lpstr>Scrum: Scaling Scrum</vt:lpstr>
      <vt:lpstr>Scrum: Scaling Scrum</vt:lpstr>
      <vt:lpstr>Scrum: Scaling Scrum</vt:lpstr>
      <vt:lpstr>Scrum: Scaling Scrum</vt:lpstr>
      <vt:lpstr>Scrum: Scaling Scrum</vt:lpstr>
      <vt:lpstr>Scrum: Scaling Scrum</vt:lpstr>
      <vt:lpstr>Scrum: Scaling Scrum</vt:lpstr>
      <vt:lpstr>Scrum: Scaling Scrum</vt:lpstr>
      <vt:lpstr>Scrum: Scaling Scrum</vt:lpstr>
      <vt:lpstr>Scrum: Scaling Scrum</vt:lpstr>
      <vt:lpstr>Scrum: Scaling Scrum</vt:lpstr>
      <vt:lpstr>Scrum: Scaling Scrum</vt:lpstr>
      <vt:lpstr>Scrum: Scaling Scrum</vt:lpstr>
      <vt:lpstr>Scrum: Scaling Scrum</vt:lpstr>
      <vt:lpstr>Scrum: Scaling Scrum</vt:lpstr>
      <vt:lpstr>Scrum: Scaling Scrum</vt:lpstr>
      <vt:lpstr>Scrum: Scaling Scrum</vt:lpstr>
      <vt:lpstr>Scrum: Scaling Scrum</vt:lpstr>
      <vt:lpstr>Scrum: Scaling Scrum</vt:lpstr>
      <vt:lpstr>Преговор с допълнение: Kanban</vt:lpstr>
      <vt:lpstr>Преговор с допълнение: Kanban</vt:lpstr>
      <vt:lpstr>Преговор с допълнение: Kanban</vt:lpstr>
      <vt:lpstr>Преговор с допълнение: Kanban</vt:lpstr>
      <vt:lpstr>Преговор с допълнение: Kanban</vt:lpstr>
      <vt:lpstr>Преговор с допълнение: Kanban</vt:lpstr>
      <vt:lpstr>Преговор с допълнение: Kanban</vt:lpstr>
      <vt:lpstr>Преговор с допълнение: Kanban</vt:lpstr>
      <vt:lpstr>Преговор с допълнение: Kanban</vt:lpstr>
      <vt:lpstr>Преговор с допълнение: Kanban</vt:lpstr>
      <vt:lpstr>Обобщение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Работа с чужд код</dc:title>
  <cp:lastModifiedBy>Danail Iliew</cp:lastModifiedBy>
  <cp:revision>134</cp:revision>
  <dcterms:modified xsi:type="dcterms:W3CDTF">2020-01-13T09:54:16Z</dcterms:modified>
</cp:coreProperties>
</file>